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20"/>
  </p:notesMasterIdLst>
  <p:handoutMasterIdLst>
    <p:handoutMasterId r:id="rId21"/>
  </p:handoutMasterIdLst>
  <p:sldIdLst>
    <p:sldId id="274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7" autoAdjust="0"/>
  </p:normalViewPr>
  <p:slideViewPr>
    <p:cSldViewPr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58E8F7-73EC-43DE-B088-CC6CB1AFAD4A}" type="datetimeFigureOut">
              <a:rPr lang="fa-IR" smtClean="0"/>
              <a:pPr/>
              <a:t>1438/11/08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722C72-1D0C-480A-B2E5-6DF38ADE0E9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602420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EC3753-8909-4E3A-8D97-2CF5CF323C61}" type="datetimeFigureOut">
              <a:rPr lang="fa-IR" smtClean="0"/>
              <a:pPr/>
              <a:t>1438/11/08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AB2E15-352F-402B-9FD5-2EC82EAA069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8952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دفتر تحقيقات كاربردي فرماندهي انتظامي استان فارس</a:t>
            </a:r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8383-0535-487C-A424-34BC616524E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9B5-E532-443B-A5E3-F06F897A6F5B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A16B-69E9-4700-91BA-E96A9C614900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DDEE-1FBB-4361-A1B6-C5F2BE72C5B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8270-1304-4CEF-8BB6-8E06854941E8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9576-C109-4401-91FA-836336209896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383DA9-5F40-4FF5-AE4A-B4F64D82B96D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9CE2-6354-44EC-AE6E-FB1155369401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C9B-DEEC-43C6-906E-D7BAF0A4DDD3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3DD-15CF-4243-AC6F-D5354DB7EA1A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17CA-D290-44F0-9527-3271674DD6C2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A680-0EF4-4FDE-870C-FC4E9A5391C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20EE53-9C6A-4292-9756-2531368109D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1611-71F2-495F-BAD0-AC1630A0F880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CD2-9A42-41AE-B142-949A419E65D3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7A7-8A95-4456-AA48-56C1433C06C1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ACE7-E9E0-4636-AADD-3D2BFBA1245D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39FE-D0A0-4B9A-9160-4D8DB3050AB2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529-34E1-447D-988A-69DE920E8C90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7463-9DA4-482D-86CB-3E7D6202925A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A757-04DB-42D4-A969-0B3FC1718D09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F3D5-644B-4E22-B727-3F8A4D6C10A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3487C-94FC-49E8-B553-21518089C5B8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66DACC-3D29-428B-B2C7-3AFDF6A8EA5E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2209800" y="1447800"/>
            <a:ext cx="4648200" cy="4878388"/>
            <a:chOff x="1392" y="912"/>
            <a:chExt cx="2928" cy="3073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92" y="912"/>
              <a:ext cx="2928" cy="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601" y="1218"/>
              <a:ext cx="2486" cy="2622"/>
            </a:xfrm>
            <a:custGeom>
              <a:avLst/>
              <a:gdLst/>
              <a:ahLst/>
              <a:cxnLst>
                <a:cxn ang="0">
                  <a:pos x="146" y="1464"/>
                </a:cxn>
                <a:cxn ang="0">
                  <a:pos x="116" y="1828"/>
                </a:cxn>
                <a:cxn ang="0">
                  <a:pos x="71" y="2149"/>
                </a:cxn>
                <a:cxn ang="0">
                  <a:pos x="47" y="2303"/>
                </a:cxn>
                <a:cxn ang="0">
                  <a:pos x="20" y="2442"/>
                </a:cxn>
                <a:cxn ang="0">
                  <a:pos x="23" y="2519"/>
                </a:cxn>
                <a:cxn ang="0">
                  <a:pos x="102" y="2505"/>
                </a:cxn>
                <a:cxn ang="0">
                  <a:pos x="189" y="2493"/>
                </a:cxn>
                <a:cxn ang="0">
                  <a:pos x="285" y="2485"/>
                </a:cxn>
                <a:cxn ang="0">
                  <a:pos x="389" y="2481"/>
                </a:cxn>
                <a:cxn ang="0">
                  <a:pos x="501" y="2481"/>
                </a:cxn>
                <a:cxn ang="0">
                  <a:pos x="618" y="2482"/>
                </a:cxn>
                <a:cxn ang="0">
                  <a:pos x="742" y="2488"/>
                </a:cxn>
                <a:cxn ang="0">
                  <a:pos x="871" y="2499"/>
                </a:cxn>
                <a:cxn ang="0">
                  <a:pos x="1003" y="2511"/>
                </a:cxn>
                <a:cxn ang="0">
                  <a:pos x="1139" y="2528"/>
                </a:cxn>
                <a:cxn ang="0">
                  <a:pos x="1187" y="2535"/>
                </a:cxn>
                <a:cxn ang="0">
                  <a:pos x="1201" y="2535"/>
                </a:cxn>
                <a:cxn ang="0">
                  <a:pos x="1246" y="2535"/>
                </a:cxn>
                <a:cxn ang="0">
                  <a:pos x="1291" y="2535"/>
                </a:cxn>
                <a:cxn ang="0">
                  <a:pos x="1381" y="2535"/>
                </a:cxn>
                <a:cxn ang="0">
                  <a:pos x="1492" y="2538"/>
                </a:cxn>
                <a:cxn ang="0">
                  <a:pos x="1602" y="2541"/>
                </a:cxn>
                <a:cxn ang="0">
                  <a:pos x="1709" y="2545"/>
                </a:cxn>
                <a:cxn ang="0">
                  <a:pos x="1813" y="2553"/>
                </a:cxn>
                <a:cxn ang="0">
                  <a:pos x="1914" y="2561"/>
                </a:cxn>
                <a:cxn ang="0">
                  <a:pos x="2010" y="2572"/>
                </a:cxn>
                <a:cxn ang="0">
                  <a:pos x="2103" y="2582"/>
                </a:cxn>
                <a:cxn ang="0">
                  <a:pos x="2193" y="2595"/>
                </a:cxn>
                <a:cxn ang="0">
                  <a:pos x="2277" y="2609"/>
                </a:cxn>
                <a:cxn ang="0">
                  <a:pos x="2356" y="2622"/>
                </a:cxn>
                <a:cxn ang="0">
                  <a:pos x="2309" y="2254"/>
                </a:cxn>
                <a:cxn ang="0">
                  <a:pos x="2289" y="1820"/>
                </a:cxn>
                <a:cxn ang="0">
                  <a:pos x="2297" y="1286"/>
                </a:cxn>
                <a:cxn ang="0">
                  <a:pos x="2351" y="689"/>
                </a:cxn>
                <a:cxn ang="0">
                  <a:pos x="2447" y="249"/>
                </a:cxn>
                <a:cxn ang="0">
                  <a:pos x="2441" y="163"/>
                </a:cxn>
                <a:cxn ang="0">
                  <a:pos x="2362" y="182"/>
                </a:cxn>
                <a:cxn ang="0">
                  <a:pos x="2270" y="195"/>
                </a:cxn>
                <a:cxn ang="0">
                  <a:pos x="2170" y="205"/>
                </a:cxn>
                <a:cxn ang="0">
                  <a:pos x="2058" y="209"/>
                </a:cxn>
                <a:cxn ang="0">
                  <a:pos x="1937" y="211"/>
                </a:cxn>
                <a:cxn ang="0">
                  <a:pos x="1810" y="209"/>
                </a:cxn>
                <a:cxn ang="0">
                  <a:pos x="1675" y="202"/>
                </a:cxn>
                <a:cxn ang="0">
                  <a:pos x="1536" y="191"/>
                </a:cxn>
                <a:cxn ang="0">
                  <a:pos x="1390" y="175"/>
                </a:cxn>
                <a:cxn ang="0">
                  <a:pos x="1241" y="157"/>
                </a:cxn>
                <a:cxn ang="0">
                  <a:pos x="1179" y="148"/>
                </a:cxn>
                <a:cxn ang="0">
                  <a:pos x="1116" y="137"/>
                </a:cxn>
                <a:cxn ang="0">
                  <a:pos x="997" y="128"/>
                </a:cxn>
                <a:cxn ang="0">
                  <a:pos x="775" y="114"/>
                </a:cxn>
                <a:cxn ang="0">
                  <a:pos x="567" y="94"/>
                </a:cxn>
                <a:cxn ang="0">
                  <a:pos x="380" y="67"/>
                </a:cxn>
                <a:cxn ang="0">
                  <a:pos x="212" y="37"/>
                </a:cxn>
                <a:cxn ang="0">
                  <a:pos x="70" y="0"/>
                </a:cxn>
                <a:cxn ang="0">
                  <a:pos x="127" y="385"/>
                </a:cxn>
                <a:cxn ang="0">
                  <a:pos x="155" y="859"/>
                </a:cxn>
              </a:cxnLst>
              <a:rect l="0" t="0" r="r" b="b"/>
              <a:pathLst>
                <a:path w="2486" h="2622">
                  <a:moveTo>
                    <a:pt x="155" y="1206"/>
                  </a:moveTo>
                  <a:lnTo>
                    <a:pt x="150" y="1336"/>
                  </a:lnTo>
                  <a:lnTo>
                    <a:pt x="146" y="1464"/>
                  </a:lnTo>
                  <a:lnTo>
                    <a:pt x="137" y="1590"/>
                  </a:lnTo>
                  <a:lnTo>
                    <a:pt x="127" y="1711"/>
                  </a:lnTo>
                  <a:lnTo>
                    <a:pt x="116" y="1828"/>
                  </a:lnTo>
                  <a:lnTo>
                    <a:pt x="102" y="1941"/>
                  </a:lnTo>
                  <a:lnTo>
                    <a:pt x="87" y="2049"/>
                  </a:lnTo>
                  <a:lnTo>
                    <a:pt x="71" y="2149"/>
                  </a:lnTo>
                  <a:lnTo>
                    <a:pt x="64" y="2201"/>
                  </a:lnTo>
                  <a:lnTo>
                    <a:pt x="56" y="2254"/>
                  </a:lnTo>
                  <a:lnTo>
                    <a:pt x="47" y="2303"/>
                  </a:lnTo>
                  <a:lnTo>
                    <a:pt x="39" y="2351"/>
                  </a:lnTo>
                  <a:lnTo>
                    <a:pt x="30" y="2397"/>
                  </a:lnTo>
                  <a:lnTo>
                    <a:pt x="20" y="2442"/>
                  </a:lnTo>
                  <a:lnTo>
                    <a:pt x="11" y="2485"/>
                  </a:lnTo>
                  <a:lnTo>
                    <a:pt x="0" y="2525"/>
                  </a:lnTo>
                  <a:lnTo>
                    <a:pt x="23" y="2519"/>
                  </a:lnTo>
                  <a:lnTo>
                    <a:pt x="48" y="2514"/>
                  </a:lnTo>
                  <a:lnTo>
                    <a:pt x="75" y="2510"/>
                  </a:lnTo>
                  <a:lnTo>
                    <a:pt x="102" y="2505"/>
                  </a:lnTo>
                  <a:lnTo>
                    <a:pt x="130" y="2501"/>
                  </a:lnTo>
                  <a:lnTo>
                    <a:pt x="160" y="2496"/>
                  </a:lnTo>
                  <a:lnTo>
                    <a:pt x="189" y="2493"/>
                  </a:lnTo>
                  <a:lnTo>
                    <a:pt x="220" y="2490"/>
                  </a:lnTo>
                  <a:lnTo>
                    <a:pt x="253" y="2488"/>
                  </a:lnTo>
                  <a:lnTo>
                    <a:pt x="285" y="2485"/>
                  </a:lnTo>
                  <a:lnTo>
                    <a:pt x="319" y="2484"/>
                  </a:lnTo>
                  <a:lnTo>
                    <a:pt x="355" y="2482"/>
                  </a:lnTo>
                  <a:lnTo>
                    <a:pt x="389" y="2481"/>
                  </a:lnTo>
                  <a:lnTo>
                    <a:pt x="426" y="2481"/>
                  </a:lnTo>
                  <a:lnTo>
                    <a:pt x="464" y="2481"/>
                  </a:lnTo>
                  <a:lnTo>
                    <a:pt x="501" y="2481"/>
                  </a:lnTo>
                  <a:lnTo>
                    <a:pt x="539" y="2481"/>
                  </a:lnTo>
                  <a:lnTo>
                    <a:pt x="578" y="2482"/>
                  </a:lnTo>
                  <a:lnTo>
                    <a:pt x="618" y="2482"/>
                  </a:lnTo>
                  <a:lnTo>
                    <a:pt x="659" y="2485"/>
                  </a:lnTo>
                  <a:lnTo>
                    <a:pt x="701" y="2487"/>
                  </a:lnTo>
                  <a:lnTo>
                    <a:pt x="742" y="2488"/>
                  </a:lnTo>
                  <a:lnTo>
                    <a:pt x="784" y="2491"/>
                  </a:lnTo>
                  <a:lnTo>
                    <a:pt x="828" y="2494"/>
                  </a:lnTo>
                  <a:lnTo>
                    <a:pt x="871" y="2499"/>
                  </a:lnTo>
                  <a:lnTo>
                    <a:pt x="914" y="2502"/>
                  </a:lnTo>
                  <a:lnTo>
                    <a:pt x="959" y="2507"/>
                  </a:lnTo>
                  <a:lnTo>
                    <a:pt x="1003" y="2511"/>
                  </a:lnTo>
                  <a:lnTo>
                    <a:pt x="1048" y="2516"/>
                  </a:lnTo>
                  <a:lnTo>
                    <a:pt x="1094" y="2522"/>
                  </a:lnTo>
                  <a:lnTo>
                    <a:pt x="1139" y="2528"/>
                  </a:lnTo>
                  <a:lnTo>
                    <a:pt x="1186" y="2535"/>
                  </a:lnTo>
                  <a:lnTo>
                    <a:pt x="1187" y="2535"/>
                  </a:lnTo>
                  <a:lnTo>
                    <a:pt x="1187" y="2535"/>
                  </a:lnTo>
                  <a:lnTo>
                    <a:pt x="1187" y="2535"/>
                  </a:lnTo>
                  <a:lnTo>
                    <a:pt x="1187" y="2535"/>
                  </a:lnTo>
                  <a:lnTo>
                    <a:pt x="1201" y="2535"/>
                  </a:lnTo>
                  <a:lnTo>
                    <a:pt x="1217" y="2535"/>
                  </a:lnTo>
                  <a:lnTo>
                    <a:pt x="1231" y="2535"/>
                  </a:lnTo>
                  <a:lnTo>
                    <a:pt x="1246" y="2535"/>
                  </a:lnTo>
                  <a:lnTo>
                    <a:pt x="1262" y="2535"/>
                  </a:lnTo>
                  <a:lnTo>
                    <a:pt x="1276" y="2535"/>
                  </a:lnTo>
                  <a:lnTo>
                    <a:pt x="1291" y="2535"/>
                  </a:lnTo>
                  <a:lnTo>
                    <a:pt x="1305" y="2535"/>
                  </a:lnTo>
                  <a:lnTo>
                    <a:pt x="1344" y="2535"/>
                  </a:lnTo>
                  <a:lnTo>
                    <a:pt x="1381" y="2535"/>
                  </a:lnTo>
                  <a:lnTo>
                    <a:pt x="1418" y="2536"/>
                  </a:lnTo>
                  <a:lnTo>
                    <a:pt x="1455" y="2536"/>
                  </a:lnTo>
                  <a:lnTo>
                    <a:pt x="1492" y="2538"/>
                  </a:lnTo>
                  <a:lnTo>
                    <a:pt x="1530" y="2538"/>
                  </a:lnTo>
                  <a:lnTo>
                    <a:pt x="1567" y="2539"/>
                  </a:lnTo>
                  <a:lnTo>
                    <a:pt x="1602" y="2541"/>
                  </a:lnTo>
                  <a:lnTo>
                    <a:pt x="1638" y="2542"/>
                  </a:lnTo>
                  <a:lnTo>
                    <a:pt x="1674" y="2544"/>
                  </a:lnTo>
                  <a:lnTo>
                    <a:pt x="1709" y="2545"/>
                  </a:lnTo>
                  <a:lnTo>
                    <a:pt x="1745" y="2548"/>
                  </a:lnTo>
                  <a:lnTo>
                    <a:pt x="1779" y="2550"/>
                  </a:lnTo>
                  <a:lnTo>
                    <a:pt x="1813" y="2553"/>
                  </a:lnTo>
                  <a:lnTo>
                    <a:pt x="1847" y="2556"/>
                  </a:lnTo>
                  <a:lnTo>
                    <a:pt x="1881" y="2558"/>
                  </a:lnTo>
                  <a:lnTo>
                    <a:pt x="1914" y="2561"/>
                  </a:lnTo>
                  <a:lnTo>
                    <a:pt x="1946" y="2564"/>
                  </a:lnTo>
                  <a:lnTo>
                    <a:pt x="1979" y="2567"/>
                  </a:lnTo>
                  <a:lnTo>
                    <a:pt x="2010" y="2572"/>
                  </a:lnTo>
                  <a:lnTo>
                    <a:pt x="2043" y="2575"/>
                  </a:lnTo>
                  <a:lnTo>
                    <a:pt x="2074" y="2578"/>
                  </a:lnTo>
                  <a:lnTo>
                    <a:pt x="2103" y="2582"/>
                  </a:lnTo>
                  <a:lnTo>
                    <a:pt x="2134" y="2585"/>
                  </a:lnTo>
                  <a:lnTo>
                    <a:pt x="2163" y="2590"/>
                  </a:lnTo>
                  <a:lnTo>
                    <a:pt x="2193" y="2595"/>
                  </a:lnTo>
                  <a:lnTo>
                    <a:pt x="2221" y="2599"/>
                  </a:lnTo>
                  <a:lnTo>
                    <a:pt x="2249" y="2604"/>
                  </a:lnTo>
                  <a:lnTo>
                    <a:pt x="2277" y="2609"/>
                  </a:lnTo>
                  <a:lnTo>
                    <a:pt x="2303" y="2613"/>
                  </a:lnTo>
                  <a:lnTo>
                    <a:pt x="2329" y="2618"/>
                  </a:lnTo>
                  <a:lnTo>
                    <a:pt x="2356" y="2622"/>
                  </a:lnTo>
                  <a:lnTo>
                    <a:pt x="2337" y="2508"/>
                  </a:lnTo>
                  <a:lnTo>
                    <a:pt x="2323" y="2386"/>
                  </a:lnTo>
                  <a:lnTo>
                    <a:pt x="2309" y="2254"/>
                  </a:lnTo>
                  <a:lnTo>
                    <a:pt x="2300" y="2116"/>
                  </a:lnTo>
                  <a:lnTo>
                    <a:pt x="2292" y="1971"/>
                  </a:lnTo>
                  <a:lnTo>
                    <a:pt x="2289" y="1820"/>
                  </a:lnTo>
                  <a:lnTo>
                    <a:pt x="2287" y="1666"/>
                  </a:lnTo>
                  <a:lnTo>
                    <a:pt x="2289" y="1508"/>
                  </a:lnTo>
                  <a:lnTo>
                    <a:pt x="2297" y="1286"/>
                  </a:lnTo>
                  <a:lnTo>
                    <a:pt x="2309" y="1075"/>
                  </a:lnTo>
                  <a:lnTo>
                    <a:pt x="2328" y="874"/>
                  </a:lnTo>
                  <a:lnTo>
                    <a:pt x="2351" y="689"/>
                  </a:lnTo>
                  <a:lnTo>
                    <a:pt x="2379" y="523"/>
                  </a:lnTo>
                  <a:lnTo>
                    <a:pt x="2411" y="374"/>
                  </a:lnTo>
                  <a:lnTo>
                    <a:pt x="2447" y="249"/>
                  </a:lnTo>
                  <a:lnTo>
                    <a:pt x="2486" y="149"/>
                  </a:lnTo>
                  <a:lnTo>
                    <a:pt x="2464" y="157"/>
                  </a:lnTo>
                  <a:lnTo>
                    <a:pt x="2441" y="163"/>
                  </a:lnTo>
                  <a:lnTo>
                    <a:pt x="2414" y="169"/>
                  </a:lnTo>
                  <a:lnTo>
                    <a:pt x="2388" y="175"/>
                  </a:lnTo>
                  <a:lnTo>
                    <a:pt x="2362" y="182"/>
                  </a:lnTo>
                  <a:lnTo>
                    <a:pt x="2332" y="186"/>
                  </a:lnTo>
                  <a:lnTo>
                    <a:pt x="2301" y="191"/>
                  </a:lnTo>
                  <a:lnTo>
                    <a:pt x="2270" y="195"/>
                  </a:lnTo>
                  <a:lnTo>
                    <a:pt x="2238" y="199"/>
                  </a:lnTo>
                  <a:lnTo>
                    <a:pt x="2204" y="202"/>
                  </a:lnTo>
                  <a:lnTo>
                    <a:pt x="2170" y="205"/>
                  </a:lnTo>
                  <a:lnTo>
                    <a:pt x="2132" y="206"/>
                  </a:lnTo>
                  <a:lnTo>
                    <a:pt x="2095" y="209"/>
                  </a:lnTo>
                  <a:lnTo>
                    <a:pt x="2058" y="209"/>
                  </a:lnTo>
                  <a:lnTo>
                    <a:pt x="2019" y="211"/>
                  </a:lnTo>
                  <a:lnTo>
                    <a:pt x="1979" y="211"/>
                  </a:lnTo>
                  <a:lnTo>
                    <a:pt x="1937" y="211"/>
                  </a:lnTo>
                  <a:lnTo>
                    <a:pt x="1895" y="211"/>
                  </a:lnTo>
                  <a:lnTo>
                    <a:pt x="1854" y="211"/>
                  </a:lnTo>
                  <a:lnTo>
                    <a:pt x="1810" y="209"/>
                  </a:lnTo>
                  <a:lnTo>
                    <a:pt x="1765" y="206"/>
                  </a:lnTo>
                  <a:lnTo>
                    <a:pt x="1722" y="205"/>
                  </a:lnTo>
                  <a:lnTo>
                    <a:pt x="1675" y="202"/>
                  </a:lnTo>
                  <a:lnTo>
                    <a:pt x="1629" y="199"/>
                  </a:lnTo>
                  <a:lnTo>
                    <a:pt x="1582" y="195"/>
                  </a:lnTo>
                  <a:lnTo>
                    <a:pt x="1536" y="191"/>
                  </a:lnTo>
                  <a:lnTo>
                    <a:pt x="1488" y="186"/>
                  </a:lnTo>
                  <a:lnTo>
                    <a:pt x="1440" y="182"/>
                  </a:lnTo>
                  <a:lnTo>
                    <a:pt x="1390" y="175"/>
                  </a:lnTo>
                  <a:lnTo>
                    <a:pt x="1341" y="171"/>
                  </a:lnTo>
                  <a:lnTo>
                    <a:pt x="1291" y="163"/>
                  </a:lnTo>
                  <a:lnTo>
                    <a:pt x="1241" y="157"/>
                  </a:lnTo>
                  <a:lnTo>
                    <a:pt x="1221" y="154"/>
                  </a:lnTo>
                  <a:lnTo>
                    <a:pt x="1200" y="151"/>
                  </a:lnTo>
                  <a:lnTo>
                    <a:pt x="1179" y="148"/>
                  </a:lnTo>
                  <a:lnTo>
                    <a:pt x="1158" y="145"/>
                  </a:lnTo>
                  <a:lnTo>
                    <a:pt x="1138" y="141"/>
                  </a:lnTo>
                  <a:lnTo>
                    <a:pt x="1116" y="137"/>
                  </a:lnTo>
                  <a:lnTo>
                    <a:pt x="1096" y="134"/>
                  </a:lnTo>
                  <a:lnTo>
                    <a:pt x="1074" y="131"/>
                  </a:lnTo>
                  <a:lnTo>
                    <a:pt x="997" y="128"/>
                  </a:lnTo>
                  <a:lnTo>
                    <a:pt x="921" y="124"/>
                  </a:lnTo>
                  <a:lnTo>
                    <a:pt x="846" y="120"/>
                  </a:lnTo>
                  <a:lnTo>
                    <a:pt x="775" y="114"/>
                  </a:lnTo>
                  <a:lnTo>
                    <a:pt x="704" y="108"/>
                  </a:lnTo>
                  <a:lnTo>
                    <a:pt x="634" y="101"/>
                  </a:lnTo>
                  <a:lnTo>
                    <a:pt x="567" y="94"/>
                  </a:lnTo>
                  <a:lnTo>
                    <a:pt x="502" y="86"/>
                  </a:lnTo>
                  <a:lnTo>
                    <a:pt x="440" y="77"/>
                  </a:lnTo>
                  <a:lnTo>
                    <a:pt x="380" y="67"/>
                  </a:lnTo>
                  <a:lnTo>
                    <a:pt x="321" y="58"/>
                  </a:lnTo>
                  <a:lnTo>
                    <a:pt x="265" y="47"/>
                  </a:lnTo>
                  <a:lnTo>
                    <a:pt x="212" y="37"/>
                  </a:lnTo>
                  <a:lnTo>
                    <a:pt x="163" y="24"/>
                  </a:lnTo>
                  <a:lnTo>
                    <a:pt x="115" y="12"/>
                  </a:lnTo>
                  <a:lnTo>
                    <a:pt x="70" y="0"/>
                  </a:lnTo>
                  <a:lnTo>
                    <a:pt x="92" y="117"/>
                  </a:lnTo>
                  <a:lnTo>
                    <a:pt x="110" y="245"/>
                  </a:lnTo>
                  <a:lnTo>
                    <a:pt x="127" y="385"/>
                  </a:lnTo>
                  <a:lnTo>
                    <a:pt x="140" y="535"/>
                  </a:lnTo>
                  <a:lnTo>
                    <a:pt x="149" y="694"/>
                  </a:lnTo>
                  <a:lnTo>
                    <a:pt x="155" y="859"/>
                  </a:lnTo>
                  <a:lnTo>
                    <a:pt x="157" y="1030"/>
                  </a:lnTo>
                  <a:lnTo>
                    <a:pt x="155" y="1206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522" y="1162"/>
              <a:ext cx="212" cy="1608"/>
            </a:xfrm>
            <a:custGeom>
              <a:avLst/>
              <a:gdLst/>
              <a:ahLst/>
              <a:cxnLst>
                <a:cxn ang="0">
                  <a:pos x="195" y="1608"/>
                </a:cxn>
                <a:cxn ang="0">
                  <a:pos x="200" y="1523"/>
                </a:cxn>
                <a:cxn ang="0">
                  <a:pos x="205" y="1436"/>
                </a:cxn>
                <a:cxn ang="0">
                  <a:pos x="208" y="1350"/>
                </a:cxn>
                <a:cxn ang="0">
                  <a:pos x="211" y="1261"/>
                </a:cxn>
                <a:cxn ang="0">
                  <a:pos x="212" y="1083"/>
                </a:cxn>
                <a:cxn ang="0">
                  <a:pos x="211" y="910"/>
                </a:cxn>
                <a:cxn ang="0">
                  <a:pos x="205" y="744"/>
                </a:cxn>
                <a:cxn ang="0">
                  <a:pos x="195" y="583"/>
                </a:cxn>
                <a:cxn ang="0">
                  <a:pos x="181" y="434"/>
                </a:cxn>
                <a:cxn ang="0">
                  <a:pos x="166" y="293"/>
                </a:cxn>
                <a:cxn ang="0">
                  <a:pos x="146" y="164"/>
                </a:cxn>
                <a:cxn ang="0">
                  <a:pos x="124" y="48"/>
                </a:cxn>
                <a:cxn ang="0">
                  <a:pos x="107" y="43"/>
                </a:cxn>
                <a:cxn ang="0">
                  <a:pos x="90" y="37"/>
                </a:cxn>
                <a:cxn ang="0">
                  <a:pos x="75" y="31"/>
                </a:cxn>
                <a:cxn ang="0">
                  <a:pos x="57" y="25"/>
                </a:cxn>
                <a:cxn ang="0">
                  <a:pos x="44" y="18"/>
                </a:cxn>
                <a:cxn ang="0">
                  <a:pos x="28" y="12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2" y="99"/>
                </a:cxn>
                <a:cxn ang="0">
                  <a:pos x="81" y="225"/>
                </a:cxn>
                <a:cxn ang="0">
                  <a:pos x="113" y="375"/>
                </a:cxn>
                <a:cxn ang="0">
                  <a:pos x="143" y="548"/>
                </a:cxn>
                <a:cxn ang="0">
                  <a:pos x="166" y="739"/>
                </a:cxn>
                <a:cxn ang="0">
                  <a:pos x="185" y="947"/>
                </a:cxn>
                <a:cxn ang="0">
                  <a:pos x="195" y="1168"/>
                </a:cxn>
                <a:cxn ang="0">
                  <a:pos x="198" y="1401"/>
                </a:cxn>
                <a:cxn ang="0">
                  <a:pos x="198" y="1453"/>
                </a:cxn>
                <a:cxn ang="0">
                  <a:pos x="197" y="1506"/>
                </a:cxn>
                <a:cxn ang="0">
                  <a:pos x="197" y="1557"/>
                </a:cxn>
                <a:cxn ang="0">
                  <a:pos x="195" y="1608"/>
                </a:cxn>
              </a:cxnLst>
              <a:rect l="0" t="0" r="r" b="b"/>
              <a:pathLst>
                <a:path w="212" h="1608">
                  <a:moveTo>
                    <a:pt x="195" y="1608"/>
                  </a:moveTo>
                  <a:lnTo>
                    <a:pt x="200" y="1523"/>
                  </a:lnTo>
                  <a:lnTo>
                    <a:pt x="205" y="1436"/>
                  </a:lnTo>
                  <a:lnTo>
                    <a:pt x="208" y="1350"/>
                  </a:lnTo>
                  <a:lnTo>
                    <a:pt x="211" y="1261"/>
                  </a:lnTo>
                  <a:lnTo>
                    <a:pt x="212" y="1083"/>
                  </a:lnTo>
                  <a:lnTo>
                    <a:pt x="211" y="910"/>
                  </a:lnTo>
                  <a:lnTo>
                    <a:pt x="205" y="744"/>
                  </a:lnTo>
                  <a:lnTo>
                    <a:pt x="195" y="583"/>
                  </a:lnTo>
                  <a:lnTo>
                    <a:pt x="181" y="434"/>
                  </a:lnTo>
                  <a:lnTo>
                    <a:pt x="166" y="293"/>
                  </a:lnTo>
                  <a:lnTo>
                    <a:pt x="146" y="164"/>
                  </a:lnTo>
                  <a:lnTo>
                    <a:pt x="124" y="48"/>
                  </a:lnTo>
                  <a:lnTo>
                    <a:pt x="107" y="43"/>
                  </a:lnTo>
                  <a:lnTo>
                    <a:pt x="90" y="37"/>
                  </a:lnTo>
                  <a:lnTo>
                    <a:pt x="75" y="31"/>
                  </a:lnTo>
                  <a:lnTo>
                    <a:pt x="57" y="25"/>
                  </a:lnTo>
                  <a:lnTo>
                    <a:pt x="44" y="18"/>
                  </a:lnTo>
                  <a:lnTo>
                    <a:pt x="28" y="12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2" y="99"/>
                  </a:lnTo>
                  <a:lnTo>
                    <a:pt x="81" y="225"/>
                  </a:lnTo>
                  <a:lnTo>
                    <a:pt x="113" y="375"/>
                  </a:lnTo>
                  <a:lnTo>
                    <a:pt x="143" y="548"/>
                  </a:lnTo>
                  <a:lnTo>
                    <a:pt x="166" y="739"/>
                  </a:lnTo>
                  <a:lnTo>
                    <a:pt x="185" y="947"/>
                  </a:lnTo>
                  <a:lnTo>
                    <a:pt x="195" y="1168"/>
                  </a:lnTo>
                  <a:lnTo>
                    <a:pt x="198" y="1401"/>
                  </a:lnTo>
                  <a:lnTo>
                    <a:pt x="198" y="1453"/>
                  </a:lnTo>
                  <a:lnTo>
                    <a:pt x="197" y="1506"/>
                  </a:lnTo>
                  <a:lnTo>
                    <a:pt x="197" y="1557"/>
                  </a:lnTo>
                  <a:lnTo>
                    <a:pt x="195" y="1608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538" y="3722"/>
              <a:ext cx="1103" cy="210"/>
            </a:xfrm>
            <a:custGeom>
              <a:avLst/>
              <a:gdLst/>
              <a:ahLst/>
              <a:cxnLst>
                <a:cxn ang="0">
                  <a:pos x="49" y="69"/>
                </a:cxn>
                <a:cxn ang="0">
                  <a:pos x="35" y="114"/>
                </a:cxn>
                <a:cxn ang="0">
                  <a:pos x="21" y="155"/>
                </a:cxn>
                <a:cxn ang="0">
                  <a:pos x="7" y="193"/>
                </a:cxn>
                <a:cxn ang="0">
                  <a:pos x="20" y="202"/>
                </a:cxn>
                <a:cxn ang="0">
                  <a:pos x="63" y="185"/>
                </a:cxn>
                <a:cxn ang="0">
                  <a:pos x="111" y="169"/>
                </a:cxn>
                <a:cxn ang="0">
                  <a:pos x="164" y="154"/>
                </a:cxn>
                <a:cxn ang="0">
                  <a:pos x="221" y="140"/>
                </a:cxn>
                <a:cxn ang="0">
                  <a:pos x="280" y="126"/>
                </a:cxn>
                <a:cxn ang="0">
                  <a:pos x="345" y="112"/>
                </a:cxn>
                <a:cxn ang="0">
                  <a:pos x="412" y="101"/>
                </a:cxn>
                <a:cxn ang="0">
                  <a:pos x="483" y="89"/>
                </a:cxn>
                <a:cxn ang="0">
                  <a:pos x="557" y="80"/>
                </a:cxn>
                <a:cxn ang="0">
                  <a:pos x="633" y="69"/>
                </a:cxn>
                <a:cxn ang="0">
                  <a:pos x="714" y="61"/>
                </a:cxn>
                <a:cxn ang="0">
                  <a:pos x="796" y="54"/>
                </a:cxn>
                <a:cxn ang="0">
                  <a:pos x="881" y="47"/>
                </a:cxn>
                <a:cxn ang="0">
                  <a:pos x="968" y="41"/>
                </a:cxn>
                <a:cxn ang="0">
                  <a:pos x="1058" y="37"/>
                </a:cxn>
                <a:cxn ang="0">
                  <a:pos x="1063" y="31"/>
                </a:cxn>
                <a:cxn ang="0">
                  <a:pos x="982" y="23"/>
                </a:cxn>
                <a:cxn ang="0">
                  <a:pos x="903" y="15"/>
                </a:cxn>
                <a:cxn ang="0">
                  <a:pos x="824" y="9"/>
                </a:cxn>
                <a:cxn ang="0">
                  <a:pos x="748" y="6"/>
                </a:cxn>
                <a:cxn ang="0">
                  <a:pos x="674" y="3"/>
                </a:cxn>
                <a:cxn ang="0">
                  <a:pos x="602" y="0"/>
                </a:cxn>
                <a:cxn ang="0">
                  <a:pos x="533" y="0"/>
                </a:cxn>
                <a:cxn ang="0">
                  <a:pos x="465" y="1"/>
                </a:cxn>
                <a:cxn ang="0">
                  <a:pos x="399" y="3"/>
                </a:cxn>
                <a:cxn ang="0">
                  <a:pos x="337" y="6"/>
                </a:cxn>
                <a:cxn ang="0">
                  <a:pos x="279" y="10"/>
                </a:cxn>
                <a:cxn ang="0">
                  <a:pos x="223" y="17"/>
                </a:cxn>
                <a:cxn ang="0">
                  <a:pos x="172" y="23"/>
                </a:cxn>
                <a:cxn ang="0">
                  <a:pos x="122" y="31"/>
                </a:cxn>
                <a:cxn ang="0">
                  <a:pos x="77" y="41"/>
                </a:cxn>
              </a:cxnLst>
              <a:rect l="0" t="0" r="r" b="b"/>
              <a:pathLst>
                <a:path w="1103" h="210">
                  <a:moveTo>
                    <a:pt x="57" y="46"/>
                  </a:moveTo>
                  <a:lnTo>
                    <a:pt x="49" y="69"/>
                  </a:lnTo>
                  <a:lnTo>
                    <a:pt x="43" y="92"/>
                  </a:lnTo>
                  <a:lnTo>
                    <a:pt x="35" y="114"/>
                  </a:lnTo>
                  <a:lnTo>
                    <a:pt x="29" y="134"/>
                  </a:lnTo>
                  <a:lnTo>
                    <a:pt x="21" y="155"/>
                  </a:lnTo>
                  <a:lnTo>
                    <a:pt x="15" y="174"/>
                  </a:lnTo>
                  <a:lnTo>
                    <a:pt x="7" y="193"/>
                  </a:lnTo>
                  <a:lnTo>
                    <a:pt x="0" y="210"/>
                  </a:lnTo>
                  <a:lnTo>
                    <a:pt x="20" y="202"/>
                  </a:lnTo>
                  <a:lnTo>
                    <a:pt x="41" y="193"/>
                  </a:lnTo>
                  <a:lnTo>
                    <a:pt x="63" y="185"/>
                  </a:lnTo>
                  <a:lnTo>
                    <a:pt x="86" y="177"/>
                  </a:lnTo>
                  <a:lnTo>
                    <a:pt x="111" y="169"/>
                  </a:lnTo>
                  <a:lnTo>
                    <a:pt x="138" y="162"/>
                  </a:lnTo>
                  <a:lnTo>
                    <a:pt x="164" y="154"/>
                  </a:lnTo>
                  <a:lnTo>
                    <a:pt x="192" y="146"/>
                  </a:lnTo>
                  <a:lnTo>
                    <a:pt x="221" y="140"/>
                  </a:lnTo>
                  <a:lnTo>
                    <a:pt x="251" y="132"/>
                  </a:lnTo>
                  <a:lnTo>
                    <a:pt x="280" y="126"/>
                  </a:lnTo>
                  <a:lnTo>
                    <a:pt x="313" y="118"/>
                  </a:lnTo>
                  <a:lnTo>
                    <a:pt x="345" y="112"/>
                  </a:lnTo>
                  <a:lnTo>
                    <a:pt x="378" y="106"/>
                  </a:lnTo>
                  <a:lnTo>
                    <a:pt x="412" y="101"/>
                  </a:lnTo>
                  <a:lnTo>
                    <a:pt x="447" y="95"/>
                  </a:lnTo>
                  <a:lnTo>
                    <a:pt x="483" y="89"/>
                  </a:lnTo>
                  <a:lnTo>
                    <a:pt x="520" y="85"/>
                  </a:lnTo>
                  <a:lnTo>
                    <a:pt x="557" y="80"/>
                  </a:lnTo>
                  <a:lnTo>
                    <a:pt x="595" y="74"/>
                  </a:lnTo>
                  <a:lnTo>
                    <a:pt x="633" y="69"/>
                  </a:lnTo>
                  <a:lnTo>
                    <a:pt x="674" y="66"/>
                  </a:lnTo>
                  <a:lnTo>
                    <a:pt x="714" y="61"/>
                  </a:lnTo>
                  <a:lnTo>
                    <a:pt x="754" y="57"/>
                  </a:lnTo>
                  <a:lnTo>
                    <a:pt x="796" y="54"/>
                  </a:lnTo>
                  <a:lnTo>
                    <a:pt x="838" y="51"/>
                  </a:lnTo>
                  <a:lnTo>
                    <a:pt x="881" y="47"/>
                  </a:lnTo>
                  <a:lnTo>
                    <a:pt x="925" y="44"/>
                  </a:lnTo>
                  <a:lnTo>
                    <a:pt x="968" y="41"/>
                  </a:lnTo>
                  <a:lnTo>
                    <a:pt x="1013" y="40"/>
                  </a:lnTo>
                  <a:lnTo>
                    <a:pt x="1058" y="37"/>
                  </a:lnTo>
                  <a:lnTo>
                    <a:pt x="1103" y="35"/>
                  </a:lnTo>
                  <a:lnTo>
                    <a:pt x="1063" y="31"/>
                  </a:lnTo>
                  <a:lnTo>
                    <a:pt x="1022" y="26"/>
                  </a:lnTo>
                  <a:lnTo>
                    <a:pt x="982" y="23"/>
                  </a:lnTo>
                  <a:lnTo>
                    <a:pt x="942" y="18"/>
                  </a:lnTo>
                  <a:lnTo>
                    <a:pt x="903" y="15"/>
                  </a:lnTo>
                  <a:lnTo>
                    <a:pt x="863" y="12"/>
                  </a:lnTo>
                  <a:lnTo>
                    <a:pt x="824" y="9"/>
                  </a:lnTo>
                  <a:lnTo>
                    <a:pt x="787" y="7"/>
                  </a:lnTo>
                  <a:lnTo>
                    <a:pt x="748" y="6"/>
                  </a:lnTo>
                  <a:lnTo>
                    <a:pt x="711" y="4"/>
                  </a:lnTo>
                  <a:lnTo>
                    <a:pt x="674" y="3"/>
                  </a:lnTo>
                  <a:lnTo>
                    <a:pt x="638" y="1"/>
                  </a:lnTo>
                  <a:lnTo>
                    <a:pt x="602" y="0"/>
                  </a:lnTo>
                  <a:lnTo>
                    <a:pt x="567" y="0"/>
                  </a:lnTo>
                  <a:lnTo>
                    <a:pt x="533" y="0"/>
                  </a:lnTo>
                  <a:lnTo>
                    <a:pt x="499" y="0"/>
                  </a:lnTo>
                  <a:lnTo>
                    <a:pt x="465" y="1"/>
                  </a:lnTo>
                  <a:lnTo>
                    <a:pt x="432" y="1"/>
                  </a:lnTo>
                  <a:lnTo>
                    <a:pt x="399" y="3"/>
                  </a:lnTo>
                  <a:lnTo>
                    <a:pt x="368" y="4"/>
                  </a:lnTo>
                  <a:lnTo>
                    <a:pt x="337" y="6"/>
                  </a:lnTo>
                  <a:lnTo>
                    <a:pt x="308" y="7"/>
                  </a:lnTo>
                  <a:lnTo>
                    <a:pt x="279" y="10"/>
                  </a:lnTo>
                  <a:lnTo>
                    <a:pt x="251" y="14"/>
                  </a:lnTo>
                  <a:lnTo>
                    <a:pt x="223" y="17"/>
                  </a:lnTo>
                  <a:lnTo>
                    <a:pt x="196" y="20"/>
                  </a:lnTo>
                  <a:lnTo>
                    <a:pt x="172" y="23"/>
                  </a:lnTo>
                  <a:lnTo>
                    <a:pt x="147" y="27"/>
                  </a:lnTo>
                  <a:lnTo>
                    <a:pt x="122" y="31"/>
                  </a:lnTo>
                  <a:lnTo>
                    <a:pt x="100" y="35"/>
                  </a:lnTo>
                  <a:lnTo>
                    <a:pt x="77" y="4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847" y="1157"/>
              <a:ext cx="1474" cy="2791"/>
            </a:xfrm>
            <a:custGeom>
              <a:avLst/>
              <a:gdLst/>
              <a:ahLst/>
              <a:cxnLst>
                <a:cxn ang="0">
                  <a:pos x="1427" y="22"/>
                </a:cxn>
                <a:cxn ang="0">
                  <a:pos x="1345" y="51"/>
                </a:cxn>
                <a:cxn ang="0">
                  <a:pos x="1247" y="79"/>
                </a:cxn>
                <a:cxn ang="0">
                  <a:pos x="1137" y="105"/>
                </a:cxn>
                <a:cxn ang="0">
                  <a:pos x="1014" y="127"/>
                </a:cxn>
                <a:cxn ang="0">
                  <a:pos x="879" y="147"/>
                </a:cxn>
                <a:cxn ang="0">
                  <a:pos x="733" y="164"/>
                </a:cxn>
                <a:cxn ang="0">
                  <a:pos x="578" y="178"/>
                </a:cxn>
                <a:cxn ang="0">
                  <a:pos x="415" y="189"/>
                </a:cxn>
                <a:cxn ang="0">
                  <a:pos x="245" y="195"/>
                </a:cxn>
                <a:cxn ang="0">
                  <a:pos x="70" y="196"/>
                </a:cxn>
                <a:cxn ang="0">
                  <a:pos x="43" y="196"/>
                </a:cxn>
                <a:cxn ang="0">
                  <a:pos x="17" y="196"/>
                </a:cxn>
                <a:cxn ang="0">
                  <a:pos x="51" y="204"/>
                </a:cxn>
                <a:cxn ang="0">
                  <a:pos x="205" y="221"/>
                </a:cxn>
                <a:cxn ang="0">
                  <a:pos x="352" y="235"/>
                </a:cxn>
                <a:cxn ang="0">
                  <a:pos x="494" y="244"/>
                </a:cxn>
                <a:cxn ang="0">
                  <a:pos x="629" y="249"/>
                </a:cxn>
                <a:cxn ang="0">
                  <a:pos x="758" y="249"/>
                </a:cxn>
                <a:cxn ang="0">
                  <a:pos x="876" y="246"/>
                </a:cxn>
                <a:cxn ang="0">
                  <a:pos x="984" y="238"/>
                </a:cxn>
                <a:cxn ang="0">
                  <a:pos x="1082" y="224"/>
                </a:cxn>
                <a:cxn ang="0">
                  <a:pos x="1167" y="207"/>
                </a:cxn>
                <a:cxn ang="0">
                  <a:pos x="1238" y="185"/>
                </a:cxn>
                <a:cxn ang="0">
                  <a:pos x="1268" y="175"/>
                </a:cxn>
                <a:cxn ang="0">
                  <a:pos x="1274" y="190"/>
                </a:cxn>
                <a:cxn ang="0">
                  <a:pos x="1232" y="290"/>
                </a:cxn>
                <a:cxn ang="0">
                  <a:pos x="1131" y="730"/>
                </a:cxn>
                <a:cxn ang="0">
                  <a:pos x="1072" y="1341"/>
                </a:cxn>
                <a:cxn ang="0">
                  <a:pos x="1065" y="1884"/>
                </a:cxn>
                <a:cxn ang="0">
                  <a:pos x="1086" y="2319"/>
                </a:cxn>
                <a:cxn ang="0">
                  <a:pos x="1133" y="2688"/>
                </a:cxn>
                <a:cxn ang="0">
                  <a:pos x="1209" y="2705"/>
                </a:cxn>
                <a:cxn ang="0">
                  <a:pos x="1280" y="2724"/>
                </a:cxn>
                <a:cxn ang="0">
                  <a:pos x="1344" y="2744"/>
                </a:cxn>
                <a:cxn ang="0">
                  <a:pos x="1399" y="2764"/>
                </a:cxn>
                <a:cxn ang="0">
                  <a:pos x="1449" y="2784"/>
                </a:cxn>
                <a:cxn ang="0">
                  <a:pos x="1387" y="2565"/>
                </a:cxn>
                <a:cxn ang="0">
                  <a:pos x="1305" y="2056"/>
                </a:cxn>
                <a:cxn ang="0">
                  <a:pos x="1274" y="1406"/>
                </a:cxn>
                <a:cxn ang="0">
                  <a:pos x="1306" y="739"/>
                </a:cxn>
                <a:cxn ang="0">
                  <a:pos x="1393" y="224"/>
                </a:cxn>
                <a:cxn ang="0">
                  <a:pos x="1474" y="0"/>
                </a:cxn>
              </a:cxnLst>
              <a:rect l="0" t="0" r="r" b="b"/>
              <a:pathLst>
                <a:path w="1474" h="2791">
                  <a:moveTo>
                    <a:pt x="1474" y="0"/>
                  </a:moveTo>
                  <a:lnTo>
                    <a:pt x="1452" y="11"/>
                  </a:lnTo>
                  <a:lnTo>
                    <a:pt x="1427" y="22"/>
                  </a:lnTo>
                  <a:lnTo>
                    <a:pt x="1402" y="31"/>
                  </a:lnTo>
                  <a:lnTo>
                    <a:pt x="1375" y="42"/>
                  </a:lnTo>
                  <a:lnTo>
                    <a:pt x="1345" y="51"/>
                  </a:lnTo>
                  <a:lnTo>
                    <a:pt x="1314" y="61"/>
                  </a:lnTo>
                  <a:lnTo>
                    <a:pt x="1282" y="70"/>
                  </a:lnTo>
                  <a:lnTo>
                    <a:pt x="1247" y="79"/>
                  </a:lnTo>
                  <a:lnTo>
                    <a:pt x="1212" y="88"/>
                  </a:lnTo>
                  <a:lnTo>
                    <a:pt x="1176" y="96"/>
                  </a:lnTo>
                  <a:lnTo>
                    <a:pt x="1137" y="105"/>
                  </a:lnTo>
                  <a:lnTo>
                    <a:pt x="1097" y="113"/>
                  </a:lnTo>
                  <a:lnTo>
                    <a:pt x="1055" y="121"/>
                  </a:lnTo>
                  <a:lnTo>
                    <a:pt x="1014" y="127"/>
                  </a:lnTo>
                  <a:lnTo>
                    <a:pt x="970" y="135"/>
                  </a:lnTo>
                  <a:lnTo>
                    <a:pt x="925" y="141"/>
                  </a:lnTo>
                  <a:lnTo>
                    <a:pt x="879" y="147"/>
                  </a:lnTo>
                  <a:lnTo>
                    <a:pt x="831" y="153"/>
                  </a:lnTo>
                  <a:lnTo>
                    <a:pt x="783" y="159"/>
                  </a:lnTo>
                  <a:lnTo>
                    <a:pt x="733" y="164"/>
                  </a:lnTo>
                  <a:lnTo>
                    <a:pt x="682" y="170"/>
                  </a:lnTo>
                  <a:lnTo>
                    <a:pt x="631" y="173"/>
                  </a:lnTo>
                  <a:lnTo>
                    <a:pt x="578" y="178"/>
                  </a:lnTo>
                  <a:lnTo>
                    <a:pt x="525" y="182"/>
                  </a:lnTo>
                  <a:lnTo>
                    <a:pt x="471" y="185"/>
                  </a:lnTo>
                  <a:lnTo>
                    <a:pt x="415" y="189"/>
                  </a:lnTo>
                  <a:lnTo>
                    <a:pt x="360" y="190"/>
                  </a:lnTo>
                  <a:lnTo>
                    <a:pt x="302" y="193"/>
                  </a:lnTo>
                  <a:lnTo>
                    <a:pt x="245" y="195"/>
                  </a:lnTo>
                  <a:lnTo>
                    <a:pt x="188" y="195"/>
                  </a:lnTo>
                  <a:lnTo>
                    <a:pt x="129" y="196"/>
                  </a:lnTo>
                  <a:lnTo>
                    <a:pt x="70" y="196"/>
                  </a:lnTo>
                  <a:lnTo>
                    <a:pt x="60" y="196"/>
                  </a:lnTo>
                  <a:lnTo>
                    <a:pt x="53" y="196"/>
                  </a:lnTo>
                  <a:lnTo>
                    <a:pt x="43" y="196"/>
                  </a:lnTo>
                  <a:lnTo>
                    <a:pt x="36" y="196"/>
                  </a:lnTo>
                  <a:lnTo>
                    <a:pt x="26" y="196"/>
                  </a:lnTo>
                  <a:lnTo>
                    <a:pt x="17" y="196"/>
                  </a:lnTo>
                  <a:lnTo>
                    <a:pt x="9" y="196"/>
                  </a:lnTo>
                  <a:lnTo>
                    <a:pt x="0" y="196"/>
                  </a:lnTo>
                  <a:lnTo>
                    <a:pt x="51" y="204"/>
                  </a:lnTo>
                  <a:lnTo>
                    <a:pt x="102" y="210"/>
                  </a:lnTo>
                  <a:lnTo>
                    <a:pt x="153" y="216"/>
                  </a:lnTo>
                  <a:lnTo>
                    <a:pt x="205" y="221"/>
                  </a:lnTo>
                  <a:lnTo>
                    <a:pt x="254" y="226"/>
                  </a:lnTo>
                  <a:lnTo>
                    <a:pt x="302" y="230"/>
                  </a:lnTo>
                  <a:lnTo>
                    <a:pt x="352" y="235"/>
                  </a:lnTo>
                  <a:lnTo>
                    <a:pt x="400" y="238"/>
                  </a:lnTo>
                  <a:lnTo>
                    <a:pt x="448" y="241"/>
                  </a:lnTo>
                  <a:lnTo>
                    <a:pt x="494" y="244"/>
                  </a:lnTo>
                  <a:lnTo>
                    <a:pt x="539" y="246"/>
                  </a:lnTo>
                  <a:lnTo>
                    <a:pt x="586" y="247"/>
                  </a:lnTo>
                  <a:lnTo>
                    <a:pt x="629" y="249"/>
                  </a:lnTo>
                  <a:lnTo>
                    <a:pt x="673" y="250"/>
                  </a:lnTo>
                  <a:lnTo>
                    <a:pt x="716" y="250"/>
                  </a:lnTo>
                  <a:lnTo>
                    <a:pt x="758" y="249"/>
                  </a:lnTo>
                  <a:lnTo>
                    <a:pt x="798" y="249"/>
                  </a:lnTo>
                  <a:lnTo>
                    <a:pt x="837" y="247"/>
                  </a:lnTo>
                  <a:lnTo>
                    <a:pt x="876" y="246"/>
                  </a:lnTo>
                  <a:lnTo>
                    <a:pt x="913" y="243"/>
                  </a:lnTo>
                  <a:lnTo>
                    <a:pt x="950" y="241"/>
                  </a:lnTo>
                  <a:lnTo>
                    <a:pt x="984" y="238"/>
                  </a:lnTo>
                  <a:lnTo>
                    <a:pt x="1018" y="233"/>
                  </a:lnTo>
                  <a:lnTo>
                    <a:pt x="1051" y="229"/>
                  </a:lnTo>
                  <a:lnTo>
                    <a:pt x="1082" y="224"/>
                  </a:lnTo>
                  <a:lnTo>
                    <a:pt x="1111" y="219"/>
                  </a:lnTo>
                  <a:lnTo>
                    <a:pt x="1139" y="213"/>
                  </a:lnTo>
                  <a:lnTo>
                    <a:pt x="1167" y="207"/>
                  </a:lnTo>
                  <a:lnTo>
                    <a:pt x="1192" y="201"/>
                  </a:lnTo>
                  <a:lnTo>
                    <a:pt x="1215" y="193"/>
                  </a:lnTo>
                  <a:lnTo>
                    <a:pt x="1238" y="185"/>
                  </a:lnTo>
                  <a:lnTo>
                    <a:pt x="1258" y="178"/>
                  </a:lnTo>
                  <a:lnTo>
                    <a:pt x="1261" y="176"/>
                  </a:lnTo>
                  <a:lnTo>
                    <a:pt x="1268" y="175"/>
                  </a:lnTo>
                  <a:lnTo>
                    <a:pt x="1272" y="173"/>
                  </a:lnTo>
                  <a:lnTo>
                    <a:pt x="1275" y="173"/>
                  </a:lnTo>
                  <a:lnTo>
                    <a:pt x="1274" y="190"/>
                  </a:lnTo>
                  <a:lnTo>
                    <a:pt x="1274" y="193"/>
                  </a:lnTo>
                  <a:lnTo>
                    <a:pt x="1272" y="195"/>
                  </a:lnTo>
                  <a:lnTo>
                    <a:pt x="1232" y="290"/>
                  </a:lnTo>
                  <a:lnTo>
                    <a:pt x="1195" y="412"/>
                  </a:lnTo>
                  <a:lnTo>
                    <a:pt x="1161" y="560"/>
                  </a:lnTo>
                  <a:lnTo>
                    <a:pt x="1131" y="730"/>
                  </a:lnTo>
                  <a:lnTo>
                    <a:pt x="1106" y="918"/>
                  </a:lnTo>
                  <a:lnTo>
                    <a:pt x="1086" y="1124"/>
                  </a:lnTo>
                  <a:lnTo>
                    <a:pt x="1072" y="1341"/>
                  </a:lnTo>
                  <a:lnTo>
                    <a:pt x="1065" y="1569"/>
                  </a:lnTo>
                  <a:lnTo>
                    <a:pt x="1063" y="1728"/>
                  </a:lnTo>
                  <a:lnTo>
                    <a:pt x="1065" y="1884"/>
                  </a:lnTo>
                  <a:lnTo>
                    <a:pt x="1069" y="2035"/>
                  </a:lnTo>
                  <a:lnTo>
                    <a:pt x="1077" y="2180"/>
                  </a:lnTo>
                  <a:lnTo>
                    <a:pt x="1086" y="2319"/>
                  </a:lnTo>
                  <a:lnTo>
                    <a:pt x="1100" y="2452"/>
                  </a:lnTo>
                  <a:lnTo>
                    <a:pt x="1114" y="2575"/>
                  </a:lnTo>
                  <a:lnTo>
                    <a:pt x="1133" y="2688"/>
                  </a:lnTo>
                  <a:lnTo>
                    <a:pt x="1159" y="2694"/>
                  </a:lnTo>
                  <a:lnTo>
                    <a:pt x="1184" y="2699"/>
                  </a:lnTo>
                  <a:lnTo>
                    <a:pt x="1209" y="2705"/>
                  </a:lnTo>
                  <a:lnTo>
                    <a:pt x="1234" y="2711"/>
                  </a:lnTo>
                  <a:lnTo>
                    <a:pt x="1257" y="2717"/>
                  </a:lnTo>
                  <a:lnTo>
                    <a:pt x="1280" y="2724"/>
                  </a:lnTo>
                  <a:lnTo>
                    <a:pt x="1302" y="2730"/>
                  </a:lnTo>
                  <a:lnTo>
                    <a:pt x="1322" y="2736"/>
                  </a:lnTo>
                  <a:lnTo>
                    <a:pt x="1344" y="2744"/>
                  </a:lnTo>
                  <a:lnTo>
                    <a:pt x="1362" y="2750"/>
                  </a:lnTo>
                  <a:lnTo>
                    <a:pt x="1382" y="2756"/>
                  </a:lnTo>
                  <a:lnTo>
                    <a:pt x="1399" y="2764"/>
                  </a:lnTo>
                  <a:lnTo>
                    <a:pt x="1416" y="2770"/>
                  </a:lnTo>
                  <a:lnTo>
                    <a:pt x="1433" y="2778"/>
                  </a:lnTo>
                  <a:lnTo>
                    <a:pt x="1449" y="2784"/>
                  </a:lnTo>
                  <a:lnTo>
                    <a:pt x="1464" y="2791"/>
                  </a:lnTo>
                  <a:lnTo>
                    <a:pt x="1424" y="2691"/>
                  </a:lnTo>
                  <a:lnTo>
                    <a:pt x="1387" y="2565"/>
                  </a:lnTo>
                  <a:lnTo>
                    <a:pt x="1354" y="2415"/>
                  </a:lnTo>
                  <a:lnTo>
                    <a:pt x="1327" y="2244"/>
                  </a:lnTo>
                  <a:lnTo>
                    <a:pt x="1305" y="2056"/>
                  </a:lnTo>
                  <a:lnTo>
                    <a:pt x="1288" y="1852"/>
                  </a:lnTo>
                  <a:lnTo>
                    <a:pt x="1277" y="1634"/>
                  </a:lnTo>
                  <a:lnTo>
                    <a:pt x="1274" y="1406"/>
                  </a:lnTo>
                  <a:lnTo>
                    <a:pt x="1277" y="1171"/>
                  </a:lnTo>
                  <a:lnTo>
                    <a:pt x="1288" y="949"/>
                  </a:lnTo>
                  <a:lnTo>
                    <a:pt x="1306" y="739"/>
                  </a:lnTo>
                  <a:lnTo>
                    <a:pt x="1330" y="548"/>
                  </a:lnTo>
                  <a:lnTo>
                    <a:pt x="1359" y="375"/>
                  </a:lnTo>
                  <a:lnTo>
                    <a:pt x="1393" y="224"/>
                  </a:lnTo>
                  <a:lnTo>
                    <a:pt x="1432" y="99"/>
                  </a:lnTo>
                  <a:lnTo>
                    <a:pt x="1474" y="0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CEF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392" y="914"/>
              <a:ext cx="2797" cy="3072"/>
            </a:xfrm>
            <a:custGeom>
              <a:avLst/>
              <a:gdLst/>
              <a:ahLst/>
              <a:cxnLst>
                <a:cxn ang="0">
                  <a:pos x="2650" y="71"/>
                </a:cxn>
                <a:cxn ang="0">
                  <a:pos x="2444" y="140"/>
                </a:cxn>
                <a:cxn ang="0">
                  <a:pos x="2190" y="200"/>
                </a:cxn>
                <a:cxn ang="0">
                  <a:pos x="1898" y="250"/>
                </a:cxn>
                <a:cxn ang="0">
                  <a:pos x="1579" y="287"/>
                </a:cxn>
                <a:cxn ang="0">
                  <a:pos x="1249" y="308"/>
                </a:cxn>
                <a:cxn ang="0">
                  <a:pos x="934" y="313"/>
                </a:cxn>
                <a:cxn ang="0">
                  <a:pos x="648" y="304"/>
                </a:cxn>
                <a:cxn ang="0">
                  <a:pos x="397" y="277"/>
                </a:cxn>
                <a:cxn ang="0">
                  <a:pos x="192" y="237"/>
                </a:cxn>
                <a:cxn ang="0">
                  <a:pos x="34" y="182"/>
                </a:cxn>
                <a:cxn ang="0">
                  <a:pos x="197" y="964"/>
                </a:cxn>
                <a:cxn ang="0">
                  <a:pos x="205" y="1907"/>
                </a:cxn>
                <a:cxn ang="0">
                  <a:pos x="237" y="1630"/>
                </a:cxn>
                <a:cxn ang="0">
                  <a:pos x="150" y="464"/>
                </a:cxn>
                <a:cxn ang="0">
                  <a:pos x="186" y="259"/>
                </a:cxn>
                <a:cxn ang="0">
                  <a:pos x="384" y="299"/>
                </a:cxn>
                <a:cxn ang="0">
                  <a:pos x="626" y="324"/>
                </a:cxn>
                <a:cxn ang="0">
                  <a:pos x="900" y="336"/>
                </a:cxn>
                <a:cxn ang="0">
                  <a:pos x="1202" y="333"/>
                </a:cxn>
                <a:cxn ang="0">
                  <a:pos x="1522" y="314"/>
                </a:cxn>
                <a:cxn ang="0">
                  <a:pos x="1833" y="280"/>
                </a:cxn>
                <a:cxn ang="0">
                  <a:pos x="2121" y="236"/>
                </a:cxn>
                <a:cxn ang="0">
                  <a:pos x="2379" y="180"/>
                </a:cxn>
                <a:cxn ang="0">
                  <a:pos x="2594" y="117"/>
                </a:cxn>
                <a:cxn ang="0">
                  <a:pos x="2760" y="46"/>
                </a:cxn>
                <a:cxn ang="0">
                  <a:pos x="2574" y="1029"/>
                </a:cxn>
                <a:cxn ang="0">
                  <a:pos x="2586" y="2300"/>
                </a:cxn>
                <a:cxn ang="0">
                  <a:pos x="2656" y="2848"/>
                </a:cxn>
                <a:cxn ang="0">
                  <a:pos x="2473" y="2803"/>
                </a:cxn>
                <a:cxn ang="0">
                  <a:pos x="2245" y="2771"/>
                </a:cxn>
                <a:cxn ang="0">
                  <a:pos x="1977" y="2754"/>
                </a:cxn>
                <a:cxn ang="0">
                  <a:pos x="1680" y="2751"/>
                </a:cxn>
                <a:cxn ang="0">
                  <a:pos x="1361" y="2764"/>
                </a:cxn>
                <a:cxn ang="0">
                  <a:pos x="1055" y="2791"/>
                </a:cxn>
                <a:cxn ang="0">
                  <a:pos x="769" y="2829"/>
                </a:cxn>
                <a:cxn ang="0">
                  <a:pos x="510" y="2877"/>
                </a:cxn>
                <a:cxn ang="0">
                  <a:pos x="282" y="2936"/>
                </a:cxn>
                <a:cxn ang="0">
                  <a:pos x="96" y="3001"/>
                </a:cxn>
                <a:cxn ang="0">
                  <a:pos x="153" y="2590"/>
                </a:cxn>
                <a:cxn ang="0">
                  <a:pos x="186" y="2161"/>
                </a:cxn>
                <a:cxn ang="0">
                  <a:pos x="45" y="2957"/>
                </a:cxn>
                <a:cxn ang="0">
                  <a:pos x="104" y="3022"/>
                </a:cxn>
                <a:cxn ang="0">
                  <a:pos x="296" y="2956"/>
                </a:cxn>
                <a:cxn ang="0">
                  <a:pos x="533" y="2897"/>
                </a:cxn>
                <a:cxn ang="0">
                  <a:pos x="804" y="2848"/>
                </a:cxn>
                <a:cxn ang="0">
                  <a:pos x="1100" y="2809"/>
                </a:cxn>
                <a:cxn ang="0">
                  <a:pos x="1416" y="2785"/>
                </a:cxn>
                <a:cxn ang="0">
                  <a:pos x="1743" y="2774"/>
                </a:cxn>
                <a:cxn ang="0">
                  <a:pos x="2044" y="2778"/>
                </a:cxn>
                <a:cxn ang="0">
                  <a:pos x="2310" y="2800"/>
                </a:cxn>
                <a:cxn ang="0">
                  <a:pos x="2532" y="2837"/>
                </a:cxn>
                <a:cxn ang="0">
                  <a:pos x="2699" y="2888"/>
                </a:cxn>
                <a:cxn ang="0">
                  <a:pos x="2634" y="2496"/>
                </a:cxn>
                <a:cxn ang="0">
                  <a:pos x="2583" y="1240"/>
                </a:cxn>
                <a:cxn ang="0">
                  <a:pos x="2752" y="131"/>
                </a:cxn>
                <a:cxn ang="0">
                  <a:pos x="2788" y="4"/>
                </a:cxn>
              </a:cxnLst>
              <a:rect l="0" t="0" r="r" b="b"/>
              <a:pathLst>
                <a:path w="2797" h="3072">
                  <a:moveTo>
                    <a:pt x="2778" y="9"/>
                  </a:moveTo>
                  <a:lnTo>
                    <a:pt x="2757" y="21"/>
                  </a:lnTo>
                  <a:lnTo>
                    <a:pt x="2732" y="35"/>
                  </a:lnTo>
                  <a:lnTo>
                    <a:pt x="2706" y="47"/>
                  </a:lnTo>
                  <a:lnTo>
                    <a:pt x="2679" y="60"/>
                  </a:lnTo>
                  <a:lnTo>
                    <a:pt x="2650" y="71"/>
                  </a:lnTo>
                  <a:lnTo>
                    <a:pt x="2619" y="83"/>
                  </a:lnTo>
                  <a:lnTo>
                    <a:pt x="2586" y="95"/>
                  </a:lnTo>
                  <a:lnTo>
                    <a:pt x="2552" y="106"/>
                  </a:lnTo>
                  <a:lnTo>
                    <a:pt x="2518" y="118"/>
                  </a:lnTo>
                  <a:lnTo>
                    <a:pt x="2481" y="129"/>
                  </a:lnTo>
                  <a:lnTo>
                    <a:pt x="2444" y="140"/>
                  </a:lnTo>
                  <a:lnTo>
                    <a:pt x="2403" y="151"/>
                  </a:lnTo>
                  <a:lnTo>
                    <a:pt x="2363" y="162"/>
                  </a:lnTo>
                  <a:lnTo>
                    <a:pt x="2321" y="171"/>
                  </a:lnTo>
                  <a:lnTo>
                    <a:pt x="2278" y="182"/>
                  </a:lnTo>
                  <a:lnTo>
                    <a:pt x="2235" y="191"/>
                  </a:lnTo>
                  <a:lnTo>
                    <a:pt x="2190" y="200"/>
                  </a:lnTo>
                  <a:lnTo>
                    <a:pt x="2143" y="209"/>
                  </a:lnTo>
                  <a:lnTo>
                    <a:pt x="2097" y="219"/>
                  </a:lnTo>
                  <a:lnTo>
                    <a:pt x="2049" y="226"/>
                  </a:lnTo>
                  <a:lnTo>
                    <a:pt x="1999" y="234"/>
                  </a:lnTo>
                  <a:lnTo>
                    <a:pt x="1949" y="242"/>
                  </a:lnTo>
                  <a:lnTo>
                    <a:pt x="1898" y="250"/>
                  </a:lnTo>
                  <a:lnTo>
                    <a:pt x="1847" y="257"/>
                  </a:lnTo>
                  <a:lnTo>
                    <a:pt x="1794" y="263"/>
                  </a:lnTo>
                  <a:lnTo>
                    <a:pt x="1742" y="270"/>
                  </a:lnTo>
                  <a:lnTo>
                    <a:pt x="1688" y="276"/>
                  </a:lnTo>
                  <a:lnTo>
                    <a:pt x="1633" y="280"/>
                  </a:lnTo>
                  <a:lnTo>
                    <a:pt x="1579" y="287"/>
                  </a:lnTo>
                  <a:lnTo>
                    <a:pt x="1523" y="291"/>
                  </a:lnTo>
                  <a:lnTo>
                    <a:pt x="1467" y="296"/>
                  </a:lnTo>
                  <a:lnTo>
                    <a:pt x="1412" y="299"/>
                  </a:lnTo>
                  <a:lnTo>
                    <a:pt x="1357" y="302"/>
                  </a:lnTo>
                  <a:lnTo>
                    <a:pt x="1302" y="305"/>
                  </a:lnTo>
                  <a:lnTo>
                    <a:pt x="1249" y="308"/>
                  </a:lnTo>
                  <a:lnTo>
                    <a:pt x="1195" y="310"/>
                  </a:lnTo>
                  <a:lnTo>
                    <a:pt x="1142" y="311"/>
                  </a:lnTo>
                  <a:lnTo>
                    <a:pt x="1089" y="313"/>
                  </a:lnTo>
                  <a:lnTo>
                    <a:pt x="1037" y="313"/>
                  </a:lnTo>
                  <a:lnTo>
                    <a:pt x="986" y="313"/>
                  </a:lnTo>
                  <a:lnTo>
                    <a:pt x="934" y="313"/>
                  </a:lnTo>
                  <a:lnTo>
                    <a:pt x="885" y="313"/>
                  </a:lnTo>
                  <a:lnTo>
                    <a:pt x="837" y="311"/>
                  </a:lnTo>
                  <a:lnTo>
                    <a:pt x="787" y="310"/>
                  </a:lnTo>
                  <a:lnTo>
                    <a:pt x="741" y="308"/>
                  </a:lnTo>
                  <a:lnTo>
                    <a:pt x="694" y="305"/>
                  </a:lnTo>
                  <a:lnTo>
                    <a:pt x="648" y="304"/>
                  </a:lnTo>
                  <a:lnTo>
                    <a:pt x="604" y="299"/>
                  </a:lnTo>
                  <a:lnTo>
                    <a:pt x="561" y="296"/>
                  </a:lnTo>
                  <a:lnTo>
                    <a:pt x="518" y="293"/>
                  </a:lnTo>
                  <a:lnTo>
                    <a:pt x="476" y="288"/>
                  </a:lnTo>
                  <a:lnTo>
                    <a:pt x="437" y="283"/>
                  </a:lnTo>
                  <a:lnTo>
                    <a:pt x="397" y="277"/>
                  </a:lnTo>
                  <a:lnTo>
                    <a:pt x="359" y="271"/>
                  </a:lnTo>
                  <a:lnTo>
                    <a:pt x="324" y="266"/>
                  </a:lnTo>
                  <a:lnTo>
                    <a:pt x="288" y="259"/>
                  </a:lnTo>
                  <a:lnTo>
                    <a:pt x="254" y="253"/>
                  </a:lnTo>
                  <a:lnTo>
                    <a:pt x="223" y="245"/>
                  </a:lnTo>
                  <a:lnTo>
                    <a:pt x="192" y="237"/>
                  </a:lnTo>
                  <a:lnTo>
                    <a:pt x="163" y="229"/>
                  </a:lnTo>
                  <a:lnTo>
                    <a:pt x="135" y="222"/>
                  </a:lnTo>
                  <a:lnTo>
                    <a:pt x="108" y="212"/>
                  </a:lnTo>
                  <a:lnTo>
                    <a:pt x="85" y="203"/>
                  </a:lnTo>
                  <a:lnTo>
                    <a:pt x="62" y="194"/>
                  </a:lnTo>
                  <a:lnTo>
                    <a:pt x="34" y="182"/>
                  </a:lnTo>
                  <a:lnTo>
                    <a:pt x="48" y="209"/>
                  </a:lnTo>
                  <a:lnTo>
                    <a:pt x="88" y="311"/>
                  </a:lnTo>
                  <a:lnTo>
                    <a:pt x="122" y="439"/>
                  </a:lnTo>
                  <a:lnTo>
                    <a:pt x="153" y="594"/>
                  </a:lnTo>
                  <a:lnTo>
                    <a:pt x="178" y="769"/>
                  </a:lnTo>
                  <a:lnTo>
                    <a:pt x="197" y="964"/>
                  </a:lnTo>
                  <a:lnTo>
                    <a:pt x="209" y="1174"/>
                  </a:lnTo>
                  <a:lnTo>
                    <a:pt x="215" y="1397"/>
                  </a:lnTo>
                  <a:lnTo>
                    <a:pt x="214" y="1630"/>
                  </a:lnTo>
                  <a:lnTo>
                    <a:pt x="212" y="1723"/>
                  </a:lnTo>
                  <a:lnTo>
                    <a:pt x="209" y="1816"/>
                  </a:lnTo>
                  <a:lnTo>
                    <a:pt x="205" y="1907"/>
                  </a:lnTo>
                  <a:lnTo>
                    <a:pt x="200" y="1998"/>
                  </a:lnTo>
                  <a:lnTo>
                    <a:pt x="222" y="1998"/>
                  </a:lnTo>
                  <a:lnTo>
                    <a:pt x="228" y="1907"/>
                  </a:lnTo>
                  <a:lnTo>
                    <a:pt x="232" y="1816"/>
                  </a:lnTo>
                  <a:lnTo>
                    <a:pt x="236" y="1723"/>
                  </a:lnTo>
                  <a:lnTo>
                    <a:pt x="237" y="1630"/>
                  </a:lnTo>
                  <a:lnTo>
                    <a:pt x="237" y="1404"/>
                  </a:lnTo>
                  <a:lnTo>
                    <a:pt x="232" y="1188"/>
                  </a:lnTo>
                  <a:lnTo>
                    <a:pt x="220" y="982"/>
                  </a:lnTo>
                  <a:lnTo>
                    <a:pt x="203" y="791"/>
                  </a:lnTo>
                  <a:lnTo>
                    <a:pt x="180" y="618"/>
                  </a:lnTo>
                  <a:lnTo>
                    <a:pt x="150" y="464"/>
                  </a:lnTo>
                  <a:lnTo>
                    <a:pt x="118" y="333"/>
                  </a:lnTo>
                  <a:lnTo>
                    <a:pt x="81" y="226"/>
                  </a:lnTo>
                  <a:lnTo>
                    <a:pt x="104" y="236"/>
                  </a:lnTo>
                  <a:lnTo>
                    <a:pt x="130" y="243"/>
                  </a:lnTo>
                  <a:lnTo>
                    <a:pt x="156" y="251"/>
                  </a:lnTo>
                  <a:lnTo>
                    <a:pt x="186" y="259"/>
                  </a:lnTo>
                  <a:lnTo>
                    <a:pt x="215" y="266"/>
                  </a:lnTo>
                  <a:lnTo>
                    <a:pt x="246" y="274"/>
                  </a:lnTo>
                  <a:lnTo>
                    <a:pt x="279" y="280"/>
                  </a:lnTo>
                  <a:lnTo>
                    <a:pt x="313" y="287"/>
                  </a:lnTo>
                  <a:lnTo>
                    <a:pt x="347" y="293"/>
                  </a:lnTo>
                  <a:lnTo>
                    <a:pt x="384" y="299"/>
                  </a:lnTo>
                  <a:lnTo>
                    <a:pt x="421" y="304"/>
                  </a:lnTo>
                  <a:lnTo>
                    <a:pt x="460" y="308"/>
                  </a:lnTo>
                  <a:lnTo>
                    <a:pt x="500" y="313"/>
                  </a:lnTo>
                  <a:lnTo>
                    <a:pt x="541" y="317"/>
                  </a:lnTo>
                  <a:lnTo>
                    <a:pt x="583" y="320"/>
                  </a:lnTo>
                  <a:lnTo>
                    <a:pt x="626" y="324"/>
                  </a:lnTo>
                  <a:lnTo>
                    <a:pt x="669" y="327"/>
                  </a:lnTo>
                  <a:lnTo>
                    <a:pt x="714" y="330"/>
                  </a:lnTo>
                  <a:lnTo>
                    <a:pt x="759" y="331"/>
                  </a:lnTo>
                  <a:lnTo>
                    <a:pt x="806" y="333"/>
                  </a:lnTo>
                  <a:lnTo>
                    <a:pt x="854" y="334"/>
                  </a:lnTo>
                  <a:lnTo>
                    <a:pt x="900" y="336"/>
                  </a:lnTo>
                  <a:lnTo>
                    <a:pt x="950" y="336"/>
                  </a:lnTo>
                  <a:lnTo>
                    <a:pt x="999" y="336"/>
                  </a:lnTo>
                  <a:lnTo>
                    <a:pt x="1049" y="336"/>
                  </a:lnTo>
                  <a:lnTo>
                    <a:pt x="1100" y="336"/>
                  </a:lnTo>
                  <a:lnTo>
                    <a:pt x="1151" y="334"/>
                  </a:lnTo>
                  <a:lnTo>
                    <a:pt x="1202" y="333"/>
                  </a:lnTo>
                  <a:lnTo>
                    <a:pt x="1255" y="330"/>
                  </a:lnTo>
                  <a:lnTo>
                    <a:pt x="1306" y="328"/>
                  </a:lnTo>
                  <a:lnTo>
                    <a:pt x="1361" y="325"/>
                  </a:lnTo>
                  <a:lnTo>
                    <a:pt x="1413" y="322"/>
                  </a:lnTo>
                  <a:lnTo>
                    <a:pt x="1467" y="319"/>
                  </a:lnTo>
                  <a:lnTo>
                    <a:pt x="1522" y="314"/>
                  </a:lnTo>
                  <a:lnTo>
                    <a:pt x="1574" y="310"/>
                  </a:lnTo>
                  <a:lnTo>
                    <a:pt x="1627" y="305"/>
                  </a:lnTo>
                  <a:lnTo>
                    <a:pt x="1680" y="299"/>
                  </a:lnTo>
                  <a:lnTo>
                    <a:pt x="1731" y="293"/>
                  </a:lnTo>
                  <a:lnTo>
                    <a:pt x="1784" y="288"/>
                  </a:lnTo>
                  <a:lnTo>
                    <a:pt x="1833" y="280"/>
                  </a:lnTo>
                  <a:lnTo>
                    <a:pt x="1883" y="274"/>
                  </a:lnTo>
                  <a:lnTo>
                    <a:pt x="1932" y="268"/>
                  </a:lnTo>
                  <a:lnTo>
                    <a:pt x="1982" y="260"/>
                  </a:lnTo>
                  <a:lnTo>
                    <a:pt x="2028" y="253"/>
                  </a:lnTo>
                  <a:lnTo>
                    <a:pt x="2076" y="245"/>
                  </a:lnTo>
                  <a:lnTo>
                    <a:pt x="2121" y="236"/>
                  </a:lnTo>
                  <a:lnTo>
                    <a:pt x="2168" y="228"/>
                  </a:lnTo>
                  <a:lnTo>
                    <a:pt x="2211" y="219"/>
                  </a:lnTo>
                  <a:lnTo>
                    <a:pt x="2255" y="209"/>
                  </a:lnTo>
                  <a:lnTo>
                    <a:pt x="2296" y="200"/>
                  </a:lnTo>
                  <a:lnTo>
                    <a:pt x="2338" y="191"/>
                  </a:lnTo>
                  <a:lnTo>
                    <a:pt x="2379" y="180"/>
                  </a:lnTo>
                  <a:lnTo>
                    <a:pt x="2417" y="171"/>
                  </a:lnTo>
                  <a:lnTo>
                    <a:pt x="2455" y="160"/>
                  </a:lnTo>
                  <a:lnTo>
                    <a:pt x="2492" y="149"/>
                  </a:lnTo>
                  <a:lnTo>
                    <a:pt x="2527" y="138"/>
                  </a:lnTo>
                  <a:lnTo>
                    <a:pt x="2561" y="128"/>
                  </a:lnTo>
                  <a:lnTo>
                    <a:pt x="2594" y="117"/>
                  </a:lnTo>
                  <a:lnTo>
                    <a:pt x="2625" y="106"/>
                  </a:lnTo>
                  <a:lnTo>
                    <a:pt x="2654" y="94"/>
                  </a:lnTo>
                  <a:lnTo>
                    <a:pt x="2684" y="81"/>
                  </a:lnTo>
                  <a:lnTo>
                    <a:pt x="2710" y="71"/>
                  </a:lnTo>
                  <a:lnTo>
                    <a:pt x="2737" y="58"/>
                  </a:lnTo>
                  <a:lnTo>
                    <a:pt x="2760" y="46"/>
                  </a:lnTo>
                  <a:lnTo>
                    <a:pt x="2718" y="157"/>
                  </a:lnTo>
                  <a:lnTo>
                    <a:pt x="2681" y="293"/>
                  </a:lnTo>
                  <a:lnTo>
                    <a:pt x="2647" y="450"/>
                  </a:lnTo>
                  <a:lnTo>
                    <a:pt x="2617" y="628"/>
                  </a:lnTo>
                  <a:lnTo>
                    <a:pt x="2594" y="820"/>
                  </a:lnTo>
                  <a:lnTo>
                    <a:pt x="2574" y="1029"/>
                  </a:lnTo>
                  <a:lnTo>
                    <a:pt x="2561" y="1248"/>
                  </a:lnTo>
                  <a:lnTo>
                    <a:pt x="2554" y="1476"/>
                  </a:lnTo>
                  <a:lnTo>
                    <a:pt x="2552" y="1697"/>
                  </a:lnTo>
                  <a:lnTo>
                    <a:pt x="2558" y="1910"/>
                  </a:lnTo>
                  <a:lnTo>
                    <a:pt x="2569" y="2112"/>
                  </a:lnTo>
                  <a:lnTo>
                    <a:pt x="2586" y="2300"/>
                  </a:lnTo>
                  <a:lnTo>
                    <a:pt x="2608" y="2471"/>
                  </a:lnTo>
                  <a:lnTo>
                    <a:pt x="2636" y="2626"/>
                  </a:lnTo>
                  <a:lnTo>
                    <a:pt x="2668" y="2758"/>
                  </a:lnTo>
                  <a:lnTo>
                    <a:pt x="2704" y="2866"/>
                  </a:lnTo>
                  <a:lnTo>
                    <a:pt x="2681" y="2857"/>
                  </a:lnTo>
                  <a:lnTo>
                    <a:pt x="2656" y="2848"/>
                  </a:lnTo>
                  <a:lnTo>
                    <a:pt x="2628" y="2840"/>
                  </a:lnTo>
                  <a:lnTo>
                    <a:pt x="2600" y="2831"/>
                  </a:lnTo>
                  <a:lnTo>
                    <a:pt x="2571" y="2823"/>
                  </a:lnTo>
                  <a:lnTo>
                    <a:pt x="2540" y="2817"/>
                  </a:lnTo>
                  <a:lnTo>
                    <a:pt x="2507" y="2809"/>
                  </a:lnTo>
                  <a:lnTo>
                    <a:pt x="2473" y="2803"/>
                  </a:lnTo>
                  <a:lnTo>
                    <a:pt x="2439" y="2797"/>
                  </a:lnTo>
                  <a:lnTo>
                    <a:pt x="2402" y="2791"/>
                  </a:lnTo>
                  <a:lnTo>
                    <a:pt x="2365" y="2785"/>
                  </a:lnTo>
                  <a:lnTo>
                    <a:pt x="2326" y="2780"/>
                  </a:lnTo>
                  <a:lnTo>
                    <a:pt x="2286" y="2775"/>
                  </a:lnTo>
                  <a:lnTo>
                    <a:pt x="2245" y="2771"/>
                  </a:lnTo>
                  <a:lnTo>
                    <a:pt x="2202" y="2768"/>
                  </a:lnTo>
                  <a:lnTo>
                    <a:pt x="2160" y="2763"/>
                  </a:lnTo>
                  <a:lnTo>
                    <a:pt x="2115" y="2760"/>
                  </a:lnTo>
                  <a:lnTo>
                    <a:pt x="2070" y="2757"/>
                  </a:lnTo>
                  <a:lnTo>
                    <a:pt x="2024" y="2755"/>
                  </a:lnTo>
                  <a:lnTo>
                    <a:pt x="1977" y="2754"/>
                  </a:lnTo>
                  <a:lnTo>
                    <a:pt x="1929" y="2752"/>
                  </a:lnTo>
                  <a:lnTo>
                    <a:pt x="1881" y="2751"/>
                  </a:lnTo>
                  <a:lnTo>
                    <a:pt x="1832" y="2751"/>
                  </a:lnTo>
                  <a:lnTo>
                    <a:pt x="1782" y="2751"/>
                  </a:lnTo>
                  <a:lnTo>
                    <a:pt x="1731" y="2751"/>
                  </a:lnTo>
                  <a:lnTo>
                    <a:pt x="1680" y="2751"/>
                  </a:lnTo>
                  <a:lnTo>
                    <a:pt x="1627" y="2752"/>
                  </a:lnTo>
                  <a:lnTo>
                    <a:pt x="1576" y="2754"/>
                  </a:lnTo>
                  <a:lnTo>
                    <a:pt x="1522" y="2755"/>
                  </a:lnTo>
                  <a:lnTo>
                    <a:pt x="1469" y="2758"/>
                  </a:lnTo>
                  <a:lnTo>
                    <a:pt x="1415" y="2761"/>
                  </a:lnTo>
                  <a:lnTo>
                    <a:pt x="1361" y="2764"/>
                  </a:lnTo>
                  <a:lnTo>
                    <a:pt x="1308" y="2768"/>
                  </a:lnTo>
                  <a:lnTo>
                    <a:pt x="1257" y="2772"/>
                  </a:lnTo>
                  <a:lnTo>
                    <a:pt x="1206" y="2777"/>
                  </a:lnTo>
                  <a:lnTo>
                    <a:pt x="1154" y="2780"/>
                  </a:lnTo>
                  <a:lnTo>
                    <a:pt x="1105" y="2786"/>
                  </a:lnTo>
                  <a:lnTo>
                    <a:pt x="1055" y="2791"/>
                  </a:lnTo>
                  <a:lnTo>
                    <a:pt x="1006" y="2797"/>
                  </a:lnTo>
                  <a:lnTo>
                    <a:pt x="958" y="2803"/>
                  </a:lnTo>
                  <a:lnTo>
                    <a:pt x="910" y="2809"/>
                  </a:lnTo>
                  <a:lnTo>
                    <a:pt x="862" y="2815"/>
                  </a:lnTo>
                  <a:lnTo>
                    <a:pt x="815" y="2822"/>
                  </a:lnTo>
                  <a:lnTo>
                    <a:pt x="769" y="2829"/>
                  </a:lnTo>
                  <a:lnTo>
                    <a:pt x="724" y="2837"/>
                  </a:lnTo>
                  <a:lnTo>
                    <a:pt x="679" y="2845"/>
                  </a:lnTo>
                  <a:lnTo>
                    <a:pt x="635" y="2852"/>
                  </a:lnTo>
                  <a:lnTo>
                    <a:pt x="592" y="2860"/>
                  </a:lnTo>
                  <a:lnTo>
                    <a:pt x="550" y="2869"/>
                  </a:lnTo>
                  <a:lnTo>
                    <a:pt x="510" y="2877"/>
                  </a:lnTo>
                  <a:lnTo>
                    <a:pt x="470" y="2886"/>
                  </a:lnTo>
                  <a:lnTo>
                    <a:pt x="429" y="2896"/>
                  </a:lnTo>
                  <a:lnTo>
                    <a:pt x="392" y="2905"/>
                  </a:lnTo>
                  <a:lnTo>
                    <a:pt x="353" y="2916"/>
                  </a:lnTo>
                  <a:lnTo>
                    <a:pt x="318" y="2925"/>
                  </a:lnTo>
                  <a:lnTo>
                    <a:pt x="282" y="2936"/>
                  </a:lnTo>
                  <a:lnTo>
                    <a:pt x="249" y="2947"/>
                  </a:lnTo>
                  <a:lnTo>
                    <a:pt x="215" y="2956"/>
                  </a:lnTo>
                  <a:lnTo>
                    <a:pt x="184" y="2967"/>
                  </a:lnTo>
                  <a:lnTo>
                    <a:pt x="153" y="2977"/>
                  </a:lnTo>
                  <a:lnTo>
                    <a:pt x="124" y="2990"/>
                  </a:lnTo>
                  <a:lnTo>
                    <a:pt x="96" y="3001"/>
                  </a:lnTo>
                  <a:lnTo>
                    <a:pt x="70" y="3011"/>
                  </a:lnTo>
                  <a:lnTo>
                    <a:pt x="45" y="3024"/>
                  </a:lnTo>
                  <a:lnTo>
                    <a:pt x="76" y="2936"/>
                  </a:lnTo>
                  <a:lnTo>
                    <a:pt x="104" y="2834"/>
                  </a:lnTo>
                  <a:lnTo>
                    <a:pt x="130" y="2718"/>
                  </a:lnTo>
                  <a:lnTo>
                    <a:pt x="153" y="2590"/>
                  </a:lnTo>
                  <a:lnTo>
                    <a:pt x="175" y="2453"/>
                  </a:lnTo>
                  <a:lnTo>
                    <a:pt x="194" y="2308"/>
                  </a:lnTo>
                  <a:lnTo>
                    <a:pt x="209" y="2155"/>
                  </a:lnTo>
                  <a:lnTo>
                    <a:pt x="222" y="1998"/>
                  </a:lnTo>
                  <a:lnTo>
                    <a:pt x="200" y="1998"/>
                  </a:lnTo>
                  <a:lnTo>
                    <a:pt x="186" y="2161"/>
                  </a:lnTo>
                  <a:lnTo>
                    <a:pt x="170" y="2319"/>
                  </a:lnTo>
                  <a:lnTo>
                    <a:pt x="150" y="2468"/>
                  </a:lnTo>
                  <a:lnTo>
                    <a:pt x="127" y="2609"/>
                  </a:lnTo>
                  <a:lnTo>
                    <a:pt x="102" y="2738"/>
                  </a:lnTo>
                  <a:lnTo>
                    <a:pt x="74" y="2855"/>
                  </a:lnTo>
                  <a:lnTo>
                    <a:pt x="45" y="2957"/>
                  </a:lnTo>
                  <a:lnTo>
                    <a:pt x="12" y="3042"/>
                  </a:lnTo>
                  <a:lnTo>
                    <a:pt x="0" y="3072"/>
                  </a:lnTo>
                  <a:lnTo>
                    <a:pt x="28" y="3058"/>
                  </a:lnTo>
                  <a:lnTo>
                    <a:pt x="51" y="3045"/>
                  </a:lnTo>
                  <a:lnTo>
                    <a:pt x="77" y="3034"/>
                  </a:lnTo>
                  <a:lnTo>
                    <a:pt x="104" y="3022"/>
                  </a:lnTo>
                  <a:lnTo>
                    <a:pt x="133" y="3011"/>
                  </a:lnTo>
                  <a:lnTo>
                    <a:pt x="163" y="2999"/>
                  </a:lnTo>
                  <a:lnTo>
                    <a:pt x="194" y="2988"/>
                  </a:lnTo>
                  <a:lnTo>
                    <a:pt x="226" y="2977"/>
                  </a:lnTo>
                  <a:lnTo>
                    <a:pt x="260" y="2967"/>
                  </a:lnTo>
                  <a:lnTo>
                    <a:pt x="296" y="2956"/>
                  </a:lnTo>
                  <a:lnTo>
                    <a:pt x="333" y="2945"/>
                  </a:lnTo>
                  <a:lnTo>
                    <a:pt x="370" y="2936"/>
                  </a:lnTo>
                  <a:lnTo>
                    <a:pt x="409" y="2925"/>
                  </a:lnTo>
                  <a:lnTo>
                    <a:pt x="449" y="2916"/>
                  </a:lnTo>
                  <a:lnTo>
                    <a:pt x="491" y="2906"/>
                  </a:lnTo>
                  <a:lnTo>
                    <a:pt x="533" y="2897"/>
                  </a:lnTo>
                  <a:lnTo>
                    <a:pt x="576" y="2888"/>
                  </a:lnTo>
                  <a:lnTo>
                    <a:pt x="620" y="2880"/>
                  </a:lnTo>
                  <a:lnTo>
                    <a:pt x="665" y="2871"/>
                  </a:lnTo>
                  <a:lnTo>
                    <a:pt x="710" y="2863"/>
                  </a:lnTo>
                  <a:lnTo>
                    <a:pt x="756" y="2855"/>
                  </a:lnTo>
                  <a:lnTo>
                    <a:pt x="804" y="2848"/>
                  </a:lnTo>
                  <a:lnTo>
                    <a:pt x="852" y="2842"/>
                  </a:lnTo>
                  <a:lnTo>
                    <a:pt x="900" y="2834"/>
                  </a:lnTo>
                  <a:lnTo>
                    <a:pt x="950" y="2828"/>
                  </a:lnTo>
                  <a:lnTo>
                    <a:pt x="999" y="2822"/>
                  </a:lnTo>
                  <a:lnTo>
                    <a:pt x="1049" y="2815"/>
                  </a:lnTo>
                  <a:lnTo>
                    <a:pt x="1100" y="2809"/>
                  </a:lnTo>
                  <a:lnTo>
                    <a:pt x="1151" y="2805"/>
                  </a:lnTo>
                  <a:lnTo>
                    <a:pt x="1204" y="2800"/>
                  </a:lnTo>
                  <a:lnTo>
                    <a:pt x="1255" y="2795"/>
                  </a:lnTo>
                  <a:lnTo>
                    <a:pt x="1308" y="2791"/>
                  </a:lnTo>
                  <a:lnTo>
                    <a:pt x="1361" y="2788"/>
                  </a:lnTo>
                  <a:lnTo>
                    <a:pt x="1416" y="2785"/>
                  </a:lnTo>
                  <a:lnTo>
                    <a:pt x="1472" y="2781"/>
                  </a:lnTo>
                  <a:lnTo>
                    <a:pt x="1528" y="2778"/>
                  </a:lnTo>
                  <a:lnTo>
                    <a:pt x="1582" y="2777"/>
                  </a:lnTo>
                  <a:lnTo>
                    <a:pt x="1636" y="2775"/>
                  </a:lnTo>
                  <a:lnTo>
                    <a:pt x="1691" y="2774"/>
                  </a:lnTo>
                  <a:lnTo>
                    <a:pt x="1743" y="2774"/>
                  </a:lnTo>
                  <a:lnTo>
                    <a:pt x="1794" y="2772"/>
                  </a:lnTo>
                  <a:lnTo>
                    <a:pt x="1847" y="2774"/>
                  </a:lnTo>
                  <a:lnTo>
                    <a:pt x="1897" y="2774"/>
                  </a:lnTo>
                  <a:lnTo>
                    <a:pt x="1948" y="2775"/>
                  </a:lnTo>
                  <a:lnTo>
                    <a:pt x="1996" y="2777"/>
                  </a:lnTo>
                  <a:lnTo>
                    <a:pt x="2044" y="2778"/>
                  </a:lnTo>
                  <a:lnTo>
                    <a:pt x="2090" y="2781"/>
                  </a:lnTo>
                  <a:lnTo>
                    <a:pt x="2137" y="2785"/>
                  </a:lnTo>
                  <a:lnTo>
                    <a:pt x="2182" y="2788"/>
                  </a:lnTo>
                  <a:lnTo>
                    <a:pt x="2225" y="2791"/>
                  </a:lnTo>
                  <a:lnTo>
                    <a:pt x="2269" y="2795"/>
                  </a:lnTo>
                  <a:lnTo>
                    <a:pt x="2310" y="2800"/>
                  </a:lnTo>
                  <a:lnTo>
                    <a:pt x="2351" y="2805"/>
                  </a:lnTo>
                  <a:lnTo>
                    <a:pt x="2389" y="2811"/>
                  </a:lnTo>
                  <a:lnTo>
                    <a:pt x="2427" y="2817"/>
                  </a:lnTo>
                  <a:lnTo>
                    <a:pt x="2464" y="2823"/>
                  </a:lnTo>
                  <a:lnTo>
                    <a:pt x="2498" y="2829"/>
                  </a:lnTo>
                  <a:lnTo>
                    <a:pt x="2532" y="2837"/>
                  </a:lnTo>
                  <a:lnTo>
                    <a:pt x="2563" y="2845"/>
                  </a:lnTo>
                  <a:lnTo>
                    <a:pt x="2594" y="2852"/>
                  </a:lnTo>
                  <a:lnTo>
                    <a:pt x="2623" y="2860"/>
                  </a:lnTo>
                  <a:lnTo>
                    <a:pt x="2650" y="2869"/>
                  </a:lnTo>
                  <a:lnTo>
                    <a:pt x="2676" y="2879"/>
                  </a:lnTo>
                  <a:lnTo>
                    <a:pt x="2699" y="2888"/>
                  </a:lnTo>
                  <a:lnTo>
                    <a:pt x="2721" y="2897"/>
                  </a:lnTo>
                  <a:lnTo>
                    <a:pt x="2749" y="2911"/>
                  </a:lnTo>
                  <a:lnTo>
                    <a:pt x="2737" y="2883"/>
                  </a:lnTo>
                  <a:lnTo>
                    <a:pt x="2698" y="2780"/>
                  </a:lnTo>
                  <a:lnTo>
                    <a:pt x="2664" y="2650"/>
                  </a:lnTo>
                  <a:lnTo>
                    <a:pt x="2634" y="2496"/>
                  </a:lnTo>
                  <a:lnTo>
                    <a:pt x="2611" y="2322"/>
                  </a:lnTo>
                  <a:lnTo>
                    <a:pt x="2592" y="2129"/>
                  </a:lnTo>
                  <a:lnTo>
                    <a:pt x="2580" y="1922"/>
                  </a:lnTo>
                  <a:lnTo>
                    <a:pt x="2575" y="1703"/>
                  </a:lnTo>
                  <a:lnTo>
                    <a:pt x="2575" y="1476"/>
                  </a:lnTo>
                  <a:lnTo>
                    <a:pt x="2583" y="1240"/>
                  </a:lnTo>
                  <a:lnTo>
                    <a:pt x="2597" y="1015"/>
                  </a:lnTo>
                  <a:lnTo>
                    <a:pt x="2617" y="800"/>
                  </a:lnTo>
                  <a:lnTo>
                    <a:pt x="2644" y="601"/>
                  </a:lnTo>
                  <a:lnTo>
                    <a:pt x="2675" y="422"/>
                  </a:lnTo>
                  <a:lnTo>
                    <a:pt x="2710" y="263"/>
                  </a:lnTo>
                  <a:lnTo>
                    <a:pt x="2752" y="131"/>
                  </a:lnTo>
                  <a:lnTo>
                    <a:pt x="2795" y="24"/>
                  </a:lnTo>
                  <a:lnTo>
                    <a:pt x="2795" y="23"/>
                  </a:lnTo>
                  <a:lnTo>
                    <a:pt x="2797" y="20"/>
                  </a:lnTo>
                  <a:lnTo>
                    <a:pt x="2797" y="0"/>
                  </a:lnTo>
                  <a:lnTo>
                    <a:pt x="2794" y="1"/>
                  </a:lnTo>
                  <a:lnTo>
                    <a:pt x="2788" y="4"/>
                  </a:lnTo>
                  <a:lnTo>
                    <a:pt x="2782" y="7"/>
                  </a:lnTo>
                  <a:lnTo>
                    <a:pt x="2778" y="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880" y="1455"/>
              <a:ext cx="615" cy="742"/>
            </a:xfrm>
            <a:custGeom>
              <a:avLst/>
              <a:gdLst/>
              <a:ahLst/>
              <a:cxnLst>
                <a:cxn ang="0">
                  <a:pos x="615" y="336"/>
                </a:cxn>
                <a:cxn ang="0">
                  <a:pos x="318" y="336"/>
                </a:cxn>
                <a:cxn ang="0">
                  <a:pos x="454" y="201"/>
                </a:cxn>
                <a:cxn ang="0">
                  <a:pos x="445" y="191"/>
                </a:cxn>
                <a:cxn ang="0">
                  <a:pos x="305" y="330"/>
                </a:cxn>
                <a:cxn ang="0">
                  <a:pos x="305" y="0"/>
                </a:cxn>
                <a:cxn ang="0">
                  <a:pos x="291" y="0"/>
                </a:cxn>
                <a:cxn ang="0">
                  <a:pos x="291" y="327"/>
                </a:cxn>
                <a:cxn ang="0">
                  <a:pos x="172" y="207"/>
                </a:cxn>
                <a:cxn ang="0">
                  <a:pos x="163" y="216"/>
                </a:cxn>
                <a:cxn ang="0">
                  <a:pos x="282" y="336"/>
                </a:cxn>
                <a:cxn ang="0">
                  <a:pos x="0" y="336"/>
                </a:cxn>
                <a:cxn ang="0">
                  <a:pos x="0" y="350"/>
                </a:cxn>
                <a:cxn ang="0">
                  <a:pos x="287" y="350"/>
                </a:cxn>
                <a:cxn ang="0">
                  <a:pos x="169" y="466"/>
                </a:cxn>
                <a:cxn ang="0">
                  <a:pos x="178" y="475"/>
                </a:cxn>
                <a:cxn ang="0">
                  <a:pos x="291" y="363"/>
                </a:cxn>
                <a:cxn ang="0">
                  <a:pos x="291" y="742"/>
                </a:cxn>
                <a:cxn ang="0">
                  <a:pos x="305" y="742"/>
                </a:cxn>
                <a:cxn ang="0">
                  <a:pos x="305" y="360"/>
                </a:cxn>
                <a:cxn ang="0">
                  <a:pos x="437" y="491"/>
                </a:cxn>
                <a:cxn ang="0">
                  <a:pos x="446" y="482"/>
                </a:cxn>
                <a:cxn ang="0">
                  <a:pos x="315" y="350"/>
                </a:cxn>
                <a:cxn ang="0">
                  <a:pos x="615" y="350"/>
                </a:cxn>
                <a:cxn ang="0">
                  <a:pos x="615" y="336"/>
                </a:cxn>
              </a:cxnLst>
              <a:rect l="0" t="0" r="r" b="b"/>
              <a:pathLst>
                <a:path w="615" h="742">
                  <a:moveTo>
                    <a:pt x="615" y="336"/>
                  </a:moveTo>
                  <a:lnTo>
                    <a:pt x="318" y="336"/>
                  </a:lnTo>
                  <a:lnTo>
                    <a:pt x="454" y="201"/>
                  </a:lnTo>
                  <a:lnTo>
                    <a:pt x="445" y="191"/>
                  </a:lnTo>
                  <a:lnTo>
                    <a:pt x="305" y="330"/>
                  </a:lnTo>
                  <a:lnTo>
                    <a:pt x="305" y="0"/>
                  </a:lnTo>
                  <a:lnTo>
                    <a:pt x="291" y="0"/>
                  </a:lnTo>
                  <a:lnTo>
                    <a:pt x="291" y="327"/>
                  </a:lnTo>
                  <a:lnTo>
                    <a:pt x="172" y="207"/>
                  </a:lnTo>
                  <a:lnTo>
                    <a:pt x="163" y="216"/>
                  </a:lnTo>
                  <a:lnTo>
                    <a:pt x="282" y="336"/>
                  </a:lnTo>
                  <a:lnTo>
                    <a:pt x="0" y="336"/>
                  </a:lnTo>
                  <a:lnTo>
                    <a:pt x="0" y="350"/>
                  </a:lnTo>
                  <a:lnTo>
                    <a:pt x="287" y="350"/>
                  </a:lnTo>
                  <a:lnTo>
                    <a:pt x="169" y="466"/>
                  </a:lnTo>
                  <a:lnTo>
                    <a:pt x="178" y="475"/>
                  </a:lnTo>
                  <a:lnTo>
                    <a:pt x="291" y="363"/>
                  </a:lnTo>
                  <a:lnTo>
                    <a:pt x="291" y="742"/>
                  </a:lnTo>
                  <a:lnTo>
                    <a:pt x="305" y="742"/>
                  </a:lnTo>
                  <a:lnTo>
                    <a:pt x="305" y="360"/>
                  </a:lnTo>
                  <a:lnTo>
                    <a:pt x="437" y="491"/>
                  </a:lnTo>
                  <a:lnTo>
                    <a:pt x="446" y="482"/>
                  </a:lnTo>
                  <a:lnTo>
                    <a:pt x="315" y="350"/>
                  </a:lnTo>
                  <a:lnTo>
                    <a:pt x="615" y="350"/>
                  </a:lnTo>
                  <a:lnTo>
                    <a:pt x="615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362" y="3064"/>
              <a:ext cx="432" cy="522"/>
            </a:xfrm>
            <a:custGeom>
              <a:avLst/>
              <a:gdLst/>
              <a:ahLst/>
              <a:cxnLst>
                <a:cxn ang="0">
                  <a:pos x="432" y="236"/>
                </a:cxn>
                <a:cxn ang="0">
                  <a:pos x="223" y="236"/>
                </a:cxn>
                <a:cxn ang="0">
                  <a:pos x="319" y="142"/>
                </a:cxn>
                <a:cxn ang="0">
                  <a:pos x="311" y="136"/>
                </a:cxn>
                <a:cxn ang="0">
                  <a:pos x="213" y="233"/>
                </a:cxn>
                <a:cxn ang="0">
                  <a:pos x="213" y="0"/>
                </a:cxn>
                <a:cxn ang="0">
                  <a:pos x="204" y="0"/>
                </a:cxn>
                <a:cxn ang="0">
                  <a:pos x="204" y="230"/>
                </a:cxn>
                <a:cxn ang="0">
                  <a:pos x="120" y="147"/>
                </a:cxn>
                <a:cxn ang="0">
                  <a:pos x="114" y="153"/>
                </a:cxn>
                <a:cxn ang="0">
                  <a:pos x="198" y="236"/>
                </a:cxn>
                <a:cxn ang="0">
                  <a:pos x="0" y="236"/>
                </a:cxn>
                <a:cxn ang="0">
                  <a:pos x="0" y="246"/>
                </a:cxn>
                <a:cxn ang="0">
                  <a:pos x="201" y="246"/>
                </a:cxn>
                <a:cxn ang="0">
                  <a:pos x="119" y="327"/>
                </a:cxn>
                <a:cxn ang="0">
                  <a:pos x="125" y="334"/>
                </a:cxn>
                <a:cxn ang="0">
                  <a:pos x="204" y="255"/>
                </a:cxn>
                <a:cxn ang="0">
                  <a:pos x="204" y="522"/>
                </a:cxn>
                <a:cxn ang="0">
                  <a:pos x="213" y="522"/>
                </a:cxn>
                <a:cxn ang="0">
                  <a:pos x="213" y="253"/>
                </a:cxn>
                <a:cxn ang="0">
                  <a:pos x="306" y="344"/>
                </a:cxn>
                <a:cxn ang="0">
                  <a:pos x="313" y="338"/>
                </a:cxn>
                <a:cxn ang="0">
                  <a:pos x="221" y="246"/>
                </a:cxn>
                <a:cxn ang="0">
                  <a:pos x="432" y="246"/>
                </a:cxn>
                <a:cxn ang="0">
                  <a:pos x="432" y="236"/>
                </a:cxn>
              </a:cxnLst>
              <a:rect l="0" t="0" r="r" b="b"/>
              <a:pathLst>
                <a:path w="432" h="522">
                  <a:moveTo>
                    <a:pt x="432" y="236"/>
                  </a:moveTo>
                  <a:lnTo>
                    <a:pt x="223" y="236"/>
                  </a:lnTo>
                  <a:lnTo>
                    <a:pt x="319" y="142"/>
                  </a:lnTo>
                  <a:lnTo>
                    <a:pt x="311" y="136"/>
                  </a:lnTo>
                  <a:lnTo>
                    <a:pt x="213" y="233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204" y="230"/>
                  </a:lnTo>
                  <a:lnTo>
                    <a:pt x="120" y="147"/>
                  </a:lnTo>
                  <a:lnTo>
                    <a:pt x="114" y="153"/>
                  </a:lnTo>
                  <a:lnTo>
                    <a:pt x="198" y="236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201" y="246"/>
                  </a:lnTo>
                  <a:lnTo>
                    <a:pt x="119" y="327"/>
                  </a:lnTo>
                  <a:lnTo>
                    <a:pt x="125" y="334"/>
                  </a:lnTo>
                  <a:lnTo>
                    <a:pt x="204" y="255"/>
                  </a:lnTo>
                  <a:lnTo>
                    <a:pt x="204" y="522"/>
                  </a:lnTo>
                  <a:lnTo>
                    <a:pt x="213" y="522"/>
                  </a:lnTo>
                  <a:lnTo>
                    <a:pt x="213" y="253"/>
                  </a:lnTo>
                  <a:lnTo>
                    <a:pt x="306" y="344"/>
                  </a:lnTo>
                  <a:lnTo>
                    <a:pt x="313" y="338"/>
                  </a:lnTo>
                  <a:lnTo>
                    <a:pt x="221" y="246"/>
                  </a:lnTo>
                  <a:lnTo>
                    <a:pt x="432" y="246"/>
                  </a:lnTo>
                  <a:lnTo>
                    <a:pt x="432" y="2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3733800"/>
            <a:ext cx="3200400" cy="1200329"/>
          </a:xfrm>
          <a:prstGeom prst="rect">
            <a:avLst/>
          </a:prstGeom>
          <a:noFill/>
        </p:spPr>
        <p:txBody>
          <a:bodyPr wrap="square" rtlCol="1">
            <a:prstTxWarp prst="textDeflateBottom">
              <a:avLst>
                <a:gd name="adj" fmla="val 61903"/>
              </a:avLst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fa-IR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Mitra" pitchFamily="2" charset="-78"/>
              </a:rPr>
              <a:t>اولويت ها و نيازهاي پژوهشي دفتر تحقيقات كاربردي ف . ا . ا . فارس در سال 1396</a:t>
            </a:r>
            <a:endParaRPr lang="fa-IR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B Mitra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2094">
            <a:off x="91228" y="2702932"/>
            <a:ext cx="2644257" cy="1731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31" y="194302"/>
            <a:ext cx="813069" cy="102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131" y="194302"/>
            <a:ext cx="813069" cy="102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37361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علت یابی و آسیب شناسی خودکشی در استان فارس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آگاهي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علت یابی و آسیب شناسی نزاع ها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شهرستان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مرودشت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علت یابی و آسیب شناسی تجمعات غیرمجاز و فراخوان ها در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اطلاعات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وضعیت موجود روش های پیشگیری از آسیب پذیری نیروهای خودی و پشتیبانی درگیر در عملیات و ارائه روش های مطلوب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علل بروز رفتارهای مجرمانه 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پیشگیری از آن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اثربخشی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یک</a:t>
                      </a:r>
                      <a:r>
                        <a:rPr lang="fa-IR" sz="13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پارچه</a:t>
                      </a:r>
                      <a:r>
                        <a:rPr lang="fa-IR" sz="13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سازی </a:t>
                      </a: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مدیریت ترافیک در کاهش تخلفات و تصادفات در شهر شيراز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گفتمان پلیس در ارتباط با مهار اجتماعات غیرقانونی در استان فارس 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پیشگیری- معاونت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مهارت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افزایی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رفتاری کارکنان پلیس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رضایتمندی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شهروندان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پیشگیری- معاونت اجتماعی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نهادینه سازی و توسعه فرهنگ ایمنی و پیشگیری حوادث و سوانح در صیانت از کارکنان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نيروي انساني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15060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فرصت ها و تهدیدات استان فارس از دیدگاه ژئوپلیتکی با رویکرد پیشگیرانه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ف.ا.ا.فارس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علل تمايل به تهيه ، نگهداري و خريد و فروش سلاح مجاز و غير مجاز در برخي از شهرستان هاي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اطلاعات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علل فرار از خدمت کارکنان و 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راه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کارهای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تقابلی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بازرسی- نیروی انسانی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آسيب شناسي حضور اتباع بيگانه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شهرستان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هاي جنوبي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استان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فارس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و مركز استان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ف.ا.ا.فارس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نقش مهاجرت بر حوزه نظم و امنیت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ف.ا.ا.فارس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سنجش ميزان مهارت هاي انساني، اداركي و فني رؤساي كلانتري هاي سطح شهر شيراز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ف.ا.ا.فارس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استاندارد نگهداری و بدرقه متهمین توسط پلیس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بازرسی- مع آموزش- عملیات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و 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ایده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خلاقانه ساخت تجهیزات بازدارنده پلیسی (دستبند و پابندهای الکترونیکی و غیره)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311393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آينده پ‍ژوهي تغييرات اجتماعي تحت تاثير فضاي سايبر با پيش بيني چالش هاي پيش روي پليس در حوزه جرائم فضاي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مجازي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فتا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پليس پيشگيري معاونت اجتماعي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آموزشی با کیفیت و کاربردی جهت تربیت پلیس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حرفه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تربیت و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آیتم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تربیت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بدنی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جهت افزایش توان جسمانی کارکنان پلیس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بحران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شهری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تربیت و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علل حضور گسترده و تردد اتباع مجاز و غير مجاز افاغنه و پاكستاني و تبعات آن(جاسوسي، اشغال فرصت هاي شغلي، عبور از استان وپيوستن به گروهك تروريستي- تكفيري داعش و ساير تبعات سوء امنيتي) بر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اطلاعات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آثار توسعه فناوری آموزشی در ارتقاء خدمات کیفی پلیس به شهروندان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تربیت و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ایده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در طراحی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آموزش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ضمن خدمت کارکنان پلیس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تربیت و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113273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en-US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آسیب شناسی شکل گیری باندهای خشونت و شرارت در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پاوا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آگاهي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روانشناختي گرايش افراد به تيپ هاي شخصيتي اراذل و اوباش (</a:t>
                      </a:r>
                      <a:r>
                        <a:rPr lang="ar-SA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كاهش سن اراذل و اوباش و افزايش استفاده از سلاح گرم(شكاري) به جاي سلاح سرد در درگيري هاي آنان)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در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 و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اطلاعات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نقش شبکه اي ماهواره اي، اينترنتي و شبكه هاي اجتماعي تلفن همراه(وات ساپ، وايبر و ...  در گرايش جوانان به فرقه هاي انحرافي)(مطالعه موردي استان فارس)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فتا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اطلاعات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تبیین مفاهیم مواد مخدر دیجیتالی (صوتی) و اقدامات سلبی پلیس 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مبارزه با مواد مخدر- فتا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25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آسیب</a:t>
                      </a:r>
                      <a:r>
                        <a:rPr lang="fa-IR" sz="125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25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شناسی </a:t>
                      </a:r>
                      <a:r>
                        <a:rPr lang="fa-IR" sz="125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معتادین متجاهر و راهکارهای علمی و عملی </a:t>
                      </a:r>
                      <a:r>
                        <a:rPr lang="fa-IR" sz="125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جمع</a:t>
                      </a:r>
                      <a:r>
                        <a:rPr lang="fa-IR" sz="125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25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آوری </a:t>
                      </a:r>
                      <a:r>
                        <a:rPr lang="fa-IR" sz="125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آنان از معابر شهری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مبارزه با مواد مخدر- پاوا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طرق تمایل به مصرف مواد مخدر بین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دانش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آموزان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و ارائه پیشنهادات عملی در مبارزه با آن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مبارزه با مواد مخدر- مع اجتماعی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29894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آسیب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شناسی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اعتیاد به مواد مخدر 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گردان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در بین زنان و نقش پلیس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پایش آن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مبارزه با مواد مخدر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معظلات اقتصادی و نقش عوامل تاثیرگذار آن بر افزایش جرایم در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رابطه سلامت رواني خانواده هاي کارکنان در بهبود کيفيت خدمت توسط آنان در فرماندهي انتظامي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نيروي انساني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رصد جرائم 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شبکه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اجتماعی در فضای سایبری و اثرگذاری اقدامات پلیس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اجتماعی- پلیس فتا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تبلیغی مؤثر در معرفی عملکرد پلیس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اجتماعی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علل كشت خشخاش در بعضي از شهرستان هاي فارس و راه هاي مقابله با آن و نقش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ساير سازمان ها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م.مواد مخدر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سنجش کارکردهای پلیس در ارتقاء احساس امنیت شهروندان و ارائه راهکارهای عملی در این حوزه در استان 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اجتماعی- 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52195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عملی مبارزه با قاچاق کالا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اجتماعی- پلیس آگاهی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طرق ایجاد رضایتمندی در کارکنان پلیس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منظور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ارائه خدمات استاندارد به شهروندان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طرح و برنامه-نیروی انسانی- رؤسا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رفتار سازمانی و اصلاح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جنبه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رفتاری کارکنان فا.ا.فارس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طرح و برنامه- بازرسي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شناسایی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حوزه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تبلیغی در معرفی پلیس مقتدر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طرح و برنامه- نیروی انسانی-آماد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آثار مدیریت کیفیت پلیس در رضایتمندی شهروندان و ارائه راهکارها و فنون آن 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طرح و برنامه-نیروی انسانی- رؤسا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چگونگي مشاركت بهتر مردم در پيشگيري از سرقت به ويژه سرقت منزل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و داخل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خودرو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در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استان فارس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 و پليس آگاهي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محیطی و ارتباط آن با وقوع جرایم در شهر شیراز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مهندسي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طرح و برنامه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زمينه هاي تنش هاي انتخاباتي در شهرستان نورآباد ممسني و راهكارهاي رفع تنش ها با ديدگاه انتظامي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ف.ا.شهرستان ممسني پاوا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74496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شيوه هاي اصلاح رفتارهاي غلط ترافيكي در شهر شيراز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با تاكيد بر حوادث پر خطر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تصمیم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گیری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و کاربرد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سیستم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خبره در تصمیم سازی مدیران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طرح و برنامه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راه هاي غير فني و غير حقوقي كاهش تصادفات رانندگي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آينده پژوهي وضعيت مصرف و قاچاق مواد مخدر:( چالش ها و فرصت هاي پيش روي پليس در حوزه مواد مخدر و ...)در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م . مواد مخدر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تاثيرات نزاع و درگيري در احساس امنيت در شهر شيراز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پيشگيري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آگاهي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تاثير شبكه هاي ماهواره اي و مجازي در تضعيف روابط خانواده و امنيت عمومي در شهر شيراز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پاوا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فتا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اجتماعي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داخلی مقرهای انتظامی با رویکرد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مولفه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مکنا (مدیریت کیفیت نیروی انتظامی)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مهندسی فا.ا.فارس - مع طرح و برنامه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تهدیدات ناشی از وقوع جرایم سایبری و تاثیر آن بر حوزه نظم و امنیت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فتا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پاوا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آثار زیرساختی 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رفتار سازمانی بر تحول سازمانی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طرح و برنامه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314451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99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اثرات فیزیولوژی پرخاشگری در عملکرد کارکنان رده­های اجرایی و راهکارهای کاهش آن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بهداد- بازرسي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100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جریان های فرهنگی تاثیرگذار بر حوزه نظم و امنیت استان فارس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پاوا و پيشگيري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101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تهدیدات امنیتی نوپدید و تا ثیر آن بر امینت اقتصادی و اجتماعی استان فارس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پاوا = پيشگيري - آگاهي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102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عوامل تاثیرگذار بر ایجاد فرهنگ ترافیک در پیشگیری از تصادفات استان فارس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886200"/>
            <a:ext cx="6047571" cy="1828800"/>
          </a:xfrm>
        </p:spPr>
        <p:txBody>
          <a:bodyPr>
            <a:prstTxWarp prst="textInflateBottom">
              <a:avLst/>
            </a:prstTxWarp>
            <a:normAutofit fontScale="925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fa-IR" sz="2400" dirty="0" smtClean="0">
                <a:cs typeface="B Koodak" pitchFamily="2" charset="-78"/>
              </a:rPr>
              <a:t>گسترش دانش و تحقیق و رشد علمی و شکوفایی استعدادهای انسان و گسترش آگاهی یکی دیگر از نقاط اساسي انقلاب است.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a-IR" dirty="0" smtClean="0">
                <a:cs typeface="B Koodak" pitchFamily="2" charset="-78"/>
              </a:rPr>
              <a:t> </a:t>
            </a:r>
            <a:r>
              <a:rPr lang="fa-IR" sz="1600" dirty="0" smtClean="0">
                <a:cs typeface="B Koodak" pitchFamily="2" charset="-78"/>
              </a:rPr>
              <a:t>(مقام معظم رهبري)</a:t>
            </a:r>
            <a:endParaRPr lang="fa-IR" sz="1600" dirty="0">
              <a:cs typeface="B Koodak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12095"/>
              </p:ext>
            </p:extLst>
          </p:nvPr>
        </p:nvGraphicFramePr>
        <p:xfrm>
          <a:off x="3429000" y="838200"/>
          <a:ext cx="2262640" cy="27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1255779" imgH="1655067" progId="">
                  <p:embed/>
                </p:oleObj>
              </mc:Choice>
              <mc:Fallback>
                <p:oleObj name="Image" r:id="rId3" imgW="1255779" imgH="16550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2262640" cy="277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4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096503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sz="15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sz="1500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ويژه(دانش ، نظم - امنيت)</a:t>
                      </a:r>
                      <a:endParaRPr lang="en-US" sz="1500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1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2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3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2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2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طرح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2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پلیس و آینده نگری جرم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</a:t>
                      </a: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هاي ناجا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چالش </a:t>
                      </a:r>
                      <a:r>
                        <a:rPr lang="fa-IR" sz="1300" b="1" kern="120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ضد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فرهنگی فراروی پلیس مدرن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</a:t>
                      </a: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هاي ناجا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آینده پژوهی و گذشته پژوهی و تاثیر آن در پیشگیری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از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جرم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آینده پژوهی در حوزه نظم و امنیت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چالش های پلیس در کاربرد دانش های نوظهور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پارادایم حاکم بر پلیس آینده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سازو کارهای مدیریت دانش برای تسخیر دانش ضمنی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کاربرد مدیریت دانش به عنوان یک الگوی تصمیم گیری در برخورد با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مسائل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انتظامی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مدیریت دانش و عمل در حوزه نظم و امنیت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هاي ناجا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99992"/>
          <a:ext cx="8610600" cy="3513452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27549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7816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  <a:b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</a:br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 مطالعات اقتصاد مقاومتي</a:t>
                      </a:r>
                      <a:endParaRPr lang="en-US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79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تبیین بسترهای اقتصاد مقاومتی در </a:t>
                      </a:r>
                      <a:r>
                        <a:rPr lang="fa-IR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ف ا.ا.فارس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و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اجرائی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سیاست</a:t>
                      </a:r>
                      <a:r>
                        <a:rPr lang="fa-IR" sz="13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24 گانه مقام معظم رهبری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کلیه رده </a:t>
                      </a: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های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</a:t>
                      </a: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ف.ا.ا.فارس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79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راهکارهای تحقق سیاست اقتصاد مقاومتی، اشتغال و توليد در فرماندهی انتظامی استان فارس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کلیه رده های</a:t>
                      </a:r>
                      <a:endParaRPr lang="en-US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ف.ا.ا.فارس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79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 های جدید در نگهداری اقلام سرمایه ای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کلیه رده های</a:t>
                      </a:r>
                      <a:endParaRPr lang="en-US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ف.ا.ا.فارس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798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شيوه هاي صرفه جويي در اقتصاد مقاومتي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کلیه رده های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 ف.ا.ا.فارس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707633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پدافند غير عامل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a-IR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طرح مطالعه تطبیقی پدافند غیرعامل  پلیس های کشورهای پیشرفته جهان و تهیه الگوی بومی</a:t>
                      </a:r>
                      <a:r>
                        <a:rPr lang="fa-IR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 دبيرخانه پدافند غير عامل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کارکردهای نوین پدافند غیرعامل در افق 1404 در پليس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پیشگیری- معاونت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چگونگی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مهارت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افزایی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کارکنان پلیس در حوزه پدافند غیرعامل و مدیریت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بحران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طبیعی و غیرطبیعی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پیشگیری-معاونت آموزش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نوین حفاظت فیزیکی اطراف مقرهای پلیس با رعایت شکل بصری شهری 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معاونت مهندسی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سیستم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آشکارساز مواد منفجره (جهت کنترل مبادی ورودی اماکن حساس)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مترو و پلیس های تخصصی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19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طرق مقابله با جنگ نوین (بیوترویسم) و امدادگری و خودامدادی کارکنان پلیس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مع بهداشت، امداد و درمان- بهداد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تهدیدات زیستی و پدافند غیرعامل در حوزه نظم و امنیت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چگونگی تقابل با بیوتروریسم یا تهدید بیوزیستی نوپدید و راهکارهای علمی مقابله با آن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پلیس پیشگیری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025387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پدافند غير عامل</a:t>
                      </a:r>
                      <a:endParaRPr lang="fa-IR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طرح سامانه مدیریت بحران و پدافند غیرعامل مبتنی بر جی ای اس (</a:t>
                      </a:r>
                      <a:r>
                        <a:rPr lang="en-US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GIS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)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وضعیت پاسگاه های عملیاتی استان فارس و ارائه راهکارهایی برای وضعیت مطلوب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پدافند غیرعامل در حوزه خدمات انتظامی استان فارس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فرصتهای استفاده از فضای مجازی در زمان بحران و</a:t>
                      </a:r>
                      <a:r>
                        <a:rPr lang="en-US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پدافند غیرعامل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 های موثر تبلیغلت فرهنگی و اجتماعی در کنترل مدیریت بحران</a:t>
                      </a: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ایجاد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کلانتری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امن در برابر حملات و بلایای طبیعی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دبير خانه پدافند غیرعامل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استفاده از آخرین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فنآوری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موجود و نوین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ایمن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سازی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دبيرخانه پدافند غير عامل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29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شيوه هاي عمليات رواني وقايع اجتماعي و تاثيرات آن بر احساس امنيت و امنيت اجتماعي استان فارس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دبيرخانه پدافند غير عامل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52195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  <a:endParaRPr lang="en-US" baseline="0" dirty="0" smtClean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  <a:p>
                      <a:pPr algn="ctr" rtl="1"/>
                      <a:endParaRPr lang="fa-IR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cs typeface="B Roya" pitchFamily="2" charset="-78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30</a:t>
                      </a:r>
                      <a:endParaRPr lang="fa-IR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تاثيرات وجود سلاح هاي غير مجاز در وقوع قتل و درگيري هاي مسلحانه در شهرستان مرودشت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ف.ا.شهرستان مرودشت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سازماندهی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حمل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نقل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بار و مسافر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صورت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متمرکز در کاهش حوادث و تصادفات</a:t>
                      </a:r>
                      <a:r>
                        <a:rPr lang="ar-SA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 در استان </a:t>
                      </a:r>
                      <a:r>
                        <a:rPr lang="ar-SA" sz="13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راهور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فناوری تجهیزات پلیسی نو و نقش آن در ایجاد نظم و امنیت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Gill Sans MT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/>
                        </a:rPr>
                        <a:t>جمعيت شناختي مشكلات و چالش هاي نظام وظيفه در بين اقشار مختلف و جلوگيري از راه هاي فرار از سربازي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بازرسي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تحلیل جرم تمرد نسبت به مأموران پلیس راهور و اقدامات قانونی در این رابطه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راهور- دفتر حقوقی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نمود ها و پيامد هاي خشونت ساختاري 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كليه رده ها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36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ریشه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یابی 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نوین مبارزه با پدیده قاچاق کالا در استان فارس و ارائه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مدل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کاربردی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آگاهی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37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شناسایی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کانال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قاچاق کالا و ارز و نحوه تقابل علمی با آن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آگاهی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10600" cy="5336283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482380"/>
                <a:gridCol w="2794220"/>
                <a:gridCol w="1099268"/>
                <a:gridCol w="216672"/>
                <a:gridCol w="229264"/>
                <a:gridCol w="219986"/>
                <a:gridCol w="280284"/>
                <a:gridCol w="299498"/>
                <a:gridCol w="296186"/>
                <a:gridCol w="283596"/>
                <a:gridCol w="286910"/>
                <a:gridCol w="280284"/>
                <a:gridCol w="347206"/>
                <a:gridCol w="335924"/>
                <a:gridCol w="276366"/>
                <a:gridCol w="274094"/>
                <a:gridCol w="322712"/>
                <a:gridCol w="285750"/>
              </a:tblGrid>
              <a:tr h="59537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عنوان نياز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رده همكار در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ف.ا.ا.فارس</a:t>
                      </a:r>
                    </a:p>
                    <a:p>
                      <a:pPr algn="ctr" rtl="1"/>
                      <a:r>
                        <a:rPr lang="fa-IR" sz="1100" dirty="0" smtClean="0">
                          <a:solidFill>
                            <a:schemeClr val="tx1"/>
                          </a:solidFill>
                          <a:cs typeface="B Roya" pitchFamily="2" charset="-78"/>
                        </a:rPr>
                        <a:t>(رده كاربر)</a:t>
                      </a:r>
                      <a:endParaRPr lang="fa-IR" sz="1100" dirty="0">
                        <a:solidFill>
                          <a:schemeClr val="tx1"/>
                        </a:solidFill>
                        <a:cs typeface="B Roya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درجه اولويت موضوع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زمانبندي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اجراي موضوع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 طول دوره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تعامل و 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همكاري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نوع فعاليت پژوهشي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dirty="0"/>
                    </a:p>
                  </a:txBody>
                  <a:tcPr/>
                </a:tc>
              </a:tr>
              <a:tr h="80920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رديف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عنوان اولويت</a:t>
                      </a:r>
                    </a:p>
                    <a:p>
                      <a:pPr algn="ctr" rtl="1"/>
                      <a:r>
                        <a:rPr lang="fa-IR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حوزه</a:t>
                      </a:r>
                      <a:r>
                        <a:rPr lang="fa-IR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cs typeface="B Roya" pitchFamily="2" charset="-78"/>
                        </a:rPr>
                        <a:t> مطالعات عمومي</a:t>
                      </a:r>
                    </a:p>
                    <a:p>
                      <a:pPr algn="ctr" rtl="1"/>
                      <a:endParaRPr lang="fa-IR" dirty="0">
                        <a:cs typeface="B Roya" pitchFamily="2" charset="-78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08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1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2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3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كوتاه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مدت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ميان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بلند مدت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درون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ف.ا.ا.فارس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درون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برون ناجا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Roya" pitchFamily="2" charset="-78"/>
                        </a:rPr>
                        <a:t>طرح</a:t>
                      </a:r>
                      <a:endParaRPr lang="fa-IR" sz="14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تاليف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ترجمه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Roya" pitchFamily="2" charset="-78"/>
                        </a:rPr>
                        <a:t>پايان</a:t>
                      </a:r>
                      <a:r>
                        <a:rPr lang="fa-IR" sz="1100" baseline="0" dirty="0" smtClean="0">
                          <a:cs typeface="B Roya" pitchFamily="2" charset="-78"/>
                        </a:rPr>
                        <a:t> نامه</a:t>
                      </a:r>
                      <a:endParaRPr lang="fa-IR" sz="11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مقاله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Roya" pitchFamily="2" charset="-78"/>
                        </a:rPr>
                        <a:t>كسر خدمت</a:t>
                      </a:r>
                      <a:endParaRPr lang="fa-IR" sz="1200" dirty="0">
                        <a:cs typeface="B Roya" pitchFamily="2" charset="-78"/>
                      </a:endParaRPr>
                    </a:p>
                  </a:txBody>
                  <a:tcPr vert="vert27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38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مقابله با گرایش قشر جوان به قاچاق مشروبات الکلی و ارائه مدل علمی پیشگیری از جرم قاچاق مشروبات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آگاهی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39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طراحی مدل جرائم امنیتی 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سازمان يافته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از منظر حقوق کیفری در استان فارس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اطلاعات و امنیت-حقوقی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40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رویکرد پلیس در مقابله با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فعالیت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غیرمجاز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شبکه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مجازی در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بحران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اجتماعی 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اطلاعات و امنیت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41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بررسی علل افزایش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آسیب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اجتماعی در استان فارس (نوپدید 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بحران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زا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) و ارائه مدل مفهومی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اطلاعات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و امنیت- مع اجتماعی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42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واکاوی و شناسایی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روش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اباحه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گری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و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شیوه</a:t>
                      </a:r>
                      <a:r>
                        <a:rPr lang="fa-IR" sz="1300" b="1" kern="1200" baseline="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های علمی </a:t>
                      </a:r>
                      <a:r>
                        <a:rPr lang="fa-IR" sz="1300" b="1" kern="1200" dirty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مقابله با </a:t>
                      </a:r>
                      <a:r>
                        <a:rPr lang="fa-IR" sz="1300" b="1" kern="1200" dirty="0" smtClean="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آن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پليس </a:t>
                      </a: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اطلاعات و امنیت- مع اجتماعی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43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تاثيرات خشكسالي هاي اخير بر افزايش جرائم در شهرستان كازرون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ف.ا.شهرستان كازرون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44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تحلیل ماهیتی قانون بکارگیری سلاح و تبیین راهبردی قضائی توسط مأمورین در استان فارس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اداره حقوقی و امور نمایندگان مجلس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</a:tr>
              <a:tr h="40868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Roya" pitchFamily="2" charset="-78"/>
                        </a:rPr>
                        <a:t>45</a:t>
                      </a:r>
                      <a:endParaRPr lang="fa-IR" dirty="0">
                        <a:cs typeface="B Roy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fa-IR" sz="1300" b="1" kern="1200">
                          <a:solidFill>
                            <a:srgbClr val="000000"/>
                          </a:solidFill>
                          <a:latin typeface="Gill Sans MT"/>
                          <a:ea typeface="Times New Roman"/>
                          <a:cs typeface="B Nazanin"/>
                        </a:rPr>
                        <a:t>بررسي تاثيرات وجود سلاح هاي غير مجاز در وقوع قتل و درگيري هاي مسلحانه در شهرستان كازرون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B Lotus"/>
                        </a:rPr>
                        <a:t>ف.ا.شهرستان كازرون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B Titr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Koodak" pitchFamily="2" charset="-78"/>
              </a:rPr>
              <a:t>دفتر تحقيقات كاربردي فرماندهي انتظامي استان فارس</a:t>
            </a:r>
            <a:endParaRPr lang="fa-IR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479</TotalTime>
  <Words>3847</Words>
  <Application>Microsoft Office PowerPoint</Application>
  <PresentationFormat>On-screen Show (4:3)</PresentationFormat>
  <Paragraphs>1645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Flow</vt:lpstr>
      <vt:lpstr>Civic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tahghigh</dc:creator>
  <cp:lastModifiedBy>admin</cp:lastModifiedBy>
  <cp:revision>55</cp:revision>
  <dcterms:created xsi:type="dcterms:W3CDTF">2006-08-16T00:00:00Z</dcterms:created>
  <dcterms:modified xsi:type="dcterms:W3CDTF">2017-07-31T05:25:26Z</dcterms:modified>
</cp:coreProperties>
</file>