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3"/>
  </p:notesMasterIdLst>
  <p:sldIdLst>
    <p:sldId id="627" r:id="rId2"/>
    <p:sldId id="658" r:id="rId3"/>
    <p:sldId id="628" r:id="rId4"/>
    <p:sldId id="592" r:id="rId5"/>
    <p:sldId id="595" r:id="rId6"/>
    <p:sldId id="593" r:id="rId7"/>
    <p:sldId id="642" r:id="rId8"/>
    <p:sldId id="629" r:id="rId9"/>
    <p:sldId id="630" r:id="rId10"/>
    <p:sldId id="632" r:id="rId11"/>
    <p:sldId id="631" r:id="rId12"/>
    <p:sldId id="633" r:id="rId13"/>
    <p:sldId id="594" r:id="rId14"/>
    <p:sldId id="712" r:id="rId15"/>
    <p:sldId id="666" r:id="rId16"/>
    <p:sldId id="667" r:id="rId17"/>
    <p:sldId id="668" r:id="rId18"/>
    <p:sldId id="669" r:id="rId19"/>
    <p:sldId id="715" r:id="rId20"/>
    <p:sldId id="716" r:id="rId21"/>
    <p:sldId id="734" r:id="rId22"/>
    <p:sldId id="735" r:id="rId23"/>
    <p:sldId id="736" r:id="rId24"/>
    <p:sldId id="737" r:id="rId25"/>
    <p:sldId id="713" r:id="rId26"/>
    <p:sldId id="714" r:id="rId27"/>
    <p:sldId id="718" r:id="rId28"/>
    <p:sldId id="719" r:id="rId29"/>
    <p:sldId id="720" r:id="rId30"/>
    <p:sldId id="721" r:id="rId31"/>
    <p:sldId id="722" r:id="rId32"/>
    <p:sldId id="723" r:id="rId33"/>
    <p:sldId id="724" r:id="rId34"/>
    <p:sldId id="725" r:id="rId35"/>
    <p:sldId id="726" r:id="rId36"/>
    <p:sldId id="727" r:id="rId37"/>
    <p:sldId id="728" r:id="rId38"/>
    <p:sldId id="729" r:id="rId39"/>
    <p:sldId id="730" r:id="rId40"/>
    <p:sldId id="731" r:id="rId41"/>
    <p:sldId id="732" r:id="rId42"/>
    <p:sldId id="733" r:id="rId43"/>
    <p:sldId id="644" r:id="rId44"/>
    <p:sldId id="645" r:id="rId45"/>
    <p:sldId id="646" r:id="rId46"/>
    <p:sldId id="647" r:id="rId47"/>
    <p:sldId id="648" r:id="rId48"/>
    <p:sldId id="649" r:id="rId49"/>
    <p:sldId id="650" r:id="rId50"/>
    <p:sldId id="651" r:id="rId51"/>
    <p:sldId id="652" r:id="rId52"/>
    <p:sldId id="670" r:id="rId53"/>
    <p:sldId id="671" r:id="rId54"/>
    <p:sldId id="672" r:id="rId55"/>
    <p:sldId id="673" r:id="rId56"/>
    <p:sldId id="674" r:id="rId57"/>
    <p:sldId id="675" r:id="rId58"/>
    <p:sldId id="676" r:id="rId59"/>
    <p:sldId id="677" r:id="rId60"/>
    <p:sldId id="678" r:id="rId61"/>
    <p:sldId id="679" r:id="rId62"/>
    <p:sldId id="680" r:id="rId63"/>
    <p:sldId id="681" r:id="rId64"/>
    <p:sldId id="682" r:id="rId65"/>
    <p:sldId id="683" r:id="rId66"/>
    <p:sldId id="684" r:id="rId67"/>
    <p:sldId id="685" r:id="rId68"/>
    <p:sldId id="686" r:id="rId69"/>
    <p:sldId id="688" r:id="rId70"/>
    <p:sldId id="689" r:id="rId71"/>
    <p:sldId id="690" r:id="rId72"/>
    <p:sldId id="691" r:id="rId73"/>
    <p:sldId id="692" r:id="rId74"/>
    <p:sldId id="693" r:id="rId75"/>
    <p:sldId id="699" r:id="rId76"/>
    <p:sldId id="700" r:id="rId77"/>
    <p:sldId id="701" r:id="rId78"/>
    <p:sldId id="702" r:id="rId79"/>
    <p:sldId id="703" r:id="rId80"/>
    <p:sldId id="704" r:id="rId81"/>
    <p:sldId id="705" r:id="rId82"/>
    <p:sldId id="706" r:id="rId83"/>
    <p:sldId id="707" r:id="rId84"/>
    <p:sldId id="708" r:id="rId85"/>
    <p:sldId id="709" r:id="rId86"/>
    <p:sldId id="710" r:id="rId87"/>
    <p:sldId id="711" r:id="rId88"/>
    <p:sldId id="662" r:id="rId89"/>
    <p:sldId id="665" r:id="rId90"/>
    <p:sldId id="717" r:id="rId91"/>
    <p:sldId id="657" r:id="rId9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6" d="100"/>
          <a:sy n="76" d="100"/>
        </p:scale>
        <p:origin x="-1206" y="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B160711-3324-40FE-B525-00B2776B6678}" type="doc">
      <dgm:prSet loTypeId="urn:microsoft.com/office/officeart/2005/8/layout/orgChart1" loCatId="hierarchy" qsTypeId="urn:microsoft.com/office/officeart/2005/8/quickstyle/simple1" qsCatId="simple" csTypeId="urn:microsoft.com/office/officeart/2005/8/colors/colorful1#1" csCatId="colorful"/>
      <dgm:spPr/>
    </dgm:pt>
    <dgm:pt modelId="{0A012A36-72F6-49B9-997C-31D57AC97ADE}">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a-IR" b="1" i="0" u="none" strike="noStrike" cap="none" normalizeH="0" baseline="0" smtClean="0">
              <a:ln/>
              <a:effectLst/>
              <a:latin typeface="Arial" pitchFamily="34" charset="0"/>
              <a:cs typeface="Arial" pitchFamily="34" charset="0"/>
            </a:rPr>
            <a:t>مزاج</a:t>
          </a:r>
          <a:endParaRPr kumimoji="0" lang="en-US" b="1" i="0" u="none" strike="noStrike" cap="none" normalizeH="0" baseline="0" dirty="0" smtClean="0">
            <a:ln/>
            <a:effectLst/>
            <a:latin typeface="Arial" pitchFamily="34" charset="0"/>
            <a:cs typeface="Arial" pitchFamily="34" charset="0"/>
          </a:endParaRPr>
        </a:p>
      </dgm:t>
    </dgm:pt>
    <dgm:pt modelId="{6A5AF7A7-546C-42B7-9564-8AC144B7795F}" type="parTrans" cxnId="{5D58FCC9-3D79-4894-8A8E-076D0A633E53}">
      <dgm:prSet/>
      <dgm:spPr/>
      <dgm:t>
        <a:bodyPr/>
        <a:lstStyle/>
        <a:p>
          <a:endParaRPr lang="en-US"/>
        </a:p>
      </dgm:t>
    </dgm:pt>
    <dgm:pt modelId="{0E206309-087B-4627-A987-70EDC43F0B5F}" type="sibTrans" cxnId="{5D58FCC9-3D79-4894-8A8E-076D0A633E53}">
      <dgm:prSet/>
      <dgm:spPr/>
      <dgm:t>
        <a:bodyPr/>
        <a:lstStyle/>
        <a:p>
          <a:endParaRPr lang="en-US"/>
        </a:p>
      </dgm:t>
    </dgm:pt>
    <dgm:pt modelId="{F0F3975C-EB7B-43BE-9D56-07DFBA897A66}">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a-IR" b="1" i="0" u="none" strike="noStrike" cap="none" normalizeH="0" baseline="0" smtClean="0">
              <a:ln/>
              <a:effectLst/>
              <a:latin typeface="Arial" pitchFamily="34" charset="0"/>
              <a:cs typeface="Arial" pitchFamily="34" charset="0"/>
            </a:rPr>
            <a:t>غیر معتدل</a:t>
          </a:r>
          <a:endParaRPr kumimoji="0" lang="en-US" b="1" i="0" u="none" strike="noStrike" cap="none" normalizeH="0" baseline="0" dirty="0" smtClean="0">
            <a:ln/>
            <a:effectLst/>
            <a:latin typeface="Arial" pitchFamily="34" charset="0"/>
            <a:cs typeface="Arial" pitchFamily="34" charset="0"/>
          </a:endParaRPr>
        </a:p>
      </dgm:t>
    </dgm:pt>
    <dgm:pt modelId="{41CBD334-3B30-4914-A83A-9F185AB2A0BC}" type="parTrans" cxnId="{8BE8DC32-FDAA-46ED-A59A-9D779F0B8D89}">
      <dgm:prSet/>
      <dgm:spPr/>
      <dgm:t>
        <a:bodyPr/>
        <a:lstStyle/>
        <a:p>
          <a:endParaRPr lang="en-US"/>
        </a:p>
      </dgm:t>
    </dgm:pt>
    <dgm:pt modelId="{2B562F53-FA92-4EF3-8CAD-97A3E7C6DA7E}" type="sibTrans" cxnId="{8BE8DC32-FDAA-46ED-A59A-9D779F0B8D89}">
      <dgm:prSet/>
      <dgm:spPr/>
      <dgm:t>
        <a:bodyPr/>
        <a:lstStyle/>
        <a:p>
          <a:endParaRPr lang="en-US"/>
        </a:p>
      </dgm:t>
    </dgm:pt>
    <dgm:pt modelId="{A37A124A-F2AB-4ADA-A327-DC55FCF3D48F}">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a-IR" b="1" i="0" u="none" strike="noStrike" cap="none" normalizeH="0" baseline="0" smtClean="0">
              <a:ln/>
              <a:effectLst/>
              <a:latin typeface="Arial" pitchFamily="34" charset="0"/>
              <a:cs typeface="Arial" pitchFamily="34" charset="0"/>
            </a:rPr>
            <a:t>مرکب</a:t>
          </a:r>
          <a:endParaRPr kumimoji="0" lang="en-US" b="1" i="0" u="none" strike="noStrike" cap="none" normalizeH="0" baseline="0" dirty="0" smtClean="0">
            <a:ln/>
            <a:effectLst/>
            <a:latin typeface="Arial" pitchFamily="34" charset="0"/>
            <a:cs typeface="Arial" pitchFamily="34" charset="0"/>
          </a:endParaRPr>
        </a:p>
      </dgm:t>
    </dgm:pt>
    <dgm:pt modelId="{2E66566B-D132-4494-9567-5247EBBD2450}" type="parTrans" cxnId="{CC356A39-F578-4322-B216-8944B09CDC39}">
      <dgm:prSet/>
      <dgm:spPr/>
      <dgm:t>
        <a:bodyPr/>
        <a:lstStyle/>
        <a:p>
          <a:endParaRPr lang="en-US"/>
        </a:p>
      </dgm:t>
    </dgm:pt>
    <dgm:pt modelId="{D4CFDBDC-E05E-4520-AEB1-991D51FEAAF2}" type="sibTrans" cxnId="{CC356A39-F578-4322-B216-8944B09CDC39}">
      <dgm:prSet/>
      <dgm:spPr/>
      <dgm:t>
        <a:bodyPr/>
        <a:lstStyle/>
        <a:p>
          <a:endParaRPr lang="en-US"/>
        </a:p>
      </dgm:t>
    </dgm:pt>
    <dgm:pt modelId="{EBC44BC0-6E07-45A7-B678-7218E7BDB807}">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a-IR" b="1" i="0" u="none" strike="noStrike" cap="none" normalizeH="0" baseline="0" smtClean="0">
              <a:ln/>
              <a:effectLst/>
              <a:latin typeface="Arial" pitchFamily="34" charset="0"/>
              <a:cs typeface="Arial" pitchFamily="34" charset="0"/>
            </a:rPr>
            <a:t>گرم و خشک   	</a:t>
          </a:r>
          <a:endParaRPr kumimoji="0" lang="en-US" b="1" i="0" u="none" strike="noStrike" cap="none" normalizeH="0" baseline="0" dirty="0" smtClean="0">
            <a:ln/>
            <a:effectLst/>
            <a:latin typeface="Arial" pitchFamily="34" charset="0"/>
            <a:cs typeface="Arial" pitchFamily="34" charset="0"/>
          </a:endParaRPr>
        </a:p>
      </dgm:t>
    </dgm:pt>
    <dgm:pt modelId="{8C8C7885-70E6-428B-A710-A677ADD00527}" type="parTrans" cxnId="{078F8285-7657-4CD6-BEF4-741513D02B16}">
      <dgm:prSet/>
      <dgm:spPr/>
      <dgm:t>
        <a:bodyPr/>
        <a:lstStyle/>
        <a:p>
          <a:endParaRPr lang="en-US"/>
        </a:p>
      </dgm:t>
    </dgm:pt>
    <dgm:pt modelId="{F8263229-CD43-49F9-A43C-0A98AED82C24}" type="sibTrans" cxnId="{078F8285-7657-4CD6-BEF4-741513D02B16}">
      <dgm:prSet/>
      <dgm:spPr/>
      <dgm:t>
        <a:bodyPr/>
        <a:lstStyle/>
        <a:p>
          <a:endParaRPr lang="en-US"/>
        </a:p>
      </dgm:t>
    </dgm:pt>
    <dgm:pt modelId="{55C7C3DD-666A-4BC5-848D-2D26D6DC7FCC}">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a-IR" b="1" i="0" u="none" strike="noStrike" cap="none" normalizeH="0" baseline="0" smtClean="0">
              <a:ln/>
              <a:effectLst/>
              <a:latin typeface="Arial" pitchFamily="34" charset="0"/>
              <a:cs typeface="Arial" pitchFamily="34" charset="0"/>
            </a:rPr>
            <a:t>سرد و خشک</a:t>
          </a:r>
          <a:endParaRPr kumimoji="0" lang="en-US" b="1" i="0" u="none" strike="noStrike" cap="none" normalizeH="0" baseline="0" dirty="0" smtClean="0">
            <a:ln/>
            <a:effectLst/>
            <a:latin typeface="Arial" pitchFamily="34" charset="0"/>
            <a:cs typeface="Arial" pitchFamily="34" charset="0"/>
          </a:endParaRPr>
        </a:p>
      </dgm:t>
    </dgm:pt>
    <dgm:pt modelId="{F68E7EDB-184F-48BC-95E0-1D79010731FB}" type="parTrans" cxnId="{18CFBC02-6792-460F-A716-2F83CF3BCE19}">
      <dgm:prSet/>
      <dgm:spPr/>
      <dgm:t>
        <a:bodyPr/>
        <a:lstStyle/>
        <a:p>
          <a:endParaRPr lang="en-US"/>
        </a:p>
      </dgm:t>
    </dgm:pt>
    <dgm:pt modelId="{18620B19-D578-4C8D-ABD1-426810AA5096}" type="sibTrans" cxnId="{18CFBC02-6792-460F-A716-2F83CF3BCE19}">
      <dgm:prSet/>
      <dgm:spPr/>
      <dgm:t>
        <a:bodyPr/>
        <a:lstStyle/>
        <a:p>
          <a:endParaRPr lang="en-US"/>
        </a:p>
      </dgm:t>
    </dgm:pt>
    <dgm:pt modelId="{BE8D5BB0-F00B-4F72-BA52-EE3177F64D18}">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a-IR" b="1" i="0" u="none" strike="noStrike" cap="none" normalizeH="0" baseline="0" smtClean="0">
              <a:ln/>
              <a:effectLst/>
              <a:latin typeface="Arial" pitchFamily="34" charset="0"/>
              <a:cs typeface="Arial" pitchFamily="34" charset="0"/>
            </a:rPr>
            <a:t>گرم و تر</a:t>
          </a:r>
          <a:endParaRPr kumimoji="0" lang="en-US" b="1" i="0" u="none" strike="noStrike" cap="none" normalizeH="0" baseline="0" dirty="0" smtClean="0">
            <a:ln/>
            <a:effectLst/>
            <a:latin typeface="Arial" pitchFamily="34" charset="0"/>
            <a:cs typeface="Arial" pitchFamily="34" charset="0"/>
          </a:endParaRPr>
        </a:p>
      </dgm:t>
    </dgm:pt>
    <dgm:pt modelId="{EE1C292B-26F7-44AA-A4FE-DE45D40003CE}" type="parTrans" cxnId="{79C3B933-42EC-466D-A65C-F26A9E03F5A9}">
      <dgm:prSet/>
      <dgm:spPr/>
      <dgm:t>
        <a:bodyPr/>
        <a:lstStyle/>
        <a:p>
          <a:endParaRPr lang="en-US"/>
        </a:p>
      </dgm:t>
    </dgm:pt>
    <dgm:pt modelId="{543F343D-6644-4B4A-A2DD-5D2A5B2EF9A5}" type="sibTrans" cxnId="{79C3B933-42EC-466D-A65C-F26A9E03F5A9}">
      <dgm:prSet/>
      <dgm:spPr/>
      <dgm:t>
        <a:bodyPr/>
        <a:lstStyle/>
        <a:p>
          <a:endParaRPr lang="en-US"/>
        </a:p>
      </dgm:t>
    </dgm:pt>
    <dgm:pt modelId="{52915CF8-69C5-47A3-8EBA-96F808BE4E8C}">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a-IR" b="1" i="0" u="none" strike="noStrike" cap="none" normalizeH="0" baseline="0" smtClean="0">
              <a:ln/>
              <a:effectLst/>
              <a:latin typeface="Arial" pitchFamily="34" charset="0"/>
              <a:cs typeface="Arial" pitchFamily="34" charset="0"/>
            </a:rPr>
            <a:t>سرد و تر</a:t>
          </a:r>
          <a:endParaRPr kumimoji="0" lang="en-US" b="1" i="0" u="none" strike="noStrike" cap="none" normalizeH="0" baseline="0" dirty="0" smtClean="0">
            <a:ln/>
            <a:effectLst/>
            <a:latin typeface="Arial" pitchFamily="34" charset="0"/>
            <a:cs typeface="Arial" pitchFamily="34" charset="0"/>
          </a:endParaRPr>
        </a:p>
      </dgm:t>
    </dgm:pt>
    <dgm:pt modelId="{0A9C328F-21B6-4F97-81DE-3B9FBC9F501C}" type="parTrans" cxnId="{A586D39C-1360-44B3-90F3-A328622AD6AD}">
      <dgm:prSet/>
      <dgm:spPr/>
      <dgm:t>
        <a:bodyPr/>
        <a:lstStyle/>
        <a:p>
          <a:endParaRPr lang="en-US"/>
        </a:p>
      </dgm:t>
    </dgm:pt>
    <dgm:pt modelId="{2341B36A-15C5-49DE-AF8C-5817ED13A40B}" type="sibTrans" cxnId="{A586D39C-1360-44B3-90F3-A328622AD6AD}">
      <dgm:prSet/>
      <dgm:spPr/>
      <dgm:t>
        <a:bodyPr/>
        <a:lstStyle/>
        <a:p>
          <a:endParaRPr lang="en-US"/>
        </a:p>
      </dgm:t>
    </dgm:pt>
    <dgm:pt modelId="{E7434062-D376-40C9-A6A1-70D3DDC325F1}">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a-IR" b="1" i="0" u="none" strike="noStrike" cap="none" normalizeH="0" baseline="0" smtClean="0">
              <a:ln/>
              <a:effectLst/>
              <a:latin typeface="Arial" pitchFamily="34" charset="0"/>
              <a:cs typeface="Arial" pitchFamily="34" charset="0"/>
            </a:rPr>
            <a:t>مفرد</a:t>
          </a:r>
          <a:endParaRPr kumimoji="0" lang="en-US" b="1" i="0" u="none" strike="noStrike" cap="none" normalizeH="0" baseline="0" dirty="0" smtClean="0">
            <a:ln/>
            <a:effectLst/>
            <a:latin typeface="Arial" pitchFamily="34" charset="0"/>
            <a:cs typeface="Arial" pitchFamily="34" charset="0"/>
          </a:endParaRPr>
        </a:p>
      </dgm:t>
    </dgm:pt>
    <dgm:pt modelId="{604CC31C-CBB0-4E4F-8962-77F7C90CD7DE}" type="parTrans" cxnId="{F93C3BA1-42D8-4ADB-A9A3-A59505C2BF62}">
      <dgm:prSet/>
      <dgm:spPr/>
      <dgm:t>
        <a:bodyPr/>
        <a:lstStyle/>
        <a:p>
          <a:endParaRPr lang="en-US"/>
        </a:p>
      </dgm:t>
    </dgm:pt>
    <dgm:pt modelId="{1A000F1B-874E-4F4B-B393-AB96C0A467F2}" type="sibTrans" cxnId="{F93C3BA1-42D8-4ADB-A9A3-A59505C2BF62}">
      <dgm:prSet/>
      <dgm:spPr/>
      <dgm:t>
        <a:bodyPr/>
        <a:lstStyle/>
        <a:p>
          <a:endParaRPr lang="en-US"/>
        </a:p>
      </dgm:t>
    </dgm:pt>
    <dgm:pt modelId="{690B7F40-77BB-4C18-8D26-DE7F0D35BE72}">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a-IR" b="1" i="0" u="none" strike="noStrike" cap="none" normalizeH="0" baseline="0" smtClean="0">
              <a:ln/>
              <a:effectLst/>
              <a:latin typeface="Arial" pitchFamily="34" charset="0"/>
              <a:cs typeface="Arial" pitchFamily="34" charset="0"/>
            </a:rPr>
            <a:t>گرم</a:t>
          </a:r>
          <a:endParaRPr kumimoji="0" lang="en-US" b="1" i="0" u="none" strike="noStrike" cap="none" normalizeH="0" baseline="0" dirty="0" smtClean="0">
            <a:ln/>
            <a:effectLst/>
            <a:latin typeface="Arial" pitchFamily="34" charset="0"/>
            <a:cs typeface="Arial" pitchFamily="34" charset="0"/>
          </a:endParaRPr>
        </a:p>
      </dgm:t>
    </dgm:pt>
    <dgm:pt modelId="{2D61B720-AC8E-4C5A-A719-A56BA84D3E43}" type="parTrans" cxnId="{C354BEAC-CD30-4ED2-A0CF-4B4801B12E04}">
      <dgm:prSet/>
      <dgm:spPr/>
      <dgm:t>
        <a:bodyPr/>
        <a:lstStyle/>
        <a:p>
          <a:endParaRPr lang="en-US"/>
        </a:p>
      </dgm:t>
    </dgm:pt>
    <dgm:pt modelId="{B2F99FFA-6B49-4563-860E-8519174447D7}" type="sibTrans" cxnId="{C354BEAC-CD30-4ED2-A0CF-4B4801B12E04}">
      <dgm:prSet/>
      <dgm:spPr/>
      <dgm:t>
        <a:bodyPr/>
        <a:lstStyle/>
        <a:p>
          <a:endParaRPr lang="en-US"/>
        </a:p>
      </dgm:t>
    </dgm:pt>
    <dgm:pt modelId="{C6FD05DD-B1EB-4D04-93DF-1D3583D886EB}">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a-IR" b="1" i="0" u="none" strike="noStrike" cap="none" normalizeH="0" baseline="0" smtClean="0">
              <a:ln/>
              <a:effectLst/>
              <a:latin typeface="Arial" pitchFamily="34" charset="0"/>
              <a:cs typeface="Arial" pitchFamily="34" charset="0"/>
            </a:rPr>
            <a:t>سرد</a:t>
          </a:r>
          <a:endParaRPr kumimoji="0" lang="en-US" b="1" i="0" u="none" strike="noStrike" cap="none" normalizeH="0" baseline="0" dirty="0" smtClean="0">
            <a:ln/>
            <a:effectLst/>
            <a:latin typeface="Arial" pitchFamily="34" charset="0"/>
            <a:cs typeface="Arial" pitchFamily="34" charset="0"/>
          </a:endParaRPr>
        </a:p>
      </dgm:t>
    </dgm:pt>
    <dgm:pt modelId="{D5DABC7A-9E29-4F1F-B4A7-0E3F2600CC12}" type="parTrans" cxnId="{C77FFACF-4DBC-4C2F-B1A5-258437C0D45B}">
      <dgm:prSet/>
      <dgm:spPr/>
      <dgm:t>
        <a:bodyPr/>
        <a:lstStyle/>
        <a:p>
          <a:endParaRPr lang="en-US"/>
        </a:p>
      </dgm:t>
    </dgm:pt>
    <dgm:pt modelId="{74B6A2CF-8A8A-4311-A4B6-42ABA16AD750}" type="sibTrans" cxnId="{C77FFACF-4DBC-4C2F-B1A5-258437C0D45B}">
      <dgm:prSet/>
      <dgm:spPr/>
      <dgm:t>
        <a:bodyPr/>
        <a:lstStyle/>
        <a:p>
          <a:endParaRPr lang="en-US"/>
        </a:p>
      </dgm:t>
    </dgm:pt>
    <dgm:pt modelId="{FD9117D1-2776-4306-866A-BD5977897548}">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a-IR" b="1" i="0" u="none" strike="noStrike" cap="none" normalizeH="0" baseline="0" smtClean="0">
              <a:ln/>
              <a:effectLst/>
              <a:latin typeface="Arial" pitchFamily="34" charset="0"/>
              <a:cs typeface="Arial" pitchFamily="34" charset="0"/>
            </a:rPr>
            <a:t>تر</a:t>
          </a:r>
          <a:endParaRPr kumimoji="0" lang="en-US" b="1" i="0" u="none" strike="noStrike" cap="none" normalizeH="0" baseline="0" dirty="0" smtClean="0">
            <a:ln/>
            <a:effectLst/>
            <a:latin typeface="Arial" pitchFamily="34" charset="0"/>
            <a:cs typeface="Arial" pitchFamily="34" charset="0"/>
          </a:endParaRPr>
        </a:p>
      </dgm:t>
    </dgm:pt>
    <dgm:pt modelId="{707D1B16-C19C-4719-B7C2-380C2A2B109E}" type="parTrans" cxnId="{B58709CC-1B59-445D-9237-D58BAE725315}">
      <dgm:prSet/>
      <dgm:spPr/>
      <dgm:t>
        <a:bodyPr/>
        <a:lstStyle/>
        <a:p>
          <a:endParaRPr lang="en-US"/>
        </a:p>
      </dgm:t>
    </dgm:pt>
    <dgm:pt modelId="{CD991229-99EB-4113-BA76-39405E6890BA}" type="sibTrans" cxnId="{B58709CC-1B59-445D-9237-D58BAE725315}">
      <dgm:prSet/>
      <dgm:spPr/>
      <dgm:t>
        <a:bodyPr/>
        <a:lstStyle/>
        <a:p>
          <a:endParaRPr lang="en-US"/>
        </a:p>
      </dgm:t>
    </dgm:pt>
    <dgm:pt modelId="{CD69405D-B7DC-4712-8BB4-11A143A62D6D}">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a-IR" b="1" i="0" u="none" strike="noStrike" cap="none" normalizeH="0" baseline="0" smtClean="0">
              <a:ln/>
              <a:effectLst/>
              <a:latin typeface="Arial" pitchFamily="34" charset="0"/>
              <a:cs typeface="Arial" pitchFamily="34" charset="0"/>
            </a:rPr>
            <a:t>خشک</a:t>
          </a:r>
          <a:endParaRPr kumimoji="0" lang="en-US" b="1" i="0" u="none" strike="noStrike" cap="none" normalizeH="0" baseline="0" dirty="0" smtClean="0">
            <a:ln/>
            <a:effectLst/>
            <a:latin typeface="Arial" pitchFamily="34" charset="0"/>
            <a:cs typeface="Arial" pitchFamily="34" charset="0"/>
          </a:endParaRPr>
        </a:p>
      </dgm:t>
    </dgm:pt>
    <dgm:pt modelId="{A6F01C19-582C-4E3D-9616-DFCED74F9ED1}" type="parTrans" cxnId="{88EAADDE-43E1-4887-92D1-1C6C3CBEC60A}">
      <dgm:prSet/>
      <dgm:spPr/>
      <dgm:t>
        <a:bodyPr/>
        <a:lstStyle/>
        <a:p>
          <a:endParaRPr lang="en-US"/>
        </a:p>
      </dgm:t>
    </dgm:pt>
    <dgm:pt modelId="{A68423F3-767A-489A-9163-EEEA6CD47394}" type="sibTrans" cxnId="{88EAADDE-43E1-4887-92D1-1C6C3CBEC60A}">
      <dgm:prSet/>
      <dgm:spPr/>
      <dgm:t>
        <a:bodyPr/>
        <a:lstStyle/>
        <a:p>
          <a:endParaRPr lang="en-US"/>
        </a:p>
      </dgm:t>
    </dgm:pt>
    <dgm:pt modelId="{97B4F669-E3EF-44FA-8CCB-0A17B81BF330}">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a-IR" b="1" i="0" u="none" strike="noStrike" cap="none" normalizeH="0" baseline="0" smtClean="0">
              <a:ln/>
              <a:effectLst/>
              <a:latin typeface="Arial" pitchFamily="34" charset="0"/>
              <a:cs typeface="Arial" pitchFamily="34" charset="0"/>
            </a:rPr>
            <a:t>معتدل</a:t>
          </a:r>
          <a:endParaRPr kumimoji="0" lang="en-US" b="1" i="0" u="none" strike="noStrike" cap="none" normalizeH="0" baseline="0" dirty="0" smtClean="0">
            <a:ln/>
            <a:effectLst/>
            <a:latin typeface="Arial" pitchFamily="34" charset="0"/>
            <a:cs typeface="Arial" pitchFamily="34" charset="0"/>
          </a:endParaRPr>
        </a:p>
      </dgm:t>
    </dgm:pt>
    <dgm:pt modelId="{8D06EC37-0097-4409-AA69-1A79A64420F0}" type="parTrans" cxnId="{4C00A95E-3FF6-4624-B31B-3E3E49367625}">
      <dgm:prSet/>
      <dgm:spPr/>
      <dgm:t>
        <a:bodyPr/>
        <a:lstStyle/>
        <a:p>
          <a:endParaRPr lang="en-US"/>
        </a:p>
      </dgm:t>
    </dgm:pt>
    <dgm:pt modelId="{CADD4DBF-45FB-4E35-AE7E-0BD7DBF719D0}" type="sibTrans" cxnId="{4C00A95E-3FF6-4624-B31B-3E3E49367625}">
      <dgm:prSet/>
      <dgm:spPr/>
      <dgm:t>
        <a:bodyPr/>
        <a:lstStyle/>
        <a:p>
          <a:endParaRPr lang="en-US"/>
        </a:p>
      </dgm:t>
    </dgm:pt>
    <dgm:pt modelId="{E468274C-EE89-4DBE-B8A7-FFA5606721D4}" type="pres">
      <dgm:prSet presAssocID="{0B160711-3324-40FE-B525-00B2776B6678}" presName="hierChild1" presStyleCnt="0">
        <dgm:presLayoutVars>
          <dgm:orgChart val="1"/>
          <dgm:chPref val="1"/>
          <dgm:dir/>
          <dgm:animOne val="branch"/>
          <dgm:animLvl val="lvl"/>
          <dgm:resizeHandles/>
        </dgm:presLayoutVars>
      </dgm:prSet>
      <dgm:spPr/>
    </dgm:pt>
    <dgm:pt modelId="{0BF5CF76-17A6-4A30-B755-872F2A6052C1}" type="pres">
      <dgm:prSet presAssocID="{0A012A36-72F6-49B9-997C-31D57AC97ADE}" presName="hierRoot1" presStyleCnt="0">
        <dgm:presLayoutVars>
          <dgm:hierBranch/>
        </dgm:presLayoutVars>
      </dgm:prSet>
      <dgm:spPr/>
    </dgm:pt>
    <dgm:pt modelId="{4B7CB38A-74CA-4081-9632-EDFEB65AACFB}" type="pres">
      <dgm:prSet presAssocID="{0A012A36-72F6-49B9-997C-31D57AC97ADE}" presName="rootComposite1" presStyleCnt="0"/>
      <dgm:spPr/>
    </dgm:pt>
    <dgm:pt modelId="{970F023D-B3D5-4BE6-AEAE-88BEE6620392}" type="pres">
      <dgm:prSet presAssocID="{0A012A36-72F6-49B9-997C-31D57AC97ADE}" presName="rootText1" presStyleLbl="node0" presStyleIdx="0" presStyleCnt="1">
        <dgm:presLayoutVars>
          <dgm:chPref val="3"/>
        </dgm:presLayoutVars>
      </dgm:prSet>
      <dgm:spPr/>
      <dgm:t>
        <a:bodyPr/>
        <a:lstStyle/>
        <a:p>
          <a:endParaRPr lang="en-US"/>
        </a:p>
      </dgm:t>
    </dgm:pt>
    <dgm:pt modelId="{54500713-B2E8-4285-BA1C-4938D900FC8A}" type="pres">
      <dgm:prSet presAssocID="{0A012A36-72F6-49B9-997C-31D57AC97ADE}" presName="rootConnector1" presStyleLbl="node1" presStyleIdx="0" presStyleCnt="0"/>
      <dgm:spPr/>
      <dgm:t>
        <a:bodyPr/>
        <a:lstStyle/>
        <a:p>
          <a:endParaRPr lang="en-US"/>
        </a:p>
      </dgm:t>
    </dgm:pt>
    <dgm:pt modelId="{D34930AD-47CC-486C-9F2D-7BAD0E55F012}" type="pres">
      <dgm:prSet presAssocID="{0A012A36-72F6-49B9-997C-31D57AC97ADE}" presName="hierChild2" presStyleCnt="0"/>
      <dgm:spPr/>
    </dgm:pt>
    <dgm:pt modelId="{19DCA017-0702-44F0-B720-CF8395FE87D6}" type="pres">
      <dgm:prSet presAssocID="{41CBD334-3B30-4914-A83A-9F185AB2A0BC}" presName="Name35" presStyleLbl="parChTrans1D2" presStyleIdx="0" presStyleCnt="2"/>
      <dgm:spPr/>
      <dgm:t>
        <a:bodyPr/>
        <a:lstStyle/>
        <a:p>
          <a:endParaRPr lang="en-GB"/>
        </a:p>
      </dgm:t>
    </dgm:pt>
    <dgm:pt modelId="{5E648990-E95E-4CF3-AF94-30CD595523E7}" type="pres">
      <dgm:prSet presAssocID="{F0F3975C-EB7B-43BE-9D56-07DFBA897A66}" presName="hierRoot2" presStyleCnt="0">
        <dgm:presLayoutVars>
          <dgm:hierBranch/>
        </dgm:presLayoutVars>
      </dgm:prSet>
      <dgm:spPr/>
    </dgm:pt>
    <dgm:pt modelId="{0446DD28-D026-49E8-80C0-206E7E68DF66}" type="pres">
      <dgm:prSet presAssocID="{F0F3975C-EB7B-43BE-9D56-07DFBA897A66}" presName="rootComposite" presStyleCnt="0"/>
      <dgm:spPr/>
    </dgm:pt>
    <dgm:pt modelId="{5BE4FB98-A02C-4BE4-8597-D443601C8D8B}" type="pres">
      <dgm:prSet presAssocID="{F0F3975C-EB7B-43BE-9D56-07DFBA897A66}" presName="rootText" presStyleLbl="node2" presStyleIdx="0" presStyleCnt="2">
        <dgm:presLayoutVars>
          <dgm:chPref val="3"/>
        </dgm:presLayoutVars>
      </dgm:prSet>
      <dgm:spPr/>
      <dgm:t>
        <a:bodyPr/>
        <a:lstStyle/>
        <a:p>
          <a:endParaRPr lang="en-US"/>
        </a:p>
      </dgm:t>
    </dgm:pt>
    <dgm:pt modelId="{09207DDC-C597-4E0E-8D49-790B6B7D0D35}" type="pres">
      <dgm:prSet presAssocID="{F0F3975C-EB7B-43BE-9D56-07DFBA897A66}" presName="rootConnector" presStyleLbl="node2" presStyleIdx="0" presStyleCnt="2"/>
      <dgm:spPr/>
      <dgm:t>
        <a:bodyPr/>
        <a:lstStyle/>
        <a:p>
          <a:endParaRPr lang="en-US"/>
        </a:p>
      </dgm:t>
    </dgm:pt>
    <dgm:pt modelId="{5D2FD20E-D26C-4E96-AA72-F8EB5E2F9DF0}" type="pres">
      <dgm:prSet presAssocID="{F0F3975C-EB7B-43BE-9D56-07DFBA897A66}" presName="hierChild4" presStyleCnt="0"/>
      <dgm:spPr/>
    </dgm:pt>
    <dgm:pt modelId="{DB1B2ABA-377F-426D-9D14-C47261CA5923}" type="pres">
      <dgm:prSet presAssocID="{2E66566B-D132-4494-9567-5247EBBD2450}" presName="Name35" presStyleLbl="parChTrans1D3" presStyleIdx="0" presStyleCnt="2"/>
      <dgm:spPr/>
      <dgm:t>
        <a:bodyPr/>
        <a:lstStyle/>
        <a:p>
          <a:endParaRPr lang="en-GB"/>
        </a:p>
      </dgm:t>
    </dgm:pt>
    <dgm:pt modelId="{171E5C0B-52CE-459F-A131-7EFB738C04C7}" type="pres">
      <dgm:prSet presAssocID="{A37A124A-F2AB-4ADA-A327-DC55FCF3D48F}" presName="hierRoot2" presStyleCnt="0">
        <dgm:presLayoutVars>
          <dgm:hierBranch val="l"/>
        </dgm:presLayoutVars>
      </dgm:prSet>
      <dgm:spPr/>
    </dgm:pt>
    <dgm:pt modelId="{9E32877D-25B0-44F6-842B-D348CBF88DF3}" type="pres">
      <dgm:prSet presAssocID="{A37A124A-F2AB-4ADA-A327-DC55FCF3D48F}" presName="rootComposite" presStyleCnt="0"/>
      <dgm:spPr/>
    </dgm:pt>
    <dgm:pt modelId="{629C9D3B-DB90-412B-925A-D45EBADBE422}" type="pres">
      <dgm:prSet presAssocID="{A37A124A-F2AB-4ADA-A327-DC55FCF3D48F}" presName="rootText" presStyleLbl="node3" presStyleIdx="0" presStyleCnt="2">
        <dgm:presLayoutVars>
          <dgm:chPref val="3"/>
        </dgm:presLayoutVars>
      </dgm:prSet>
      <dgm:spPr/>
      <dgm:t>
        <a:bodyPr/>
        <a:lstStyle/>
        <a:p>
          <a:endParaRPr lang="en-US"/>
        </a:p>
      </dgm:t>
    </dgm:pt>
    <dgm:pt modelId="{D851E4B0-E0BF-4B94-B4B4-5B4C6646D7D5}" type="pres">
      <dgm:prSet presAssocID="{A37A124A-F2AB-4ADA-A327-DC55FCF3D48F}" presName="rootConnector" presStyleLbl="node3" presStyleIdx="0" presStyleCnt="2"/>
      <dgm:spPr/>
      <dgm:t>
        <a:bodyPr/>
        <a:lstStyle/>
        <a:p>
          <a:endParaRPr lang="en-US"/>
        </a:p>
      </dgm:t>
    </dgm:pt>
    <dgm:pt modelId="{6F4719D7-2C73-40F0-A9FA-1108D48F88F6}" type="pres">
      <dgm:prSet presAssocID="{A37A124A-F2AB-4ADA-A327-DC55FCF3D48F}" presName="hierChild4" presStyleCnt="0"/>
      <dgm:spPr/>
    </dgm:pt>
    <dgm:pt modelId="{9AF8E57C-7F98-47FB-A1C6-6BE8151DD3BA}" type="pres">
      <dgm:prSet presAssocID="{8C8C7885-70E6-428B-A710-A677ADD00527}" presName="Name50" presStyleLbl="parChTrans1D4" presStyleIdx="0" presStyleCnt="8"/>
      <dgm:spPr/>
      <dgm:t>
        <a:bodyPr/>
        <a:lstStyle/>
        <a:p>
          <a:endParaRPr lang="en-GB"/>
        </a:p>
      </dgm:t>
    </dgm:pt>
    <dgm:pt modelId="{7560A379-2F80-408E-84CC-20E00B13B005}" type="pres">
      <dgm:prSet presAssocID="{EBC44BC0-6E07-45A7-B678-7218E7BDB807}" presName="hierRoot2" presStyleCnt="0">
        <dgm:presLayoutVars>
          <dgm:hierBranch val="r"/>
        </dgm:presLayoutVars>
      </dgm:prSet>
      <dgm:spPr/>
    </dgm:pt>
    <dgm:pt modelId="{6474A853-BCF2-4047-8C50-DAAC17989B85}" type="pres">
      <dgm:prSet presAssocID="{EBC44BC0-6E07-45A7-B678-7218E7BDB807}" presName="rootComposite" presStyleCnt="0"/>
      <dgm:spPr/>
    </dgm:pt>
    <dgm:pt modelId="{07FFF5CD-6E61-41ED-ACED-3E9FB774E43B}" type="pres">
      <dgm:prSet presAssocID="{EBC44BC0-6E07-45A7-B678-7218E7BDB807}" presName="rootText" presStyleLbl="node4" presStyleIdx="0" presStyleCnt="8">
        <dgm:presLayoutVars>
          <dgm:chPref val="3"/>
        </dgm:presLayoutVars>
      </dgm:prSet>
      <dgm:spPr/>
      <dgm:t>
        <a:bodyPr/>
        <a:lstStyle/>
        <a:p>
          <a:endParaRPr lang="en-US"/>
        </a:p>
      </dgm:t>
    </dgm:pt>
    <dgm:pt modelId="{A30AF29B-4EDD-4867-A773-107F94937928}" type="pres">
      <dgm:prSet presAssocID="{EBC44BC0-6E07-45A7-B678-7218E7BDB807}" presName="rootConnector" presStyleLbl="node4" presStyleIdx="0" presStyleCnt="8"/>
      <dgm:spPr/>
      <dgm:t>
        <a:bodyPr/>
        <a:lstStyle/>
        <a:p>
          <a:endParaRPr lang="en-US"/>
        </a:p>
      </dgm:t>
    </dgm:pt>
    <dgm:pt modelId="{E5FC80C1-01C0-4D4A-9E9D-D77CFCCD5A29}" type="pres">
      <dgm:prSet presAssocID="{EBC44BC0-6E07-45A7-B678-7218E7BDB807}" presName="hierChild4" presStyleCnt="0"/>
      <dgm:spPr/>
    </dgm:pt>
    <dgm:pt modelId="{DE367274-8C22-4FD5-8BA8-C4B7E2438174}" type="pres">
      <dgm:prSet presAssocID="{EBC44BC0-6E07-45A7-B678-7218E7BDB807}" presName="hierChild5" presStyleCnt="0"/>
      <dgm:spPr/>
    </dgm:pt>
    <dgm:pt modelId="{9AE21203-7E67-4A5F-9952-94FAFF208933}" type="pres">
      <dgm:prSet presAssocID="{F68E7EDB-184F-48BC-95E0-1D79010731FB}" presName="Name50" presStyleLbl="parChTrans1D4" presStyleIdx="1" presStyleCnt="8"/>
      <dgm:spPr/>
      <dgm:t>
        <a:bodyPr/>
        <a:lstStyle/>
        <a:p>
          <a:endParaRPr lang="en-GB"/>
        </a:p>
      </dgm:t>
    </dgm:pt>
    <dgm:pt modelId="{34D93CE6-D8D1-4C54-B298-CAAD853E42A3}" type="pres">
      <dgm:prSet presAssocID="{55C7C3DD-666A-4BC5-848D-2D26D6DC7FCC}" presName="hierRoot2" presStyleCnt="0">
        <dgm:presLayoutVars>
          <dgm:hierBranch val="r"/>
        </dgm:presLayoutVars>
      </dgm:prSet>
      <dgm:spPr/>
    </dgm:pt>
    <dgm:pt modelId="{4CFD8F12-3B88-49BC-BCB2-658D7ACFAA38}" type="pres">
      <dgm:prSet presAssocID="{55C7C3DD-666A-4BC5-848D-2D26D6DC7FCC}" presName="rootComposite" presStyleCnt="0"/>
      <dgm:spPr/>
    </dgm:pt>
    <dgm:pt modelId="{2FF2FC38-5A38-40E1-91D4-A24E596AACE6}" type="pres">
      <dgm:prSet presAssocID="{55C7C3DD-666A-4BC5-848D-2D26D6DC7FCC}" presName="rootText" presStyleLbl="node4" presStyleIdx="1" presStyleCnt="8">
        <dgm:presLayoutVars>
          <dgm:chPref val="3"/>
        </dgm:presLayoutVars>
      </dgm:prSet>
      <dgm:spPr/>
      <dgm:t>
        <a:bodyPr/>
        <a:lstStyle/>
        <a:p>
          <a:endParaRPr lang="en-US"/>
        </a:p>
      </dgm:t>
    </dgm:pt>
    <dgm:pt modelId="{033F709C-0C22-43EB-91CC-4A9B8070577E}" type="pres">
      <dgm:prSet presAssocID="{55C7C3DD-666A-4BC5-848D-2D26D6DC7FCC}" presName="rootConnector" presStyleLbl="node4" presStyleIdx="1" presStyleCnt="8"/>
      <dgm:spPr/>
      <dgm:t>
        <a:bodyPr/>
        <a:lstStyle/>
        <a:p>
          <a:endParaRPr lang="en-US"/>
        </a:p>
      </dgm:t>
    </dgm:pt>
    <dgm:pt modelId="{8AA298C1-B06F-4384-9907-6ED3D2A4F29E}" type="pres">
      <dgm:prSet presAssocID="{55C7C3DD-666A-4BC5-848D-2D26D6DC7FCC}" presName="hierChild4" presStyleCnt="0"/>
      <dgm:spPr/>
    </dgm:pt>
    <dgm:pt modelId="{8BA0A5C9-7DBC-417C-8CD9-D4D0D22A7E1B}" type="pres">
      <dgm:prSet presAssocID="{55C7C3DD-666A-4BC5-848D-2D26D6DC7FCC}" presName="hierChild5" presStyleCnt="0"/>
      <dgm:spPr/>
    </dgm:pt>
    <dgm:pt modelId="{8C699FE0-2703-4DF1-90CF-EBFF3D122F0F}" type="pres">
      <dgm:prSet presAssocID="{EE1C292B-26F7-44AA-A4FE-DE45D40003CE}" presName="Name50" presStyleLbl="parChTrans1D4" presStyleIdx="2" presStyleCnt="8"/>
      <dgm:spPr/>
      <dgm:t>
        <a:bodyPr/>
        <a:lstStyle/>
        <a:p>
          <a:endParaRPr lang="en-GB"/>
        </a:p>
      </dgm:t>
    </dgm:pt>
    <dgm:pt modelId="{F6BA821D-E0EA-4BA3-A3A5-420C630FB9A3}" type="pres">
      <dgm:prSet presAssocID="{BE8D5BB0-F00B-4F72-BA52-EE3177F64D18}" presName="hierRoot2" presStyleCnt="0">
        <dgm:presLayoutVars>
          <dgm:hierBranch val="r"/>
        </dgm:presLayoutVars>
      </dgm:prSet>
      <dgm:spPr/>
    </dgm:pt>
    <dgm:pt modelId="{468322CE-2390-441E-9B44-31D48AB0328F}" type="pres">
      <dgm:prSet presAssocID="{BE8D5BB0-F00B-4F72-BA52-EE3177F64D18}" presName="rootComposite" presStyleCnt="0"/>
      <dgm:spPr/>
    </dgm:pt>
    <dgm:pt modelId="{2840E985-F231-4634-8C4E-5FBEF3D0147F}" type="pres">
      <dgm:prSet presAssocID="{BE8D5BB0-F00B-4F72-BA52-EE3177F64D18}" presName="rootText" presStyleLbl="node4" presStyleIdx="2" presStyleCnt="8">
        <dgm:presLayoutVars>
          <dgm:chPref val="3"/>
        </dgm:presLayoutVars>
      </dgm:prSet>
      <dgm:spPr/>
      <dgm:t>
        <a:bodyPr/>
        <a:lstStyle/>
        <a:p>
          <a:endParaRPr lang="en-US"/>
        </a:p>
      </dgm:t>
    </dgm:pt>
    <dgm:pt modelId="{CF52E6BD-4372-4345-8118-F2F9C742DF7E}" type="pres">
      <dgm:prSet presAssocID="{BE8D5BB0-F00B-4F72-BA52-EE3177F64D18}" presName="rootConnector" presStyleLbl="node4" presStyleIdx="2" presStyleCnt="8"/>
      <dgm:spPr/>
      <dgm:t>
        <a:bodyPr/>
        <a:lstStyle/>
        <a:p>
          <a:endParaRPr lang="en-US"/>
        </a:p>
      </dgm:t>
    </dgm:pt>
    <dgm:pt modelId="{64E42318-97B5-4592-9F3F-3611559B70BC}" type="pres">
      <dgm:prSet presAssocID="{BE8D5BB0-F00B-4F72-BA52-EE3177F64D18}" presName="hierChild4" presStyleCnt="0"/>
      <dgm:spPr/>
    </dgm:pt>
    <dgm:pt modelId="{44405302-02D8-451B-A9BE-91C359B0CEB6}" type="pres">
      <dgm:prSet presAssocID="{BE8D5BB0-F00B-4F72-BA52-EE3177F64D18}" presName="hierChild5" presStyleCnt="0"/>
      <dgm:spPr/>
    </dgm:pt>
    <dgm:pt modelId="{CECAEE6C-A1E9-4A31-8AE7-8B13F7C5AD4D}" type="pres">
      <dgm:prSet presAssocID="{0A9C328F-21B6-4F97-81DE-3B9FBC9F501C}" presName="Name50" presStyleLbl="parChTrans1D4" presStyleIdx="3" presStyleCnt="8"/>
      <dgm:spPr/>
      <dgm:t>
        <a:bodyPr/>
        <a:lstStyle/>
        <a:p>
          <a:endParaRPr lang="en-GB"/>
        </a:p>
      </dgm:t>
    </dgm:pt>
    <dgm:pt modelId="{BD2B07C9-05EB-4230-8C23-01E71C5B6FEE}" type="pres">
      <dgm:prSet presAssocID="{52915CF8-69C5-47A3-8EBA-96F808BE4E8C}" presName="hierRoot2" presStyleCnt="0">
        <dgm:presLayoutVars>
          <dgm:hierBranch val="r"/>
        </dgm:presLayoutVars>
      </dgm:prSet>
      <dgm:spPr/>
    </dgm:pt>
    <dgm:pt modelId="{91390E3C-3448-4554-BA82-BB3FABF5CC8C}" type="pres">
      <dgm:prSet presAssocID="{52915CF8-69C5-47A3-8EBA-96F808BE4E8C}" presName="rootComposite" presStyleCnt="0"/>
      <dgm:spPr/>
    </dgm:pt>
    <dgm:pt modelId="{084BB4EB-2DC0-4EBA-A97F-76A274E980BB}" type="pres">
      <dgm:prSet presAssocID="{52915CF8-69C5-47A3-8EBA-96F808BE4E8C}" presName="rootText" presStyleLbl="node4" presStyleIdx="3" presStyleCnt="8">
        <dgm:presLayoutVars>
          <dgm:chPref val="3"/>
        </dgm:presLayoutVars>
      </dgm:prSet>
      <dgm:spPr/>
      <dgm:t>
        <a:bodyPr/>
        <a:lstStyle/>
        <a:p>
          <a:endParaRPr lang="en-US"/>
        </a:p>
      </dgm:t>
    </dgm:pt>
    <dgm:pt modelId="{C06A5F34-360B-4694-A0D6-6140F6EBAD8F}" type="pres">
      <dgm:prSet presAssocID="{52915CF8-69C5-47A3-8EBA-96F808BE4E8C}" presName="rootConnector" presStyleLbl="node4" presStyleIdx="3" presStyleCnt="8"/>
      <dgm:spPr/>
      <dgm:t>
        <a:bodyPr/>
        <a:lstStyle/>
        <a:p>
          <a:endParaRPr lang="en-US"/>
        </a:p>
      </dgm:t>
    </dgm:pt>
    <dgm:pt modelId="{DE1327BA-0AE6-43FC-8094-ED1C737313EA}" type="pres">
      <dgm:prSet presAssocID="{52915CF8-69C5-47A3-8EBA-96F808BE4E8C}" presName="hierChild4" presStyleCnt="0"/>
      <dgm:spPr/>
    </dgm:pt>
    <dgm:pt modelId="{C6C42FAE-5B6A-4C38-A95C-C32FFC4A29B4}" type="pres">
      <dgm:prSet presAssocID="{52915CF8-69C5-47A3-8EBA-96F808BE4E8C}" presName="hierChild5" presStyleCnt="0"/>
      <dgm:spPr/>
    </dgm:pt>
    <dgm:pt modelId="{09F0B552-EEFE-4EB1-8A1D-E853F5D059A4}" type="pres">
      <dgm:prSet presAssocID="{A37A124A-F2AB-4ADA-A327-DC55FCF3D48F}" presName="hierChild5" presStyleCnt="0"/>
      <dgm:spPr/>
    </dgm:pt>
    <dgm:pt modelId="{1ECF2B42-4001-4119-96D1-1D83ABC44866}" type="pres">
      <dgm:prSet presAssocID="{604CC31C-CBB0-4E4F-8962-77F7C90CD7DE}" presName="Name35" presStyleLbl="parChTrans1D3" presStyleIdx="1" presStyleCnt="2"/>
      <dgm:spPr/>
      <dgm:t>
        <a:bodyPr/>
        <a:lstStyle/>
        <a:p>
          <a:endParaRPr lang="en-GB"/>
        </a:p>
      </dgm:t>
    </dgm:pt>
    <dgm:pt modelId="{46E5FD9E-3279-47E3-BDDB-A10797F04286}" type="pres">
      <dgm:prSet presAssocID="{E7434062-D376-40C9-A6A1-70D3DDC325F1}" presName="hierRoot2" presStyleCnt="0">
        <dgm:presLayoutVars>
          <dgm:hierBranch val="r"/>
        </dgm:presLayoutVars>
      </dgm:prSet>
      <dgm:spPr/>
    </dgm:pt>
    <dgm:pt modelId="{8BA3E90D-A2C0-4849-919B-445FE198FED1}" type="pres">
      <dgm:prSet presAssocID="{E7434062-D376-40C9-A6A1-70D3DDC325F1}" presName="rootComposite" presStyleCnt="0"/>
      <dgm:spPr/>
    </dgm:pt>
    <dgm:pt modelId="{1EAFA50A-5000-453E-8438-41FD2E64F43B}" type="pres">
      <dgm:prSet presAssocID="{E7434062-D376-40C9-A6A1-70D3DDC325F1}" presName="rootText" presStyleLbl="node3" presStyleIdx="1" presStyleCnt="2">
        <dgm:presLayoutVars>
          <dgm:chPref val="3"/>
        </dgm:presLayoutVars>
      </dgm:prSet>
      <dgm:spPr/>
      <dgm:t>
        <a:bodyPr/>
        <a:lstStyle/>
        <a:p>
          <a:endParaRPr lang="en-US"/>
        </a:p>
      </dgm:t>
    </dgm:pt>
    <dgm:pt modelId="{2950AB9A-6749-47AF-85BA-D9D817F220B8}" type="pres">
      <dgm:prSet presAssocID="{E7434062-D376-40C9-A6A1-70D3DDC325F1}" presName="rootConnector" presStyleLbl="node3" presStyleIdx="1" presStyleCnt="2"/>
      <dgm:spPr/>
      <dgm:t>
        <a:bodyPr/>
        <a:lstStyle/>
        <a:p>
          <a:endParaRPr lang="en-US"/>
        </a:p>
      </dgm:t>
    </dgm:pt>
    <dgm:pt modelId="{6B5DD639-75D0-4F83-A89E-5740C9B0F0AE}" type="pres">
      <dgm:prSet presAssocID="{E7434062-D376-40C9-A6A1-70D3DDC325F1}" presName="hierChild4" presStyleCnt="0"/>
      <dgm:spPr/>
    </dgm:pt>
    <dgm:pt modelId="{2B351CA9-8261-4A15-A863-AD350118CCC0}" type="pres">
      <dgm:prSet presAssocID="{2D61B720-AC8E-4C5A-A719-A56BA84D3E43}" presName="Name50" presStyleLbl="parChTrans1D4" presStyleIdx="4" presStyleCnt="8"/>
      <dgm:spPr/>
      <dgm:t>
        <a:bodyPr/>
        <a:lstStyle/>
        <a:p>
          <a:endParaRPr lang="en-GB"/>
        </a:p>
      </dgm:t>
    </dgm:pt>
    <dgm:pt modelId="{AFF786C3-E7E1-4BE8-A267-0E1FF9089F10}" type="pres">
      <dgm:prSet presAssocID="{690B7F40-77BB-4C18-8D26-DE7F0D35BE72}" presName="hierRoot2" presStyleCnt="0">
        <dgm:presLayoutVars>
          <dgm:hierBranch val="r"/>
        </dgm:presLayoutVars>
      </dgm:prSet>
      <dgm:spPr/>
    </dgm:pt>
    <dgm:pt modelId="{782B91D6-15B9-404D-9722-8AB4613F5C4D}" type="pres">
      <dgm:prSet presAssocID="{690B7F40-77BB-4C18-8D26-DE7F0D35BE72}" presName="rootComposite" presStyleCnt="0"/>
      <dgm:spPr/>
    </dgm:pt>
    <dgm:pt modelId="{A7C5A350-7B6E-43CD-A64D-5317809E64D0}" type="pres">
      <dgm:prSet presAssocID="{690B7F40-77BB-4C18-8D26-DE7F0D35BE72}" presName="rootText" presStyleLbl="node4" presStyleIdx="4" presStyleCnt="8">
        <dgm:presLayoutVars>
          <dgm:chPref val="3"/>
        </dgm:presLayoutVars>
      </dgm:prSet>
      <dgm:spPr/>
      <dgm:t>
        <a:bodyPr/>
        <a:lstStyle/>
        <a:p>
          <a:endParaRPr lang="en-US"/>
        </a:p>
      </dgm:t>
    </dgm:pt>
    <dgm:pt modelId="{8FB0D585-9B27-41CB-AD10-6834C8D172DE}" type="pres">
      <dgm:prSet presAssocID="{690B7F40-77BB-4C18-8D26-DE7F0D35BE72}" presName="rootConnector" presStyleLbl="node4" presStyleIdx="4" presStyleCnt="8"/>
      <dgm:spPr/>
      <dgm:t>
        <a:bodyPr/>
        <a:lstStyle/>
        <a:p>
          <a:endParaRPr lang="en-US"/>
        </a:p>
      </dgm:t>
    </dgm:pt>
    <dgm:pt modelId="{4801CA4C-FF20-4E6B-81C6-79726677D610}" type="pres">
      <dgm:prSet presAssocID="{690B7F40-77BB-4C18-8D26-DE7F0D35BE72}" presName="hierChild4" presStyleCnt="0"/>
      <dgm:spPr/>
    </dgm:pt>
    <dgm:pt modelId="{898023CF-FA2F-476A-900F-86CFD72490EF}" type="pres">
      <dgm:prSet presAssocID="{690B7F40-77BB-4C18-8D26-DE7F0D35BE72}" presName="hierChild5" presStyleCnt="0"/>
      <dgm:spPr/>
    </dgm:pt>
    <dgm:pt modelId="{54238662-0259-4DA5-9174-6BCAA6510E20}" type="pres">
      <dgm:prSet presAssocID="{D5DABC7A-9E29-4F1F-B4A7-0E3F2600CC12}" presName="Name50" presStyleLbl="parChTrans1D4" presStyleIdx="5" presStyleCnt="8"/>
      <dgm:spPr/>
      <dgm:t>
        <a:bodyPr/>
        <a:lstStyle/>
        <a:p>
          <a:endParaRPr lang="en-GB"/>
        </a:p>
      </dgm:t>
    </dgm:pt>
    <dgm:pt modelId="{35CF16A6-4B08-4A2B-A776-CDC1D6430648}" type="pres">
      <dgm:prSet presAssocID="{C6FD05DD-B1EB-4D04-93DF-1D3583D886EB}" presName="hierRoot2" presStyleCnt="0">
        <dgm:presLayoutVars>
          <dgm:hierBranch val="r"/>
        </dgm:presLayoutVars>
      </dgm:prSet>
      <dgm:spPr/>
    </dgm:pt>
    <dgm:pt modelId="{BC2D24B4-6026-42CE-8CB4-46DE7675EBAA}" type="pres">
      <dgm:prSet presAssocID="{C6FD05DD-B1EB-4D04-93DF-1D3583D886EB}" presName="rootComposite" presStyleCnt="0"/>
      <dgm:spPr/>
    </dgm:pt>
    <dgm:pt modelId="{8DFEA663-A8FD-470C-8DAD-288CD3193B01}" type="pres">
      <dgm:prSet presAssocID="{C6FD05DD-B1EB-4D04-93DF-1D3583D886EB}" presName="rootText" presStyleLbl="node4" presStyleIdx="5" presStyleCnt="8">
        <dgm:presLayoutVars>
          <dgm:chPref val="3"/>
        </dgm:presLayoutVars>
      </dgm:prSet>
      <dgm:spPr/>
      <dgm:t>
        <a:bodyPr/>
        <a:lstStyle/>
        <a:p>
          <a:endParaRPr lang="en-US"/>
        </a:p>
      </dgm:t>
    </dgm:pt>
    <dgm:pt modelId="{6BC68F1A-70AE-4D07-910C-F07FC99C31F5}" type="pres">
      <dgm:prSet presAssocID="{C6FD05DD-B1EB-4D04-93DF-1D3583D886EB}" presName="rootConnector" presStyleLbl="node4" presStyleIdx="5" presStyleCnt="8"/>
      <dgm:spPr/>
      <dgm:t>
        <a:bodyPr/>
        <a:lstStyle/>
        <a:p>
          <a:endParaRPr lang="en-US"/>
        </a:p>
      </dgm:t>
    </dgm:pt>
    <dgm:pt modelId="{7E95C934-9B2B-4712-BCB1-772F9A0D7E33}" type="pres">
      <dgm:prSet presAssocID="{C6FD05DD-B1EB-4D04-93DF-1D3583D886EB}" presName="hierChild4" presStyleCnt="0"/>
      <dgm:spPr/>
    </dgm:pt>
    <dgm:pt modelId="{54402F6F-4918-4001-818D-A56883966C43}" type="pres">
      <dgm:prSet presAssocID="{C6FD05DD-B1EB-4D04-93DF-1D3583D886EB}" presName="hierChild5" presStyleCnt="0"/>
      <dgm:spPr/>
    </dgm:pt>
    <dgm:pt modelId="{A1F58F39-337D-4DC3-A434-B9F5B331FBC3}" type="pres">
      <dgm:prSet presAssocID="{707D1B16-C19C-4719-B7C2-380C2A2B109E}" presName="Name50" presStyleLbl="parChTrans1D4" presStyleIdx="6" presStyleCnt="8"/>
      <dgm:spPr/>
      <dgm:t>
        <a:bodyPr/>
        <a:lstStyle/>
        <a:p>
          <a:endParaRPr lang="en-GB"/>
        </a:p>
      </dgm:t>
    </dgm:pt>
    <dgm:pt modelId="{50DF8F7B-B032-4ED0-B442-0E99570575C3}" type="pres">
      <dgm:prSet presAssocID="{FD9117D1-2776-4306-866A-BD5977897548}" presName="hierRoot2" presStyleCnt="0">
        <dgm:presLayoutVars>
          <dgm:hierBranch val="r"/>
        </dgm:presLayoutVars>
      </dgm:prSet>
      <dgm:spPr/>
    </dgm:pt>
    <dgm:pt modelId="{EBD83CDE-A024-4E90-9FCF-B9F9A76A8588}" type="pres">
      <dgm:prSet presAssocID="{FD9117D1-2776-4306-866A-BD5977897548}" presName="rootComposite" presStyleCnt="0"/>
      <dgm:spPr/>
    </dgm:pt>
    <dgm:pt modelId="{1FA4DAF7-2767-4E46-A2E7-EAE8FB4DD88F}" type="pres">
      <dgm:prSet presAssocID="{FD9117D1-2776-4306-866A-BD5977897548}" presName="rootText" presStyleLbl="node4" presStyleIdx="6" presStyleCnt="8">
        <dgm:presLayoutVars>
          <dgm:chPref val="3"/>
        </dgm:presLayoutVars>
      </dgm:prSet>
      <dgm:spPr/>
      <dgm:t>
        <a:bodyPr/>
        <a:lstStyle/>
        <a:p>
          <a:endParaRPr lang="en-US"/>
        </a:p>
      </dgm:t>
    </dgm:pt>
    <dgm:pt modelId="{51CF2E81-EB5A-47B3-B418-8F44D0876B53}" type="pres">
      <dgm:prSet presAssocID="{FD9117D1-2776-4306-866A-BD5977897548}" presName="rootConnector" presStyleLbl="node4" presStyleIdx="6" presStyleCnt="8"/>
      <dgm:spPr/>
      <dgm:t>
        <a:bodyPr/>
        <a:lstStyle/>
        <a:p>
          <a:endParaRPr lang="en-US"/>
        </a:p>
      </dgm:t>
    </dgm:pt>
    <dgm:pt modelId="{1D18A43E-BA97-460B-80C9-5CC288672D1F}" type="pres">
      <dgm:prSet presAssocID="{FD9117D1-2776-4306-866A-BD5977897548}" presName="hierChild4" presStyleCnt="0"/>
      <dgm:spPr/>
    </dgm:pt>
    <dgm:pt modelId="{DD7680CC-E5A0-4968-9132-30EF21886EF4}" type="pres">
      <dgm:prSet presAssocID="{FD9117D1-2776-4306-866A-BD5977897548}" presName="hierChild5" presStyleCnt="0"/>
      <dgm:spPr/>
    </dgm:pt>
    <dgm:pt modelId="{8FC44732-79D0-46AE-B8AA-B0962AC65A43}" type="pres">
      <dgm:prSet presAssocID="{A6F01C19-582C-4E3D-9616-DFCED74F9ED1}" presName="Name50" presStyleLbl="parChTrans1D4" presStyleIdx="7" presStyleCnt="8"/>
      <dgm:spPr/>
      <dgm:t>
        <a:bodyPr/>
        <a:lstStyle/>
        <a:p>
          <a:endParaRPr lang="en-GB"/>
        </a:p>
      </dgm:t>
    </dgm:pt>
    <dgm:pt modelId="{CB0ECE8F-41C8-4312-BDD3-E51BF7E829C2}" type="pres">
      <dgm:prSet presAssocID="{CD69405D-B7DC-4712-8BB4-11A143A62D6D}" presName="hierRoot2" presStyleCnt="0">
        <dgm:presLayoutVars>
          <dgm:hierBranch val="r"/>
        </dgm:presLayoutVars>
      </dgm:prSet>
      <dgm:spPr/>
    </dgm:pt>
    <dgm:pt modelId="{88567940-C75E-4D5A-94E6-C69E2346C434}" type="pres">
      <dgm:prSet presAssocID="{CD69405D-B7DC-4712-8BB4-11A143A62D6D}" presName="rootComposite" presStyleCnt="0"/>
      <dgm:spPr/>
    </dgm:pt>
    <dgm:pt modelId="{35CB1042-ABDC-4998-A351-BB7FCDABF149}" type="pres">
      <dgm:prSet presAssocID="{CD69405D-B7DC-4712-8BB4-11A143A62D6D}" presName="rootText" presStyleLbl="node4" presStyleIdx="7" presStyleCnt="8">
        <dgm:presLayoutVars>
          <dgm:chPref val="3"/>
        </dgm:presLayoutVars>
      </dgm:prSet>
      <dgm:spPr/>
      <dgm:t>
        <a:bodyPr/>
        <a:lstStyle/>
        <a:p>
          <a:endParaRPr lang="en-US"/>
        </a:p>
      </dgm:t>
    </dgm:pt>
    <dgm:pt modelId="{9732B98C-45CB-4471-8ED5-21EC11D93B79}" type="pres">
      <dgm:prSet presAssocID="{CD69405D-B7DC-4712-8BB4-11A143A62D6D}" presName="rootConnector" presStyleLbl="node4" presStyleIdx="7" presStyleCnt="8"/>
      <dgm:spPr/>
      <dgm:t>
        <a:bodyPr/>
        <a:lstStyle/>
        <a:p>
          <a:endParaRPr lang="en-US"/>
        </a:p>
      </dgm:t>
    </dgm:pt>
    <dgm:pt modelId="{9B2E4E57-101D-4326-BDC2-8BC404CEBD4C}" type="pres">
      <dgm:prSet presAssocID="{CD69405D-B7DC-4712-8BB4-11A143A62D6D}" presName="hierChild4" presStyleCnt="0"/>
      <dgm:spPr/>
    </dgm:pt>
    <dgm:pt modelId="{808F1BC9-74E9-4E4C-A155-82674C226199}" type="pres">
      <dgm:prSet presAssocID="{CD69405D-B7DC-4712-8BB4-11A143A62D6D}" presName="hierChild5" presStyleCnt="0"/>
      <dgm:spPr/>
    </dgm:pt>
    <dgm:pt modelId="{6B910FC7-FC65-4F61-8249-EB277B7916E0}" type="pres">
      <dgm:prSet presAssocID="{E7434062-D376-40C9-A6A1-70D3DDC325F1}" presName="hierChild5" presStyleCnt="0"/>
      <dgm:spPr/>
    </dgm:pt>
    <dgm:pt modelId="{E354DECE-904F-4A98-B6BA-3FA8FB135279}" type="pres">
      <dgm:prSet presAssocID="{F0F3975C-EB7B-43BE-9D56-07DFBA897A66}" presName="hierChild5" presStyleCnt="0"/>
      <dgm:spPr/>
    </dgm:pt>
    <dgm:pt modelId="{34FCD56B-9A94-4362-95A5-48EDABBDC2AE}" type="pres">
      <dgm:prSet presAssocID="{8D06EC37-0097-4409-AA69-1A79A64420F0}" presName="Name35" presStyleLbl="parChTrans1D2" presStyleIdx="1" presStyleCnt="2"/>
      <dgm:spPr/>
      <dgm:t>
        <a:bodyPr/>
        <a:lstStyle/>
        <a:p>
          <a:endParaRPr lang="en-GB"/>
        </a:p>
      </dgm:t>
    </dgm:pt>
    <dgm:pt modelId="{6969EF8B-3B36-4804-BCAF-F8D0C9748DDD}" type="pres">
      <dgm:prSet presAssocID="{97B4F669-E3EF-44FA-8CCB-0A17B81BF330}" presName="hierRoot2" presStyleCnt="0">
        <dgm:presLayoutVars>
          <dgm:hierBranch/>
        </dgm:presLayoutVars>
      </dgm:prSet>
      <dgm:spPr/>
    </dgm:pt>
    <dgm:pt modelId="{0FABDA57-7C16-4DC8-9CA5-1BB4474840D3}" type="pres">
      <dgm:prSet presAssocID="{97B4F669-E3EF-44FA-8CCB-0A17B81BF330}" presName="rootComposite" presStyleCnt="0"/>
      <dgm:spPr/>
    </dgm:pt>
    <dgm:pt modelId="{61257B7B-BC8E-47DA-96FC-716C327F5D92}" type="pres">
      <dgm:prSet presAssocID="{97B4F669-E3EF-44FA-8CCB-0A17B81BF330}" presName="rootText" presStyleLbl="node2" presStyleIdx="1" presStyleCnt="2">
        <dgm:presLayoutVars>
          <dgm:chPref val="3"/>
        </dgm:presLayoutVars>
      </dgm:prSet>
      <dgm:spPr/>
      <dgm:t>
        <a:bodyPr/>
        <a:lstStyle/>
        <a:p>
          <a:endParaRPr lang="en-US"/>
        </a:p>
      </dgm:t>
    </dgm:pt>
    <dgm:pt modelId="{F93941A6-BC25-4AA3-8B6A-6CB3575D91B9}" type="pres">
      <dgm:prSet presAssocID="{97B4F669-E3EF-44FA-8CCB-0A17B81BF330}" presName="rootConnector" presStyleLbl="node2" presStyleIdx="1" presStyleCnt="2"/>
      <dgm:spPr/>
      <dgm:t>
        <a:bodyPr/>
        <a:lstStyle/>
        <a:p>
          <a:endParaRPr lang="en-US"/>
        </a:p>
      </dgm:t>
    </dgm:pt>
    <dgm:pt modelId="{F21190DE-4113-47C8-9917-06E871621A49}" type="pres">
      <dgm:prSet presAssocID="{97B4F669-E3EF-44FA-8CCB-0A17B81BF330}" presName="hierChild4" presStyleCnt="0"/>
      <dgm:spPr/>
    </dgm:pt>
    <dgm:pt modelId="{B8B21B61-D4CD-4512-ABF9-E10F7960EA60}" type="pres">
      <dgm:prSet presAssocID="{97B4F669-E3EF-44FA-8CCB-0A17B81BF330}" presName="hierChild5" presStyleCnt="0"/>
      <dgm:spPr/>
    </dgm:pt>
    <dgm:pt modelId="{268328CF-8593-4992-AA53-87F294CF4301}" type="pres">
      <dgm:prSet presAssocID="{0A012A36-72F6-49B9-997C-31D57AC97ADE}" presName="hierChild3" presStyleCnt="0"/>
      <dgm:spPr/>
    </dgm:pt>
  </dgm:ptLst>
  <dgm:cxnLst>
    <dgm:cxn modelId="{A586D39C-1360-44B3-90F3-A328622AD6AD}" srcId="{A37A124A-F2AB-4ADA-A327-DC55FCF3D48F}" destId="{52915CF8-69C5-47A3-8EBA-96F808BE4E8C}" srcOrd="3" destOrd="0" parTransId="{0A9C328F-21B6-4F97-81DE-3B9FBC9F501C}" sibTransId="{2341B36A-15C5-49DE-AF8C-5817ED13A40B}"/>
    <dgm:cxn modelId="{88EAADDE-43E1-4887-92D1-1C6C3CBEC60A}" srcId="{E7434062-D376-40C9-A6A1-70D3DDC325F1}" destId="{CD69405D-B7DC-4712-8BB4-11A143A62D6D}" srcOrd="3" destOrd="0" parTransId="{A6F01C19-582C-4E3D-9616-DFCED74F9ED1}" sibTransId="{A68423F3-767A-489A-9163-EEEA6CD47394}"/>
    <dgm:cxn modelId="{3984A2CF-600A-4029-A001-94DB79CC99F8}" type="presOf" srcId="{97B4F669-E3EF-44FA-8CCB-0A17B81BF330}" destId="{F93941A6-BC25-4AA3-8B6A-6CB3575D91B9}" srcOrd="1" destOrd="0" presId="urn:microsoft.com/office/officeart/2005/8/layout/orgChart1"/>
    <dgm:cxn modelId="{850B9FCF-9D26-4F56-A841-5F110622F234}" type="presOf" srcId="{D5DABC7A-9E29-4F1F-B4A7-0E3F2600CC12}" destId="{54238662-0259-4DA5-9174-6BCAA6510E20}" srcOrd="0" destOrd="0" presId="urn:microsoft.com/office/officeart/2005/8/layout/orgChart1"/>
    <dgm:cxn modelId="{5D58FCC9-3D79-4894-8A8E-076D0A633E53}" srcId="{0B160711-3324-40FE-B525-00B2776B6678}" destId="{0A012A36-72F6-49B9-997C-31D57AC97ADE}" srcOrd="0" destOrd="0" parTransId="{6A5AF7A7-546C-42B7-9564-8AC144B7795F}" sibTransId="{0E206309-087B-4627-A987-70EDC43F0B5F}"/>
    <dgm:cxn modelId="{B58709CC-1B59-445D-9237-D58BAE725315}" srcId="{E7434062-D376-40C9-A6A1-70D3DDC325F1}" destId="{FD9117D1-2776-4306-866A-BD5977897548}" srcOrd="2" destOrd="0" parTransId="{707D1B16-C19C-4719-B7C2-380C2A2B109E}" sibTransId="{CD991229-99EB-4113-BA76-39405E6890BA}"/>
    <dgm:cxn modelId="{2002F77F-89B0-4CF2-8A15-6762D4020316}" type="presOf" srcId="{A37A124A-F2AB-4ADA-A327-DC55FCF3D48F}" destId="{629C9D3B-DB90-412B-925A-D45EBADBE422}" srcOrd="0" destOrd="0" presId="urn:microsoft.com/office/officeart/2005/8/layout/orgChart1"/>
    <dgm:cxn modelId="{A9E2BE96-3BAA-4FBB-92D3-78B1076859F8}" type="presOf" srcId="{97B4F669-E3EF-44FA-8CCB-0A17B81BF330}" destId="{61257B7B-BC8E-47DA-96FC-716C327F5D92}" srcOrd="0" destOrd="0" presId="urn:microsoft.com/office/officeart/2005/8/layout/orgChart1"/>
    <dgm:cxn modelId="{8C97622D-4473-4968-AB5B-DEF5C48D1624}" type="presOf" srcId="{CD69405D-B7DC-4712-8BB4-11A143A62D6D}" destId="{9732B98C-45CB-4471-8ED5-21EC11D93B79}" srcOrd="1" destOrd="0" presId="urn:microsoft.com/office/officeart/2005/8/layout/orgChart1"/>
    <dgm:cxn modelId="{316EC5F0-5050-423D-B721-6F3071961953}" type="presOf" srcId="{F0F3975C-EB7B-43BE-9D56-07DFBA897A66}" destId="{09207DDC-C597-4E0E-8D49-790B6B7D0D35}" srcOrd="1" destOrd="0" presId="urn:microsoft.com/office/officeart/2005/8/layout/orgChart1"/>
    <dgm:cxn modelId="{F93C3BA1-42D8-4ADB-A9A3-A59505C2BF62}" srcId="{F0F3975C-EB7B-43BE-9D56-07DFBA897A66}" destId="{E7434062-D376-40C9-A6A1-70D3DDC325F1}" srcOrd="1" destOrd="0" parTransId="{604CC31C-CBB0-4E4F-8962-77F7C90CD7DE}" sibTransId="{1A000F1B-874E-4F4B-B393-AB96C0A467F2}"/>
    <dgm:cxn modelId="{09ED07FD-8A0E-4353-BCE8-B4CC4F9E0DED}" type="presOf" srcId="{E7434062-D376-40C9-A6A1-70D3DDC325F1}" destId="{1EAFA50A-5000-453E-8438-41FD2E64F43B}" srcOrd="0" destOrd="0" presId="urn:microsoft.com/office/officeart/2005/8/layout/orgChart1"/>
    <dgm:cxn modelId="{90FE5F51-42EA-4DD1-8AB1-C075A180C7AF}" type="presOf" srcId="{F0F3975C-EB7B-43BE-9D56-07DFBA897A66}" destId="{5BE4FB98-A02C-4BE4-8597-D443601C8D8B}" srcOrd="0" destOrd="0" presId="urn:microsoft.com/office/officeart/2005/8/layout/orgChart1"/>
    <dgm:cxn modelId="{1D8434A5-C603-4394-B298-9634685A0707}" type="presOf" srcId="{C6FD05DD-B1EB-4D04-93DF-1D3583D886EB}" destId="{8DFEA663-A8FD-470C-8DAD-288CD3193B01}" srcOrd="0" destOrd="0" presId="urn:microsoft.com/office/officeart/2005/8/layout/orgChart1"/>
    <dgm:cxn modelId="{A52C9016-FB4A-4448-843A-A4F405EE61A2}" type="presOf" srcId="{EBC44BC0-6E07-45A7-B678-7218E7BDB807}" destId="{07FFF5CD-6E61-41ED-ACED-3E9FB774E43B}" srcOrd="0" destOrd="0" presId="urn:microsoft.com/office/officeart/2005/8/layout/orgChart1"/>
    <dgm:cxn modelId="{42C6923C-953B-467A-860E-FBC9D4C1D2E7}" type="presOf" srcId="{2E66566B-D132-4494-9567-5247EBBD2450}" destId="{DB1B2ABA-377F-426D-9D14-C47261CA5923}" srcOrd="0" destOrd="0" presId="urn:microsoft.com/office/officeart/2005/8/layout/orgChart1"/>
    <dgm:cxn modelId="{24FF560E-6E18-43BF-953C-B292C506B835}" type="presOf" srcId="{A37A124A-F2AB-4ADA-A327-DC55FCF3D48F}" destId="{D851E4B0-E0BF-4B94-B4B4-5B4C6646D7D5}" srcOrd="1" destOrd="0" presId="urn:microsoft.com/office/officeart/2005/8/layout/orgChart1"/>
    <dgm:cxn modelId="{212F6721-4986-42ED-A928-6F33A1831ADD}" type="presOf" srcId="{690B7F40-77BB-4C18-8D26-DE7F0D35BE72}" destId="{8FB0D585-9B27-41CB-AD10-6834C8D172DE}" srcOrd="1" destOrd="0" presId="urn:microsoft.com/office/officeart/2005/8/layout/orgChart1"/>
    <dgm:cxn modelId="{FA240B53-5B1A-4B97-8BAF-CCD0F0F04085}" type="presOf" srcId="{52915CF8-69C5-47A3-8EBA-96F808BE4E8C}" destId="{084BB4EB-2DC0-4EBA-A97F-76A274E980BB}" srcOrd="0" destOrd="0" presId="urn:microsoft.com/office/officeart/2005/8/layout/orgChart1"/>
    <dgm:cxn modelId="{0DC28B09-11E0-4969-A01A-03F215400563}" type="presOf" srcId="{55C7C3DD-666A-4BC5-848D-2D26D6DC7FCC}" destId="{2FF2FC38-5A38-40E1-91D4-A24E596AACE6}" srcOrd="0" destOrd="0" presId="urn:microsoft.com/office/officeart/2005/8/layout/orgChart1"/>
    <dgm:cxn modelId="{18C4424E-B606-4BC3-9410-0B88814E335F}" type="presOf" srcId="{CD69405D-B7DC-4712-8BB4-11A143A62D6D}" destId="{35CB1042-ABDC-4998-A351-BB7FCDABF149}" srcOrd="0" destOrd="0" presId="urn:microsoft.com/office/officeart/2005/8/layout/orgChart1"/>
    <dgm:cxn modelId="{91788437-F266-4F09-BD6A-F2B3A14AAE11}" type="presOf" srcId="{0A9C328F-21B6-4F97-81DE-3B9FBC9F501C}" destId="{CECAEE6C-A1E9-4A31-8AE7-8B13F7C5AD4D}" srcOrd="0" destOrd="0" presId="urn:microsoft.com/office/officeart/2005/8/layout/orgChart1"/>
    <dgm:cxn modelId="{CE46ACD3-A1D7-4EFB-85D4-E10C2C295761}" type="presOf" srcId="{A6F01C19-582C-4E3D-9616-DFCED74F9ED1}" destId="{8FC44732-79D0-46AE-B8AA-B0962AC65A43}" srcOrd="0" destOrd="0" presId="urn:microsoft.com/office/officeart/2005/8/layout/orgChart1"/>
    <dgm:cxn modelId="{6E693CCE-FF5B-453E-AF88-B25FE9E0B891}" type="presOf" srcId="{0B160711-3324-40FE-B525-00B2776B6678}" destId="{E468274C-EE89-4DBE-B8A7-FFA5606721D4}" srcOrd="0" destOrd="0" presId="urn:microsoft.com/office/officeart/2005/8/layout/orgChart1"/>
    <dgm:cxn modelId="{CC356A39-F578-4322-B216-8944B09CDC39}" srcId="{F0F3975C-EB7B-43BE-9D56-07DFBA897A66}" destId="{A37A124A-F2AB-4ADA-A327-DC55FCF3D48F}" srcOrd="0" destOrd="0" parTransId="{2E66566B-D132-4494-9567-5247EBBD2450}" sibTransId="{D4CFDBDC-E05E-4520-AEB1-991D51FEAAF2}"/>
    <dgm:cxn modelId="{04FE9464-A652-4E8F-9F95-10A49662248A}" type="presOf" srcId="{707D1B16-C19C-4719-B7C2-380C2A2B109E}" destId="{A1F58F39-337D-4DC3-A434-B9F5B331FBC3}" srcOrd="0" destOrd="0" presId="urn:microsoft.com/office/officeart/2005/8/layout/orgChart1"/>
    <dgm:cxn modelId="{EF29DF53-F8BA-4C8F-B3A5-EA864E343C67}" type="presOf" srcId="{BE8D5BB0-F00B-4F72-BA52-EE3177F64D18}" destId="{CF52E6BD-4372-4345-8118-F2F9C742DF7E}" srcOrd="1" destOrd="0" presId="urn:microsoft.com/office/officeart/2005/8/layout/orgChart1"/>
    <dgm:cxn modelId="{C354BEAC-CD30-4ED2-A0CF-4B4801B12E04}" srcId="{E7434062-D376-40C9-A6A1-70D3DDC325F1}" destId="{690B7F40-77BB-4C18-8D26-DE7F0D35BE72}" srcOrd="0" destOrd="0" parTransId="{2D61B720-AC8E-4C5A-A719-A56BA84D3E43}" sibTransId="{B2F99FFA-6B49-4563-860E-8519174447D7}"/>
    <dgm:cxn modelId="{415AB6DA-01F8-4674-8363-A411540274C9}" type="presOf" srcId="{F68E7EDB-184F-48BC-95E0-1D79010731FB}" destId="{9AE21203-7E67-4A5F-9952-94FAFF208933}" srcOrd="0" destOrd="0" presId="urn:microsoft.com/office/officeart/2005/8/layout/orgChart1"/>
    <dgm:cxn modelId="{190B61BE-D4DD-4A53-B82B-BB9BA18096FA}" type="presOf" srcId="{2D61B720-AC8E-4C5A-A719-A56BA84D3E43}" destId="{2B351CA9-8261-4A15-A863-AD350118CCC0}" srcOrd="0" destOrd="0" presId="urn:microsoft.com/office/officeart/2005/8/layout/orgChart1"/>
    <dgm:cxn modelId="{8E5A6A25-0987-4379-9E8A-0D1B1C358858}" type="presOf" srcId="{C6FD05DD-B1EB-4D04-93DF-1D3583D886EB}" destId="{6BC68F1A-70AE-4D07-910C-F07FC99C31F5}" srcOrd="1" destOrd="0" presId="urn:microsoft.com/office/officeart/2005/8/layout/orgChart1"/>
    <dgm:cxn modelId="{C77FFACF-4DBC-4C2F-B1A5-258437C0D45B}" srcId="{E7434062-D376-40C9-A6A1-70D3DDC325F1}" destId="{C6FD05DD-B1EB-4D04-93DF-1D3583D886EB}" srcOrd="1" destOrd="0" parTransId="{D5DABC7A-9E29-4F1F-B4A7-0E3F2600CC12}" sibTransId="{74B6A2CF-8A8A-4311-A4B6-42ABA16AD750}"/>
    <dgm:cxn modelId="{FA6297FE-4F30-4B98-B108-70CA936C0B42}" type="presOf" srcId="{BE8D5BB0-F00B-4F72-BA52-EE3177F64D18}" destId="{2840E985-F231-4634-8C4E-5FBEF3D0147F}" srcOrd="0" destOrd="0" presId="urn:microsoft.com/office/officeart/2005/8/layout/orgChart1"/>
    <dgm:cxn modelId="{8BE8DC32-FDAA-46ED-A59A-9D779F0B8D89}" srcId="{0A012A36-72F6-49B9-997C-31D57AC97ADE}" destId="{F0F3975C-EB7B-43BE-9D56-07DFBA897A66}" srcOrd="0" destOrd="0" parTransId="{41CBD334-3B30-4914-A83A-9F185AB2A0BC}" sibTransId="{2B562F53-FA92-4EF3-8CAD-97A3E7C6DA7E}"/>
    <dgm:cxn modelId="{9E2D55C1-9695-400C-A281-A056C863F9FF}" type="presOf" srcId="{0A012A36-72F6-49B9-997C-31D57AC97ADE}" destId="{54500713-B2E8-4285-BA1C-4938D900FC8A}" srcOrd="1" destOrd="0" presId="urn:microsoft.com/office/officeart/2005/8/layout/orgChart1"/>
    <dgm:cxn modelId="{D4576842-E155-4A76-91CD-9F86E8BF2F72}" type="presOf" srcId="{52915CF8-69C5-47A3-8EBA-96F808BE4E8C}" destId="{C06A5F34-360B-4694-A0D6-6140F6EBAD8F}" srcOrd="1" destOrd="0" presId="urn:microsoft.com/office/officeart/2005/8/layout/orgChart1"/>
    <dgm:cxn modelId="{49E1518D-D1CA-4FD7-BBF3-8530B83EE660}" type="presOf" srcId="{41CBD334-3B30-4914-A83A-9F185AB2A0BC}" destId="{19DCA017-0702-44F0-B720-CF8395FE87D6}" srcOrd="0" destOrd="0" presId="urn:microsoft.com/office/officeart/2005/8/layout/orgChart1"/>
    <dgm:cxn modelId="{80B862B1-8AE0-478B-8DD8-6DF700061530}" type="presOf" srcId="{8C8C7885-70E6-428B-A710-A677ADD00527}" destId="{9AF8E57C-7F98-47FB-A1C6-6BE8151DD3BA}" srcOrd="0" destOrd="0" presId="urn:microsoft.com/office/officeart/2005/8/layout/orgChart1"/>
    <dgm:cxn modelId="{D09C7D52-3094-454B-96EB-115D9CA50665}" type="presOf" srcId="{E7434062-D376-40C9-A6A1-70D3DDC325F1}" destId="{2950AB9A-6749-47AF-85BA-D9D817F220B8}" srcOrd="1" destOrd="0" presId="urn:microsoft.com/office/officeart/2005/8/layout/orgChart1"/>
    <dgm:cxn modelId="{4C00A95E-3FF6-4624-B31B-3E3E49367625}" srcId="{0A012A36-72F6-49B9-997C-31D57AC97ADE}" destId="{97B4F669-E3EF-44FA-8CCB-0A17B81BF330}" srcOrd="1" destOrd="0" parTransId="{8D06EC37-0097-4409-AA69-1A79A64420F0}" sibTransId="{CADD4DBF-45FB-4E35-AE7E-0BD7DBF719D0}"/>
    <dgm:cxn modelId="{79C3B933-42EC-466D-A65C-F26A9E03F5A9}" srcId="{A37A124A-F2AB-4ADA-A327-DC55FCF3D48F}" destId="{BE8D5BB0-F00B-4F72-BA52-EE3177F64D18}" srcOrd="2" destOrd="0" parTransId="{EE1C292B-26F7-44AA-A4FE-DE45D40003CE}" sibTransId="{543F343D-6644-4B4A-A2DD-5D2A5B2EF9A5}"/>
    <dgm:cxn modelId="{0E3F03DD-4A77-484E-BA3F-470D0BEDC2D3}" type="presOf" srcId="{EE1C292B-26F7-44AA-A4FE-DE45D40003CE}" destId="{8C699FE0-2703-4DF1-90CF-EBFF3D122F0F}" srcOrd="0" destOrd="0" presId="urn:microsoft.com/office/officeart/2005/8/layout/orgChart1"/>
    <dgm:cxn modelId="{18CFBC02-6792-460F-A716-2F83CF3BCE19}" srcId="{A37A124A-F2AB-4ADA-A327-DC55FCF3D48F}" destId="{55C7C3DD-666A-4BC5-848D-2D26D6DC7FCC}" srcOrd="1" destOrd="0" parTransId="{F68E7EDB-184F-48BC-95E0-1D79010731FB}" sibTransId="{18620B19-D578-4C8D-ABD1-426810AA5096}"/>
    <dgm:cxn modelId="{69CCF997-F8C3-4ADE-87A4-E9C7EDCE9D13}" type="presOf" srcId="{FD9117D1-2776-4306-866A-BD5977897548}" destId="{51CF2E81-EB5A-47B3-B418-8F44D0876B53}" srcOrd="1" destOrd="0" presId="urn:microsoft.com/office/officeart/2005/8/layout/orgChart1"/>
    <dgm:cxn modelId="{74A646FE-FABB-45DA-8986-CE44E5D86477}" type="presOf" srcId="{0A012A36-72F6-49B9-997C-31D57AC97ADE}" destId="{970F023D-B3D5-4BE6-AEAE-88BEE6620392}" srcOrd="0" destOrd="0" presId="urn:microsoft.com/office/officeart/2005/8/layout/orgChart1"/>
    <dgm:cxn modelId="{B04AAE15-FF0E-4996-936A-A5DE6B113190}" type="presOf" srcId="{604CC31C-CBB0-4E4F-8962-77F7C90CD7DE}" destId="{1ECF2B42-4001-4119-96D1-1D83ABC44866}" srcOrd="0" destOrd="0" presId="urn:microsoft.com/office/officeart/2005/8/layout/orgChart1"/>
    <dgm:cxn modelId="{D5C9561D-2E37-4314-91DC-2A91DEFC265B}" type="presOf" srcId="{690B7F40-77BB-4C18-8D26-DE7F0D35BE72}" destId="{A7C5A350-7B6E-43CD-A64D-5317809E64D0}" srcOrd="0" destOrd="0" presId="urn:microsoft.com/office/officeart/2005/8/layout/orgChart1"/>
    <dgm:cxn modelId="{D6E6BBB5-7EF0-4129-9B95-729B6764ACD4}" type="presOf" srcId="{55C7C3DD-666A-4BC5-848D-2D26D6DC7FCC}" destId="{033F709C-0C22-43EB-91CC-4A9B8070577E}" srcOrd="1" destOrd="0" presId="urn:microsoft.com/office/officeart/2005/8/layout/orgChart1"/>
    <dgm:cxn modelId="{0DDE7C63-B1C1-464A-8656-76D26654747B}" type="presOf" srcId="{FD9117D1-2776-4306-866A-BD5977897548}" destId="{1FA4DAF7-2767-4E46-A2E7-EAE8FB4DD88F}" srcOrd="0" destOrd="0" presId="urn:microsoft.com/office/officeart/2005/8/layout/orgChart1"/>
    <dgm:cxn modelId="{078F8285-7657-4CD6-BEF4-741513D02B16}" srcId="{A37A124A-F2AB-4ADA-A327-DC55FCF3D48F}" destId="{EBC44BC0-6E07-45A7-B678-7218E7BDB807}" srcOrd="0" destOrd="0" parTransId="{8C8C7885-70E6-428B-A710-A677ADD00527}" sibTransId="{F8263229-CD43-49F9-A43C-0A98AED82C24}"/>
    <dgm:cxn modelId="{18EDD52C-F89E-406F-9879-33AFAA6BCF34}" type="presOf" srcId="{8D06EC37-0097-4409-AA69-1A79A64420F0}" destId="{34FCD56B-9A94-4362-95A5-48EDABBDC2AE}" srcOrd="0" destOrd="0" presId="urn:microsoft.com/office/officeart/2005/8/layout/orgChart1"/>
    <dgm:cxn modelId="{2531866B-51E9-47B8-BB8D-B97C8A2D1D47}" type="presOf" srcId="{EBC44BC0-6E07-45A7-B678-7218E7BDB807}" destId="{A30AF29B-4EDD-4867-A773-107F94937928}" srcOrd="1" destOrd="0" presId="urn:microsoft.com/office/officeart/2005/8/layout/orgChart1"/>
    <dgm:cxn modelId="{B0AC8BDB-3432-4D64-9227-25119D741CE5}" type="presParOf" srcId="{E468274C-EE89-4DBE-B8A7-FFA5606721D4}" destId="{0BF5CF76-17A6-4A30-B755-872F2A6052C1}" srcOrd="0" destOrd="0" presId="urn:microsoft.com/office/officeart/2005/8/layout/orgChart1"/>
    <dgm:cxn modelId="{47D783FB-61F9-4CB3-A86E-2FB0F51EFFC9}" type="presParOf" srcId="{0BF5CF76-17A6-4A30-B755-872F2A6052C1}" destId="{4B7CB38A-74CA-4081-9632-EDFEB65AACFB}" srcOrd="0" destOrd="0" presId="urn:microsoft.com/office/officeart/2005/8/layout/orgChart1"/>
    <dgm:cxn modelId="{7F89A15B-3C01-46B3-B5E8-EEEC94D069BD}" type="presParOf" srcId="{4B7CB38A-74CA-4081-9632-EDFEB65AACFB}" destId="{970F023D-B3D5-4BE6-AEAE-88BEE6620392}" srcOrd="0" destOrd="0" presId="urn:microsoft.com/office/officeart/2005/8/layout/orgChart1"/>
    <dgm:cxn modelId="{E5BAE88C-DF13-44A1-BA7A-FCAF5765CDAE}" type="presParOf" srcId="{4B7CB38A-74CA-4081-9632-EDFEB65AACFB}" destId="{54500713-B2E8-4285-BA1C-4938D900FC8A}" srcOrd="1" destOrd="0" presId="urn:microsoft.com/office/officeart/2005/8/layout/orgChart1"/>
    <dgm:cxn modelId="{441009FF-76CE-4968-B239-0B930E998D0C}" type="presParOf" srcId="{0BF5CF76-17A6-4A30-B755-872F2A6052C1}" destId="{D34930AD-47CC-486C-9F2D-7BAD0E55F012}" srcOrd="1" destOrd="0" presId="urn:microsoft.com/office/officeart/2005/8/layout/orgChart1"/>
    <dgm:cxn modelId="{DFF77DFC-4F34-48FD-A5AA-8A76E6199E16}" type="presParOf" srcId="{D34930AD-47CC-486C-9F2D-7BAD0E55F012}" destId="{19DCA017-0702-44F0-B720-CF8395FE87D6}" srcOrd="0" destOrd="0" presId="urn:microsoft.com/office/officeart/2005/8/layout/orgChart1"/>
    <dgm:cxn modelId="{6A232E74-C384-4353-AF59-FC6E4B8AD762}" type="presParOf" srcId="{D34930AD-47CC-486C-9F2D-7BAD0E55F012}" destId="{5E648990-E95E-4CF3-AF94-30CD595523E7}" srcOrd="1" destOrd="0" presId="urn:microsoft.com/office/officeart/2005/8/layout/orgChart1"/>
    <dgm:cxn modelId="{5B8E0140-2F61-4FFD-BB8F-6A4E97F3555C}" type="presParOf" srcId="{5E648990-E95E-4CF3-AF94-30CD595523E7}" destId="{0446DD28-D026-49E8-80C0-206E7E68DF66}" srcOrd="0" destOrd="0" presId="urn:microsoft.com/office/officeart/2005/8/layout/orgChart1"/>
    <dgm:cxn modelId="{2AF44D2E-8901-486E-B50F-42423694845D}" type="presParOf" srcId="{0446DD28-D026-49E8-80C0-206E7E68DF66}" destId="{5BE4FB98-A02C-4BE4-8597-D443601C8D8B}" srcOrd="0" destOrd="0" presId="urn:microsoft.com/office/officeart/2005/8/layout/orgChart1"/>
    <dgm:cxn modelId="{4DCACF4F-F57D-47D6-A018-9ADFE1E83A9D}" type="presParOf" srcId="{0446DD28-D026-49E8-80C0-206E7E68DF66}" destId="{09207DDC-C597-4E0E-8D49-790B6B7D0D35}" srcOrd="1" destOrd="0" presId="urn:microsoft.com/office/officeart/2005/8/layout/orgChart1"/>
    <dgm:cxn modelId="{716795EF-B80D-494F-832F-5E4A101CC671}" type="presParOf" srcId="{5E648990-E95E-4CF3-AF94-30CD595523E7}" destId="{5D2FD20E-D26C-4E96-AA72-F8EB5E2F9DF0}" srcOrd="1" destOrd="0" presId="urn:microsoft.com/office/officeart/2005/8/layout/orgChart1"/>
    <dgm:cxn modelId="{D2FF7163-6E77-41DF-BE4C-00540E2F0F95}" type="presParOf" srcId="{5D2FD20E-D26C-4E96-AA72-F8EB5E2F9DF0}" destId="{DB1B2ABA-377F-426D-9D14-C47261CA5923}" srcOrd="0" destOrd="0" presId="urn:microsoft.com/office/officeart/2005/8/layout/orgChart1"/>
    <dgm:cxn modelId="{2C4E7338-B0E3-4AE7-A68F-1FAC14EEDD5B}" type="presParOf" srcId="{5D2FD20E-D26C-4E96-AA72-F8EB5E2F9DF0}" destId="{171E5C0B-52CE-459F-A131-7EFB738C04C7}" srcOrd="1" destOrd="0" presId="urn:microsoft.com/office/officeart/2005/8/layout/orgChart1"/>
    <dgm:cxn modelId="{E13CA6B2-64F9-46D3-83B5-A5AC57D1F5A7}" type="presParOf" srcId="{171E5C0B-52CE-459F-A131-7EFB738C04C7}" destId="{9E32877D-25B0-44F6-842B-D348CBF88DF3}" srcOrd="0" destOrd="0" presId="urn:microsoft.com/office/officeart/2005/8/layout/orgChart1"/>
    <dgm:cxn modelId="{A6BB94EB-A87B-4A08-9C8F-998C301734FD}" type="presParOf" srcId="{9E32877D-25B0-44F6-842B-D348CBF88DF3}" destId="{629C9D3B-DB90-412B-925A-D45EBADBE422}" srcOrd="0" destOrd="0" presId="urn:microsoft.com/office/officeart/2005/8/layout/orgChart1"/>
    <dgm:cxn modelId="{FA36A161-2EC2-4CE8-B2F1-D41E0F2AB514}" type="presParOf" srcId="{9E32877D-25B0-44F6-842B-D348CBF88DF3}" destId="{D851E4B0-E0BF-4B94-B4B4-5B4C6646D7D5}" srcOrd="1" destOrd="0" presId="urn:microsoft.com/office/officeart/2005/8/layout/orgChart1"/>
    <dgm:cxn modelId="{F3F1BE22-B815-49AB-B205-557BFE6846D6}" type="presParOf" srcId="{171E5C0B-52CE-459F-A131-7EFB738C04C7}" destId="{6F4719D7-2C73-40F0-A9FA-1108D48F88F6}" srcOrd="1" destOrd="0" presId="urn:microsoft.com/office/officeart/2005/8/layout/orgChart1"/>
    <dgm:cxn modelId="{33F66BDA-0815-41FD-A011-B3010AE80F7A}" type="presParOf" srcId="{6F4719D7-2C73-40F0-A9FA-1108D48F88F6}" destId="{9AF8E57C-7F98-47FB-A1C6-6BE8151DD3BA}" srcOrd="0" destOrd="0" presId="urn:microsoft.com/office/officeart/2005/8/layout/orgChart1"/>
    <dgm:cxn modelId="{F6E90EA8-A87F-48BA-BF3E-AA75355E3DDB}" type="presParOf" srcId="{6F4719D7-2C73-40F0-A9FA-1108D48F88F6}" destId="{7560A379-2F80-408E-84CC-20E00B13B005}" srcOrd="1" destOrd="0" presId="urn:microsoft.com/office/officeart/2005/8/layout/orgChart1"/>
    <dgm:cxn modelId="{E93E2CA1-9D26-4F6E-B5F7-AB633067F2AD}" type="presParOf" srcId="{7560A379-2F80-408E-84CC-20E00B13B005}" destId="{6474A853-BCF2-4047-8C50-DAAC17989B85}" srcOrd="0" destOrd="0" presId="urn:microsoft.com/office/officeart/2005/8/layout/orgChart1"/>
    <dgm:cxn modelId="{551CF37B-6BA2-415D-A88F-065B04C21613}" type="presParOf" srcId="{6474A853-BCF2-4047-8C50-DAAC17989B85}" destId="{07FFF5CD-6E61-41ED-ACED-3E9FB774E43B}" srcOrd="0" destOrd="0" presId="urn:microsoft.com/office/officeart/2005/8/layout/orgChart1"/>
    <dgm:cxn modelId="{3C627BE4-26E0-4BD5-94A4-613053FF6AC6}" type="presParOf" srcId="{6474A853-BCF2-4047-8C50-DAAC17989B85}" destId="{A30AF29B-4EDD-4867-A773-107F94937928}" srcOrd="1" destOrd="0" presId="urn:microsoft.com/office/officeart/2005/8/layout/orgChart1"/>
    <dgm:cxn modelId="{C614D54F-53AB-45C2-BF95-8BDE6569EDB3}" type="presParOf" srcId="{7560A379-2F80-408E-84CC-20E00B13B005}" destId="{E5FC80C1-01C0-4D4A-9E9D-D77CFCCD5A29}" srcOrd="1" destOrd="0" presId="urn:microsoft.com/office/officeart/2005/8/layout/orgChart1"/>
    <dgm:cxn modelId="{C8544095-258F-4926-B6FB-972897E60417}" type="presParOf" srcId="{7560A379-2F80-408E-84CC-20E00B13B005}" destId="{DE367274-8C22-4FD5-8BA8-C4B7E2438174}" srcOrd="2" destOrd="0" presId="urn:microsoft.com/office/officeart/2005/8/layout/orgChart1"/>
    <dgm:cxn modelId="{62BF7FC1-B5D4-43D9-B0F2-E9AE9579DC2C}" type="presParOf" srcId="{6F4719D7-2C73-40F0-A9FA-1108D48F88F6}" destId="{9AE21203-7E67-4A5F-9952-94FAFF208933}" srcOrd="2" destOrd="0" presId="urn:microsoft.com/office/officeart/2005/8/layout/orgChart1"/>
    <dgm:cxn modelId="{A833630F-EA2B-4EDB-B408-AE79EF521B40}" type="presParOf" srcId="{6F4719D7-2C73-40F0-A9FA-1108D48F88F6}" destId="{34D93CE6-D8D1-4C54-B298-CAAD853E42A3}" srcOrd="3" destOrd="0" presId="urn:microsoft.com/office/officeart/2005/8/layout/orgChart1"/>
    <dgm:cxn modelId="{BABB4E19-3F6F-437B-96F5-1430E74BFF5B}" type="presParOf" srcId="{34D93CE6-D8D1-4C54-B298-CAAD853E42A3}" destId="{4CFD8F12-3B88-49BC-BCB2-658D7ACFAA38}" srcOrd="0" destOrd="0" presId="urn:microsoft.com/office/officeart/2005/8/layout/orgChart1"/>
    <dgm:cxn modelId="{98B089AA-3676-4B2E-B030-0A43290346CF}" type="presParOf" srcId="{4CFD8F12-3B88-49BC-BCB2-658D7ACFAA38}" destId="{2FF2FC38-5A38-40E1-91D4-A24E596AACE6}" srcOrd="0" destOrd="0" presId="urn:microsoft.com/office/officeart/2005/8/layout/orgChart1"/>
    <dgm:cxn modelId="{86EB0D4C-8F04-4F22-85C7-08C3F2EB4352}" type="presParOf" srcId="{4CFD8F12-3B88-49BC-BCB2-658D7ACFAA38}" destId="{033F709C-0C22-43EB-91CC-4A9B8070577E}" srcOrd="1" destOrd="0" presId="urn:microsoft.com/office/officeart/2005/8/layout/orgChart1"/>
    <dgm:cxn modelId="{5094C70C-B430-4B2A-B44B-82E6A4E8D159}" type="presParOf" srcId="{34D93CE6-D8D1-4C54-B298-CAAD853E42A3}" destId="{8AA298C1-B06F-4384-9907-6ED3D2A4F29E}" srcOrd="1" destOrd="0" presId="urn:microsoft.com/office/officeart/2005/8/layout/orgChart1"/>
    <dgm:cxn modelId="{5273AAD8-6417-4AC0-900B-9ED9B9071BB9}" type="presParOf" srcId="{34D93CE6-D8D1-4C54-B298-CAAD853E42A3}" destId="{8BA0A5C9-7DBC-417C-8CD9-D4D0D22A7E1B}" srcOrd="2" destOrd="0" presId="urn:microsoft.com/office/officeart/2005/8/layout/orgChart1"/>
    <dgm:cxn modelId="{418F1495-AB6B-4390-8FE4-EF3D01C43E37}" type="presParOf" srcId="{6F4719D7-2C73-40F0-A9FA-1108D48F88F6}" destId="{8C699FE0-2703-4DF1-90CF-EBFF3D122F0F}" srcOrd="4" destOrd="0" presId="urn:microsoft.com/office/officeart/2005/8/layout/orgChart1"/>
    <dgm:cxn modelId="{F2FE9042-C274-4124-9DDD-B898429DA531}" type="presParOf" srcId="{6F4719D7-2C73-40F0-A9FA-1108D48F88F6}" destId="{F6BA821D-E0EA-4BA3-A3A5-420C630FB9A3}" srcOrd="5" destOrd="0" presId="urn:microsoft.com/office/officeart/2005/8/layout/orgChart1"/>
    <dgm:cxn modelId="{B013AB49-8934-43B2-B1A7-364724792EA2}" type="presParOf" srcId="{F6BA821D-E0EA-4BA3-A3A5-420C630FB9A3}" destId="{468322CE-2390-441E-9B44-31D48AB0328F}" srcOrd="0" destOrd="0" presId="urn:microsoft.com/office/officeart/2005/8/layout/orgChart1"/>
    <dgm:cxn modelId="{2EE873F8-AEB3-45A9-B086-C5669A9006AD}" type="presParOf" srcId="{468322CE-2390-441E-9B44-31D48AB0328F}" destId="{2840E985-F231-4634-8C4E-5FBEF3D0147F}" srcOrd="0" destOrd="0" presId="urn:microsoft.com/office/officeart/2005/8/layout/orgChart1"/>
    <dgm:cxn modelId="{E48EEC92-CB44-4773-A5E9-93922ED60AB1}" type="presParOf" srcId="{468322CE-2390-441E-9B44-31D48AB0328F}" destId="{CF52E6BD-4372-4345-8118-F2F9C742DF7E}" srcOrd="1" destOrd="0" presId="urn:microsoft.com/office/officeart/2005/8/layout/orgChart1"/>
    <dgm:cxn modelId="{EF80B413-B531-403E-8D48-D37D401B2F67}" type="presParOf" srcId="{F6BA821D-E0EA-4BA3-A3A5-420C630FB9A3}" destId="{64E42318-97B5-4592-9F3F-3611559B70BC}" srcOrd="1" destOrd="0" presId="urn:microsoft.com/office/officeart/2005/8/layout/orgChart1"/>
    <dgm:cxn modelId="{852666C9-6B6E-4365-BFA6-337197504193}" type="presParOf" srcId="{F6BA821D-E0EA-4BA3-A3A5-420C630FB9A3}" destId="{44405302-02D8-451B-A9BE-91C359B0CEB6}" srcOrd="2" destOrd="0" presId="urn:microsoft.com/office/officeart/2005/8/layout/orgChart1"/>
    <dgm:cxn modelId="{7D5DCC95-9F48-4C86-960B-BEAB54638B7A}" type="presParOf" srcId="{6F4719D7-2C73-40F0-A9FA-1108D48F88F6}" destId="{CECAEE6C-A1E9-4A31-8AE7-8B13F7C5AD4D}" srcOrd="6" destOrd="0" presId="urn:microsoft.com/office/officeart/2005/8/layout/orgChart1"/>
    <dgm:cxn modelId="{0CB06F97-1F83-4DC7-9FD1-949EE19E1E31}" type="presParOf" srcId="{6F4719D7-2C73-40F0-A9FA-1108D48F88F6}" destId="{BD2B07C9-05EB-4230-8C23-01E71C5B6FEE}" srcOrd="7" destOrd="0" presId="urn:microsoft.com/office/officeart/2005/8/layout/orgChart1"/>
    <dgm:cxn modelId="{9C0D885E-77AC-4828-B89C-7DBF53B2963E}" type="presParOf" srcId="{BD2B07C9-05EB-4230-8C23-01E71C5B6FEE}" destId="{91390E3C-3448-4554-BA82-BB3FABF5CC8C}" srcOrd="0" destOrd="0" presId="urn:microsoft.com/office/officeart/2005/8/layout/orgChart1"/>
    <dgm:cxn modelId="{DEF1395F-D308-4499-844B-6C445946558C}" type="presParOf" srcId="{91390E3C-3448-4554-BA82-BB3FABF5CC8C}" destId="{084BB4EB-2DC0-4EBA-A97F-76A274E980BB}" srcOrd="0" destOrd="0" presId="urn:microsoft.com/office/officeart/2005/8/layout/orgChart1"/>
    <dgm:cxn modelId="{1C1B5AD1-2D85-4C74-BFEF-3EC870A29CC1}" type="presParOf" srcId="{91390E3C-3448-4554-BA82-BB3FABF5CC8C}" destId="{C06A5F34-360B-4694-A0D6-6140F6EBAD8F}" srcOrd="1" destOrd="0" presId="urn:microsoft.com/office/officeart/2005/8/layout/orgChart1"/>
    <dgm:cxn modelId="{1B6E2DB8-E03E-4D72-9A46-760E27DE5A93}" type="presParOf" srcId="{BD2B07C9-05EB-4230-8C23-01E71C5B6FEE}" destId="{DE1327BA-0AE6-43FC-8094-ED1C737313EA}" srcOrd="1" destOrd="0" presId="urn:microsoft.com/office/officeart/2005/8/layout/orgChart1"/>
    <dgm:cxn modelId="{4CB33422-F099-405D-A801-211D70BB105F}" type="presParOf" srcId="{BD2B07C9-05EB-4230-8C23-01E71C5B6FEE}" destId="{C6C42FAE-5B6A-4C38-A95C-C32FFC4A29B4}" srcOrd="2" destOrd="0" presId="urn:microsoft.com/office/officeart/2005/8/layout/orgChart1"/>
    <dgm:cxn modelId="{FD53D112-8868-4468-83AE-8849C82ABE3C}" type="presParOf" srcId="{171E5C0B-52CE-459F-A131-7EFB738C04C7}" destId="{09F0B552-EEFE-4EB1-8A1D-E853F5D059A4}" srcOrd="2" destOrd="0" presId="urn:microsoft.com/office/officeart/2005/8/layout/orgChart1"/>
    <dgm:cxn modelId="{C03A6E72-A90B-4432-9C1D-55523BE2C76F}" type="presParOf" srcId="{5D2FD20E-D26C-4E96-AA72-F8EB5E2F9DF0}" destId="{1ECF2B42-4001-4119-96D1-1D83ABC44866}" srcOrd="2" destOrd="0" presId="urn:microsoft.com/office/officeart/2005/8/layout/orgChart1"/>
    <dgm:cxn modelId="{EF67B583-72B3-4866-BC07-F93036CF249E}" type="presParOf" srcId="{5D2FD20E-D26C-4E96-AA72-F8EB5E2F9DF0}" destId="{46E5FD9E-3279-47E3-BDDB-A10797F04286}" srcOrd="3" destOrd="0" presId="urn:microsoft.com/office/officeart/2005/8/layout/orgChart1"/>
    <dgm:cxn modelId="{8DD2B94F-07E9-49EE-9E27-AFBF4E69AA2A}" type="presParOf" srcId="{46E5FD9E-3279-47E3-BDDB-A10797F04286}" destId="{8BA3E90D-A2C0-4849-919B-445FE198FED1}" srcOrd="0" destOrd="0" presId="urn:microsoft.com/office/officeart/2005/8/layout/orgChart1"/>
    <dgm:cxn modelId="{7FDE33EE-8E0C-48E6-8DE8-A3C258A30366}" type="presParOf" srcId="{8BA3E90D-A2C0-4849-919B-445FE198FED1}" destId="{1EAFA50A-5000-453E-8438-41FD2E64F43B}" srcOrd="0" destOrd="0" presId="urn:microsoft.com/office/officeart/2005/8/layout/orgChart1"/>
    <dgm:cxn modelId="{A2FBCDAE-92A9-4879-9EBD-C234BD333ADC}" type="presParOf" srcId="{8BA3E90D-A2C0-4849-919B-445FE198FED1}" destId="{2950AB9A-6749-47AF-85BA-D9D817F220B8}" srcOrd="1" destOrd="0" presId="urn:microsoft.com/office/officeart/2005/8/layout/orgChart1"/>
    <dgm:cxn modelId="{5CDE7E9A-E496-4F65-9028-E52E61F6800C}" type="presParOf" srcId="{46E5FD9E-3279-47E3-BDDB-A10797F04286}" destId="{6B5DD639-75D0-4F83-A89E-5740C9B0F0AE}" srcOrd="1" destOrd="0" presId="urn:microsoft.com/office/officeart/2005/8/layout/orgChart1"/>
    <dgm:cxn modelId="{3AF98457-DC25-4E9B-8C37-C499F3B961B4}" type="presParOf" srcId="{6B5DD639-75D0-4F83-A89E-5740C9B0F0AE}" destId="{2B351CA9-8261-4A15-A863-AD350118CCC0}" srcOrd="0" destOrd="0" presId="urn:microsoft.com/office/officeart/2005/8/layout/orgChart1"/>
    <dgm:cxn modelId="{94FF342A-92D2-47FC-9FE8-3A29FAC80BFA}" type="presParOf" srcId="{6B5DD639-75D0-4F83-A89E-5740C9B0F0AE}" destId="{AFF786C3-E7E1-4BE8-A267-0E1FF9089F10}" srcOrd="1" destOrd="0" presId="urn:microsoft.com/office/officeart/2005/8/layout/orgChart1"/>
    <dgm:cxn modelId="{7E9FDD45-A837-4295-BAA4-52383920B7B8}" type="presParOf" srcId="{AFF786C3-E7E1-4BE8-A267-0E1FF9089F10}" destId="{782B91D6-15B9-404D-9722-8AB4613F5C4D}" srcOrd="0" destOrd="0" presId="urn:microsoft.com/office/officeart/2005/8/layout/orgChart1"/>
    <dgm:cxn modelId="{6675B989-3BDB-4FC3-B4CA-8331B398403D}" type="presParOf" srcId="{782B91D6-15B9-404D-9722-8AB4613F5C4D}" destId="{A7C5A350-7B6E-43CD-A64D-5317809E64D0}" srcOrd="0" destOrd="0" presId="urn:microsoft.com/office/officeart/2005/8/layout/orgChart1"/>
    <dgm:cxn modelId="{97B2E557-74C5-4FEC-B6D2-03586B02D44F}" type="presParOf" srcId="{782B91D6-15B9-404D-9722-8AB4613F5C4D}" destId="{8FB0D585-9B27-41CB-AD10-6834C8D172DE}" srcOrd="1" destOrd="0" presId="urn:microsoft.com/office/officeart/2005/8/layout/orgChart1"/>
    <dgm:cxn modelId="{4691FC01-43EA-48C1-9C3B-BF531C1256E2}" type="presParOf" srcId="{AFF786C3-E7E1-4BE8-A267-0E1FF9089F10}" destId="{4801CA4C-FF20-4E6B-81C6-79726677D610}" srcOrd="1" destOrd="0" presId="urn:microsoft.com/office/officeart/2005/8/layout/orgChart1"/>
    <dgm:cxn modelId="{6C68B334-6FF8-4777-8CA9-3B89FC6350A6}" type="presParOf" srcId="{AFF786C3-E7E1-4BE8-A267-0E1FF9089F10}" destId="{898023CF-FA2F-476A-900F-86CFD72490EF}" srcOrd="2" destOrd="0" presId="urn:microsoft.com/office/officeart/2005/8/layout/orgChart1"/>
    <dgm:cxn modelId="{CB7D4B47-B215-4D8F-8847-C8207EA8D142}" type="presParOf" srcId="{6B5DD639-75D0-4F83-A89E-5740C9B0F0AE}" destId="{54238662-0259-4DA5-9174-6BCAA6510E20}" srcOrd="2" destOrd="0" presId="urn:microsoft.com/office/officeart/2005/8/layout/orgChart1"/>
    <dgm:cxn modelId="{4E62FFE0-B9BE-44C0-8338-F65FCED73DB7}" type="presParOf" srcId="{6B5DD639-75D0-4F83-A89E-5740C9B0F0AE}" destId="{35CF16A6-4B08-4A2B-A776-CDC1D6430648}" srcOrd="3" destOrd="0" presId="urn:microsoft.com/office/officeart/2005/8/layout/orgChart1"/>
    <dgm:cxn modelId="{5CC28BC8-8B42-4F20-8188-06B9E7A107B9}" type="presParOf" srcId="{35CF16A6-4B08-4A2B-A776-CDC1D6430648}" destId="{BC2D24B4-6026-42CE-8CB4-46DE7675EBAA}" srcOrd="0" destOrd="0" presId="urn:microsoft.com/office/officeart/2005/8/layout/orgChart1"/>
    <dgm:cxn modelId="{F88D606F-E9E5-41FB-B447-6C666E9B06E1}" type="presParOf" srcId="{BC2D24B4-6026-42CE-8CB4-46DE7675EBAA}" destId="{8DFEA663-A8FD-470C-8DAD-288CD3193B01}" srcOrd="0" destOrd="0" presId="urn:microsoft.com/office/officeart/2005/8/layout/orgChart1"/>
    <dgm:cxn modelId="{A160BA14-19FB-4467-BEED-172E2444DD7F}" type="presParOf" srcId="{BC2D24B4-6026-42CE-8CB4-46DE7675EBAA}" destId="{6BC68F1A-70AE-4D07-910C-F07FC99C31F5}" srcOrd="1" destOrd="0" presId="urn:microsoft.com/office/officeart/2005/8/layout/orgChart1"/>
    <dgm:cxn modelId="{9B472411-A5F3-495E-A2C6-E11ADB6F76BB}" type="presParOf" srcId="{35CF16A6-4B08-4A2B-A776-CDC1D6430648}" destId="{7E95C934-9B2B-4712-BCB1-772F9A0D7E33}" srcOrd="1" destOrd="0" presId="urn:microsoft.com/office/officeart/2005/8/layout/orgChart1"/>
    <dgm:cxn modelId="{B53A67C9-3FF4-422E-A805-BFBA932A5A21}" type="presParOf" srcId="{35CF16A6-4B08-4A2B-A776-CDC1D6430648}" destId="{54402F6F-4918-4001-818D-A56883966C43}" srcOrd="2" destOrd="0" presId="urn:microsoft.com/office/officeart/2005/8/layout/orgChart1"/>
    <dgm:cxn modelId="{689C669E-8567-436A-B092-CB897B261714}" type="presParOf" srcId="{6B5DD639-75D0-4F83-A89E-5740C9B0F0AE}" destId="{A1F58F39-337D-4DC3-A434-B9F5B331FBC3}" srcOrd="4" destOrd="0" presId="urn:microsoft.com/office/officeart/2005/8/layout/orgChart1"/>
    <dgm:cxn modelId="{3BD691AC-1E03-4784-9957-6F6802CDC4E8}" type="presParOf" srcId="{6B5DD639-75D0-4F83-A89E-5740C9B0F0AE}" destId="{50DF8F7B-B032-4ED0-B442-0E99570575C3}" srcOrd="5" destOrd="0" presId="urn:microsoft.com/office/officeart/2005/8/layout/orgChart1"/>
    <dgm:cxn modelId="{202351AD-88E3-4B80-9AA8-9917095B003F}" type="presParOf" srcId="{50DF8F7B-B032-4ED0-B442-0E99570575C3}" destId="{EBD83CDE-A024-4E90-9FCF-B9F9A76A8588}" srcOrd="0" destOrd="0" presId="urn:microsoft.com/office/officeart/2005/8/layout/orgChart1"/>
    <dgm:cxn modelId="{F4617F3D-EABB-48EA-9BEA-936EB09BD18B}" type="presParOf" srcId="{EBD83CDE-A024-4E90-9FCF-B9F9A76A8588}" destId="{1FA4DAF7-2767-4E46-A2E7-EAE8FB4DD88F}" srcOrd="0" destOrd="0" presId="urn:microsoft.com/office/officeart/2005/8/layout/orgChart1"/>
    <dgm:cxn modelId="{F5659CEF-A886-4F8D-B6A1-550C856992B3}" type="presParOf" srcId="{EBD83CDE-A024-4E90-9FCF-B9F9A76A8588}" destId="{51CF2E81-EB5A-47B3-B418-8F44D0876B53}" srcOrd="1" destOrd="0" presId="urn:microsoft.com/office/officeart/2005/8/layout/orgChart1"/>
    <dgm:cxn modelId="{3AC84B86-CF1C-486F-A2CB-BDE67B2164ED}" type="presParOf" srcId="{50DF8F7B-B032-4ED0-B442-0E99570575C3}" destId="{1D18A43E-BA97-460B-80C9-5CC288672D1F}" srcOrd="1" destOrd="0" presId="urn:microsoft.com/office/officeart/2005/8/layout/orgChart1"/>
    <dgm:cxn modelId="{D19DC0E8-CD80-43A4-AC3A-E8686FBE4158}" type="presParOf" srcId="{50DF8F7B-B032-4ED0-B442-0E99570575C3}" destId="{DD7680CC-E5A0-4968-9132-30EF21886EF4}" srcOrd="2" destOrd="0" presId="urn:microsoft.com/office/officeart/2005/8/layout/orgChart1"/>
    <dgm:cxn modelId="{549DB183-8798-48D4-8341-341F98E6557D}" type="presParOf" srcId="{6B5DD639-75D0-4F83-A89E-5740C9B0F0AE}" destId="{8FC44732-79D0-46AE-B8AA-B0962AC65A43}" srcOrd="6" destOrd="0" presId="urn:microsoft.com/office/officeart/2005/8/layout/orgChart1"/>
    <dgm:cxn modelId="{95FDABEF-9701-4C95-9C32-88F59588963F}" type="presParOf" srcId="{6B5DD639-75D0-4F83-A89E-5740C9B0F0AE}" destId="{CB0ECE8F-41C8-4312-BDD3-E51BF7E829C2}" srcOrd="7" destOrd="0" presId="urn:microsoft.com/office/officeart/2005/8/layout/orgChart1"/>
    <dgm:cxn modelId="{F04FDF62-8E0B-4B96-9B5C-DB9971CD708C}" type="presParOf" srcId="{CB0ECE8F-41C8-4312-BDD3-E51BF7E829C2}" destId="{88567940-C75E-4D5A-94E6-C69E2346C434}" srcOrd="0" destOrd="0" presId="urn:microsoft.com/office/officeart/2005/8/layout/orgChart1"/>
    <dgm:cxn modelId="{3F1444FA-6FE3-4D77-9253-48404434061C}" type="presParOf" srcId="{88567940-C75E-4D5A-94E6-C69E2346C434}" destId="{35CB1042-ABDC-4998-A351-BB7FCDABF149}" srcOrd="0" destOrd="0" presId="urn:microsoft.com/office/officeart/2005/8/layout/orgChart1"/>
    <dgm:cxn modelId="{E5BB52A9-3BD6-4E42-93C2-4DB6F5C5E24A}" type="presParOf" srcId="{88567940-C75E-4D5A-94E6-C69E2346C434}" destId="{9732B98C-45CB-4471-8ED5-21EC11D93B79}" srcOrd="1" destOrd="0" presId="urn:microsoft.com/office/officeart/2005/8/layout/orgChart1"/>
    <dgm:cxn modelId="{65961917-AC31-447A-8D9B-0B501CDEFBA6}" type="presParOf" srcId="{CB0ECE8F-41C8-4312-BDD3-E51BF7E829C2}" destId="{9B2E4E57-101D-4326-BDC2-8BC404CEBD4C}" srcOrd="1" destOrd="0" presId="urn:microsoft.com/office/officeart/2005/8/layout/orgChart1"/>
    <dgm:cxn modelId="{AA2FC483-A4E4-4606-8F1E-E67915A035F1}" type="presParOf" srcId="{CB0ECE8F-41C8-4312-BDD3-E51BF7E829C2}" destId="{808F1BC9-74E9-4E4C-A155-82674C226199}" srcOrd="2" destOrd="0" presId="urn:microsoft.com/office/officeart/2005/8/layout/orgChart1"/>
    <dgm:cxn modelId="{2E725E74-D17D-4A5F-ADAC-F3CC38F7E267}" type="presParOf" srcId="{46E5FD9E-3279-47E3-BDDB-A10797F04286}" destId="{6B910FC7-FC65-4F61-8249-EB277B7916E0}" srcOrd="2" destOrd="0" presId="urn:microsoft.com/office/officeart/2005/8/layout/orgChart1"/>
    <dgm:cxn modelId="{67C8BCC4-2EA2-4F31-96F8-26ED5BFCCB8B}" type="presParOf" srcId="{5E648990-E95E-4CF3-AF94-30CD595523E7}" destId="{E354DECE-904F-4A98-B6BA-3FA8FB135279}" srcOrd="2" destOrd="0" presId="urn:microsoft.com/office/officeart/2005/8/layout/orgChart1"/>
    <dgm:cxn modelId="{E8F87D7E-A3F0-4AFB-BFCD-212A51FC8F4C}" type="presParOf" srcId="{D34930AD-47CC-486C-9F2D-7BAD0E55F012}" destId="{34FCD56B-9A94-4362-95A5-48EDABBDC2AE}" srcOrd="2" destOrd="0" presId="urn:microsoft.com/office/officeart/2005/8/layout/orgChart1"/>
    <dgm:cxn modelId="{A922FB32-0A75-4879-96D5-1D78DE8DBA3B}" type="presParOf" srcId="{D34930AD-47CC-486C-9F2D-7BAD0E55F012}" destId="{6969EF8B-3B36-4804-BCAF-F8D0C9748DDD}" srcOrd="3" destOrd="0" presId="urn:microsoft.com/office/officeart/2005/8/layout/orgChart1"/>
    <dgm:cxn modelId="{F5DD531D-A3B5-4B9B-B77C-67630ACEA7CB}" type="presParOf" srcId="{6969EF8B-3B36-4804-BCAF-F8D0C9748DDD}" destId="{0FABDA57-7C16-4DC8-9CA5-1BB4474840D3}" srcOrd="0" destOrd="0" presId="urn:microsoft.com/office/officeart/2005/8/layout/orgChart1"/>
    <dgm:cxn modelId="{F0C39984-55A9-4F76-B108-692EA6FC6EA6}" type="presParOf" srcId="{0FABDA57-7C16-4DC8-9CA5-1BB4474840D3}" destId="{61257B7B-BC8E-47DA-96FC-716C327F5D92}" srcOrd="0" destOrd="0" presId="urn:microsoft.com/office/officeart/2005/8/layout/orgChart1"/>
    <dgm:cxn modelId="{3CD4CE64-4293-45EE-AA73-87C23B1F7096}" type="presParOf" srcId="{0FABDA57-7C16-4DC8-9CA5-1BB4474840D3}" destId="{F93941A6-BC25-4AA3-8B6A-6CB3575D91B9}" srcOrd="1" destOrd="0" presId="urn:microsoft.com/office/officeart/2005/8/layout/orgChart1"/>
    <dgm:cxn modelId="{E1AB9A1D-5763-4212-8ECD-0B6D2E56969C}" type="presParOf" srcId="{6969EF8B-3B36-4804-BCAF-F8D0C9748DDD}" destId="{F21190DE-4113-47C8-9917-06E871621A49}" srcOrd="1" destOrd="0" presId="urn:microsoft.com/office/officeart/2005/8/layout/orgChart1"/>
    <dgm:cxn modelId="{7F7F7BDC-8E63-449C-BCCF-B1DD4E705F70}" type="presParOf" srcId="{6969EF8B-3B36-4804-BCAF-F8D0C9748DDD}" destId="{B8B21B61-D4CD-4512-ABF9-E10F7960EA60}" srcOrd="2" destOrd="0" presId="urn:microsoft.com/office/officeart/2005/8/layout/orgChart1"/>
    <dgm:cxn modelId="{7D56392B-D1B3-4BE7-9107-D4F78B1F8B08}" type="presParOf" srcId="{0BF5CF76-17A6-4A30-B755-872F2A6052C1}" destId="{268328CF-8593-4992-AA53-87F294CF4301}"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8B7E8D5-E182-49B2-A4F6-007C1569ACDE}" type="doc">
      <dgm:prSet loTypeId="urn:microsoft.com/office/officeart/2005/8/layout/radial1" loCatId="relationship" qsTypeId="urn:microsoft.com/office/officeart/2005/8/quickstyle/simple1" qsCatId="simple" csTypeId="urn:microsoft.com/office/officeart/2005/8/colors/accent2_2" csCatId="accent2" phldr="1"/>
      <dgm:spPr/>
    </dgm:pt>
    <dgm:pt modelId="{41352B4C-89E2-4554-8078-9AB036B01C08}">
      <dgm:prSet/>
      <dgm:spPr/>
      <dgm:t>
        <a:bodyPr/>
        <a:lstStyle/>
        <a:p>
          <a:r>
            <a:rPr lang="fa-IR" b="1" smtClean="0">
              <a:cs typeface="B Nazanin" pitchFamily="2" charset="-78"/>
            </a:rPr>
            <a:t>مزاج فعلی هر فرد</a:t>
          </a:r>
          <a:endParaRPr lang="fa-IR" b="1" dirty="0">
            <a:cs typeface="B Nazanin" pitchFamily="2" charset="-78"/>
          </a:endParaRPr>
        </a:p>
      </dgm:t>
    </dgm:pt>
    <dgm:pt modelId="{A21ED1EB-AA5B-4EAE-89F1-BDDC4B38765B}" type="parTrans" cxnId="{76ADDD54-3FAC-4C63-B0E6-0624CEDCA0D6}">
      <dgm:prSet/>
      <dgm:spPr/>
      <dgm:t>
        <a:bodyPr/>
        <a:lstStyle/>
        <a:p>
          <a:pPr rtl="1"/>
          <a:endParaRPr lang="fa-IR"/>
        </a:p>
      </dgm:t>
    </dgm:pt>
    <dgm:pt modelId="{2D419479-3300-4C78-B6C5-C3A9B2727BA4}" type="sibTrans" cxnId="{76ADDD54-3FAC-4C63-B0E6-0624CEDCA0D6}">
      <dgm:prSet/>
      <dgm:spPr/>
      <dgm:t>
        <a:bodyPr/>
        <a:lstStyle/>
        <a:p>
          <a:pPr rtl="1"/>
          <a:endParaRPr lang="fa-IR"/>
        </a:p>
      </dgm:t>
    </dgm:pt>
    <dgm:pt modelId="{A690C06F-8DF7-46CF-AF7B-23F5CA0F14CC}">
      <dgm:prSet custT="1"/>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2400" b="0" i="0" u="none" strike="noStrike" cap="none" normalizeH="0" baseline="0" smtClean="0">
              <a:ln/>
              <a:effectLst/>
              <a:latin typeface="Arial" pitchFamily="34" charset="0"/>
              <a:cs typeface="B Titr" pitchFamily="2" charset="-78"/>
            </a:rPr>
            <a:t>مزاج </a:t>
          </a:r>
        </a:p>
        <a:p>
          <a:pPr marL="0" marR="0" lvl="0" indent="0" algn="ctr" defTabSz="914400" rtl="1" eaLnBrk="1" fontAlgn="base" latinLnBrk="0" hangingPunct="1">
            <a:lnSpc>
              <a:spcPct val="100000"/>
            </a:lnSpc>
            <a:spcBef>
              <a:spcPct val="0"/>
            </a:spcBef>
            <a:spcAft>
              <a:spcPct val="0"/>
            </a:spcAft>
            <a:buClrTx/>
            <a:buSzTx/>
            <a:buFontTx/>
            <a:buNone/>
            <a:tabLst/>
          </a:pPr>
          <a:r>
            <a:rPr kumimoji="0" lang="fa-IR" sz="2400" b="0" i="0" u="none" strike="noStrike" cap="none" normalizeH="0" baseline="0" smtClean="0">
              <a:ln/>
              <a:effectLst/>
              <a:latin typeface="Arial" pitchFamily="34" charset="0"/>
              <a:cs typeface="B Titr" pitchFamily="2" charset="-78"/>
            </a:rPr>
            <a:t>جبلی</a:t>
          </a:r>
          <a:endParaRPr kumimoji="0" lang="en-US" sz="2400" b="0" i="0" u="none" strike="noStrike" cap="none" normalizeH="0" baseline="0" dirty="0" smtClean="0">
            <a:ln/>
            <a:effectLst/>
            <a:latin typeface="Arial" pitchFamily="34" charset="0"/>
            <a:cs typeface="B Titr" pitchFamily="2" charset="-78"/>
          </a:endParaRPr>
        </a:p>
      </dgm:t>
    </dgm:pt>
    <dgm:pt modelId="{47EE08CB-449F-4808-B2D1-AF627810D17D}" type="parTrans" cxnId="{98CF4C0A-4AC1-4935-9BF9-5E2D2BBEAD45}">
      <dgm:prSet/>
      <dgm:spPr/>
      <dgm:t>
        <a:bodyPr/>
        <a:lstStyle/>
        <a:p>
          <a:pPr rtl="1"/>
          <a:endParaRPr lang="fa-IR"/>
        </a:p>
      </dgm:t>
    </dgm:pt>
    <dgm:pt modelId="{FADCFE43-3618-4D52-B60D-86135E094FA9}" type="sibTrans" cxnId="{98CF4C0A-4AC1-4935-9BF9-5E2D2BBEAD45}">
      <dgm:prSet/>
      <dgm:spPr/>
      <dgm:t>
        <a:bodyPr/>
        <a:lstStyle/>
        <a:p>
          <a:pPr rtl="1"/>
          <a:endParaRPr lang="fa-IR"/>
        </a:p>
      </dgm:t>
    </dgm:pt>
    <dgm:pt modelId="{C5143D6B-17BC-4527-92C8-FE6E9EDD1699}">
      <dgm:prSet/>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b="0" i="0" u="none" strike="noStrike" cap="none" normalizeH="0" baseline="0" smtClean="0">
              <a:ln/>
              <a:effectLst/>
              <a:latin typeface="Arial" pitchFamily="34" charset="0"/>
              <a:cs typeface="B Zar" pitchFamily="2" charset="-78"/>
            </a:rPr>
            <a:t>شیوه زندگی</a:t>
          </a:r>
          <a:endParaRPr kumimoji="0" lang="en-US" b="0" i="0" u="none" strike="noStrike" cap="none" normalizeH="0" baseline="0" dirty="0" smtClean="0">
            <a:ln/>
            <a:effectLst/>
            <a:latin typeface="Arial" pitchFamily="34" charset="0"/>
            <a:cs typeface="B Zar" pitchFamily="2" charset="-78"/>
          </a:endParaRPr>
        </a:p>
      </dgm:t>
    </dgm:pt>
    <dgm:pt modelId="{9A652238-5299-4B78-B466-A3ED7EFBCEF9}" type="parTrans" cxnId="{BD31229C-2E12-4B0D-B30B-E0432EC57334}">
      <dgm:prSet/>
      <dgm:spPr/>
      <dgm:t>
        <a:bodyPr/>
        <a:lstStyle/>
        <a:p>
          <a:pPr rtl="1"/>
          <a:endParaRPr lang="fa-IR"/>
        </a:p>
      </dgm:t>
    </dgm:pt>
    <dgm:pt modelId="{A18FB987-6D8E-49A3-A072-F58724E14305}" type="sibTrans" cxnId="{BD31229C-2E12-4B0D-B30B-E0432EC57334}">
      <dgm:prSet/>
      <dgm:spPr/>
      <dgm:t>
        <a:bodyPr/>
        <a:lstStyle/>
        <a:p>
          <a:pPr rtl="1"/>
          <a:endParaRPr lang="fa-IR"/>
        </a:p>
      </dgm:t>
    </dgm:pt>
    <dgm:pt modelId="{334845A9-7999-4840-9B77-F9842F66723B}">
      <dgm:prSet/>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b="0" i="0" u="none" strike="noStrike" cap="none" normalizeH="0" baseline="0" smtClean="0">
              <a:ln/>
              <a:effectLst/>
              <a:latin typeface="Arial" pitchFamily="34" charset="0"/>
              <a:cs typeface="Koodak" pitchFamily="2" charset="-78"/>
            </a:rPr>
            <a:t>مزاج</a:t>
          </a:r>
        </a:p>
        <a:p>
          <a:pPr marL="0" marR="0" lvl="0" indent="0" algn="ctr" defTabSz="914400" rtl="1" eaLnBrk="1" fontAlgn="base" latinLnBrk="0" hangingPunct="1">
            <a:lnSpc>
              <a:spcPct val="100000"/>
            </a:lnSpc>
            <a:spcBef>
              <a:spcPct val="0"/>
            </a:spcBef>
            <a:spcAft>
              <a:spcPct val="0"/>
            </a:spcAft>
            <a:buClrTx/>
            <a:buSzTx/>
            <a:buFontTx/>
            <a:buNone/>
            <a:tabLst/>
          </a:pPr>
          <a:r>
            <a:rPr kumimoji="0" lang="fa-IR" b="0" i="0" u="none" strike="noStrike" cap="none" normalizeH="0" baseline="0" smtClean="0">
              <a:ln/>
              <a:effectLst/>
              <a:latin typeface="Arial" pitchFamily="34" charset="0"/>
              <a:cs typeface="Koodak" pitchFamily="2" charset="-78"/>
            </a:rPr>
            <a:t>مكان</a:t>
          </a:r>
          <a:endParaRPr kumimoji="0" lang="en-US" b="0" i="0" u="none" strike="noStrike" cap="none" normalizeH="0" baseline="0" dirty="0" smtClean="0">
            <a:ln/>
            <a:effectLst/>
            <a:latin typeface="Arial" pitchFamily="34" charset="0"/>
            <a:cs typeface="Koodak" pitchFamily="2" charset="-78"/>
          </a:endParaRPr>
        </a:p>
      </dgm:t>
    </dgm:pt>
    <dgm:pt modelId="{03FC5B9F-4377-4761-A046-B3AEC0F4723C}" type="parTrans" cxnId="{EE034993-A2F0-4201-980B-F26D5CDAC41E}">
      <dgm:prSet/>
      <dgm:spPr/>
      <dgm:t>
        <a:bodyPr/>
        <a:lstStyle/>
        <a:p>
          <a:pPr rtl="1"/>
          <a:endParaRPr lang="fa-IR"/>
        </a:p>
      </dgm:t>
    </dgm:pt>
    <dgm:pt modelId="{F8EA571F-48CB-46B8-8620-215F96E3F205}" type="sibTrans" cxnId="{EE034993-A2F0-4201-980B-F26D5CDAC41E}">
      <dgm:prSet/>
      <dgm:spPr/>
      <dgm:t>
        <a:bodyPr/>
        <a:lstStyle/>
        <a:p>
          <a:pPr rtl="1"/>
          <a:endParaRPr lang="fa-IR"/>
        </a:p>
      </dgm:t>
    </dgm:pt>
    <dgm:pt modelId="{DE9E50B5-F2DD-4548-BB63-15793A7AA256}">
      <dgm:prSet/>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b="0" i="0" u="none" strike="noStrike" cap="none" normalizeH="0" baseline="0" smtClean="0">
              <a:ln/>
              <a:effectLst/>
              <a:latin typeface="Arial" pitchFamily="34" charset="0"/>
              <a:cs typeface="Koodak" pitchFamily="2" charset="-78"/>
            </a:rPr>
            <a:t>مزاج</a:t>
          </a:r>
        </a:p>
        <a:p>
          <a:pPr marL="0" lvl="0" indent="0" algn="ctr" defTabSz="914400" rtl="1">
            <a:lnSpc>
              <a:spcPct val="100000"/>
            </a:lnSpc>
            <a:spcBef>
              <a:spcPct val="0"/>
            </a:spcBef>
            <a:spcAft>
              <a:spcPct val="0"/>
            </a:spcAft>
            <a:buNone/>
          </a:pPr>
          <a:r>
            <a:rPr kumimoji="0" lang="fa-IR" b="0" i="0" u="none" strike="noStrike" cap="none" normalizeH="0" baseline="0" smtClean="0">
              <a:ln/>
              <a:effectLst/>
              <a:latin typeface="Arial" pitchFamily="34" charset="0"/>
              <a:cs typeface="Koodak" pitchFamily="2" charset="-78"/>
            </a:rPr>
            <a:t>فصل</a:t>
          </a:r>
          <a:endParaRPr kumimoji="0" lang="en-US" b="0" i="0" u="none" strike="noStrike" cap="none" normalizeH="0" baseline="0" dirty="0" smtClean="0">
            <a:ln/>
            <a:effectLst/>
            <a:latin typeface="Arial" pitchFamily="34" charset="0"/>
            <a:cs typeface="Koodak" pitchFamily="2" charset="-78"/>
          </a:endParaRPr>
        </a:p>
      </dgm:t>
    </dgm:pt>
    <dgm:pt modelId="{01708597-30DD-4F6C-93AA-ACDD27FF051A}" type="parTrans" cxnId="{EE45142C-67D2-4AF3-A26F-BF69C8A14137}">
      <dgm:prSet/>
      <dgm:spPr/>
      <dgm:t>
        <a:bodyPr/>
        <a:lstStyle/>
        <a:p>
          <a:pPr rtl="1"/>
          <a:endParaRPr lang="fa-IR"/>
        </a:p>
      </dgm:t>
    </dgm:pt>
    <dgm:pt modelId="{CDBE317A-2D7C-4C0B-B87E-1FFD9C83131A}" type="sibTrans" cxnId="{EE45142C-67D2-4AF3-A26F-BF69C8A14137}">
      <dgm:prSet/>
      <dgm:spPr/>
      <dgm:t>
        <a:bodyPr/>
        <a:lstStyle/>
        <a:p>
          <a:pPr rtl="1"/>
          <a:endParaRPr lang="fa-IR"/>
        </a:p>
      </dgm:t>
    </dgm:pt>
    <dgm:pt modelId="{3A97F7EC-8F5B-4E64-A072-65D64660D109}">
      <dgm:prSet/>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b="0" i="0" u="none" strike="noStrike" cap="none" normalizeH="0" baseline="0" smtClean="0">
              <a:ln/>
              <a:effectLst/>
              <a:latin typeface="Arial" pitchFamily="34" charset="0"/>
              <a:cs typeface="Koodak" pitchFamily="2" charset="-78"/>
            </a:rPr>
            <a:t>اعراض</a:t>
          </a:r>
        </a:p>
        <a:p>
          <a:pPr marL="0" marR="0" lvl="0" indent="0" algn="ctr" defTabSz="914400" rtl="1" eaLnBrk="1" fontAlgn="base" latinLnBrk="0" hangingPunct="1">
            <a:lnSpc>
              <a:spcPct val="100000"/>
            </a:lnSpc>
            <a:spcBef>
              <a:spcPct val="0"/>
            </a:spcBef>
            <a:spcAft>
              <a:spcPct val="0"/>
            </a:spcAft>
            <a:buClrTx/>
            <a:buSzTx/>
            <a:buFontTx/>
            <a:buNone/>
            <a:tabLst/>
          </a:pPr>
          <a:r>
            <a:rPr kumimoji="0" lang="fa-IR" b="0" i="0" u="none" strike="noStrike" cap="none" normalizeH="0" baseline="0" smtClean="0">
              <a:ln/>
              <a:effectLst/>
              <a:latin typeface="Arial" pitchFamily="34" charset="0"/>
              <a:cs typeface="Koodak" pitchFamily="2" charset="-78"/>
            </a:rPr>
            <a:t>نفسانی</a:t>
          </a:r>
          <a:endParaRPr kumimoji="0" lang="en-US" b="0" i="0" u="none" strike="noStrike" cap="none" normalizeH="0" baseline="0" dirty="0" smtClean="0">
            <a:ln/>
            <a:effectLst/>
            <a:latin typeface="Arial" pitchFamily="34" charset="0"/>
            <a:cs typeface="Koodak" pitchFamily="2" charset="-78"/>
          </a:endParaRPr>
        </a:p>
      </dgm:t>
    </dgm:pt>
    <dgm:pt modelId="{F45DE1FD-7216-48CA-BC57-E6B0D028CE7D}" type="parTrans" cxnId="{44CE4537-4CBF-4688-ADD2-806DF94F5E98}">
      <dgm:prSet/>
      <dgm:spPr/>
      <dgm:t>
        <a:bodyPr/>
        <a:lstStyle/>
        <a:p>
          <a:pPr rtl="1"/>
          <a:endParaRPr lang="fa-IR"/>
        </a:p>
      </dgm:t>
    </dgm:pt>
    <dgm:pt modelId="{C01D6BE0-3435-46DD-A131-E33231A1A07D}" type="sibTrans" cxnId="{44CE4537-4CBF-4688-ADD2-806DF94F5E98}">
      <dgm:prSet/>
      <dgm:spPr/>
      <dgm:t>
        <a:bodyPr/>
        <a:lstStyle/>
        <a:p>
          <a:pPr rtl="1"/>
          <a:endParaRPr lang="fa-IR"/>
        </a:p>
      </dgm:t>
    </dgm:pt>
    <dgm:pt modelId="{76CF69AA-A16F-4EEE-8F23-5577C07CF50C}">
      <dgm:prSet/>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b="0" i="0" u="none" strike="noStrike" cap="none" normalizeH="0" baseline="0" smtClean="0">
              <a:ln/>
              <a:effectLst/>
              <a:latin typeface="Arial" pitchFamily="34" charset="0"/>
              <a:cs typeface="Koodak" pitchFamily="2" charset="-78"/>
            </a:rPr>
            <a:t>مزاج </a:t>
          </a:r>
        </a:p>
        <a:p>
          <a:pPr marL="0" marR="0" lvl="0" indent="0" algn="ctr" defTabSz="914400" rtl="1" eaLnBrk="1" fontAlgn="base" latinLnBrk="0" hangingPunct="1">
            <a:lnSpc>
              <a:spcPct val="100000"/>
            </a:lnSpc>
            <a:spcBef>
              <a:spcPct val="0"/>
            </a:spcBef>
            <a:spcAft>
              <a:spcPct val="0"/>
            </a:spcAft>
            <a:buClrTx/>
            <a:buSzTx/>
            <a:buFontTx/>
            <a:buNone/>
            <a:tabLst/>
          </a:pPr>
          <a:r>
            <a:rPr kumimoji="0" lang="fa-IR" b="0" i="0" u="none" strike="noStrike" cap="none" normalizeH="0" baseline="0" smtClean="0">
              <a:ln/>
              <a:effectLst/>
              <a:latin typeface="Arial" pitchFamily="34" charset="0"/>
              <a:cs typeface="Koodak" pitchFamily="2" charset="-78"/>
            </a:rPr>
            <a:t>سن</a:t>
          </a:r>
          <a:endParaRPr kumimoji="0" lang="en-US" b="0" i="0" u="none" strike="noStrike" cap="none" normalizeH="0" baseline="0" dirty="0" smtClean="0">
            <a:ln/>
            <a:effectLst/>
            <a:latin typeface="Arial" pitchFamily="34" charset="0"/>
            <a:cs typeface="Koodak" pitchFamily="2" charset="-78"/>
          </a:endParaRPr>
        </a:p>
      </dgm:t>
    </dgm:pt>
    <dgm:pt modelId="{812C5703-8802-416B-90B6-DDF8A3BBCAEB}" type="parTrans" cxnId="{7F056ABA-C264-4C31-8E91-1D9DA6C2D581}">
      <dgm:prSet/>
      <dgm:spPr/>
      <dgm:t>
        <a:bodyPr/>
        <a:lstStyle/>
        <a:p>
          <a:pPr rtl="1"/>
          <a:endParaRPr lang="fa-IR"/>
        </a:p>
      </dgm:t>
    </dgm:pt>
    <dgm:pt modelId="{3B2E932A-B6F9-4208-B028-C5B053B15B90}" type="sibTrans" cxnId="{7F056ABA-C264-4C31-8E91-1D9DA6C2D581}">
      <dgm:prSet/>
      <dgm:spPr/>
      <dgm:t>
        <a:bodyPr/>
        <a:lstStyle/>
        <a:p>
          <a:pPr rtl="1"/>
          <a:endParaRPr lang="fa-IR"/>
        </a:p>
      </dgm:t>
    </dgm:pt>
    <dgm:pt modelId="{3C5E40E6-4BF0-4136-BB5C-9260B7461190}">
      <dgm:prSet/>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b="0" i="0" u="none" strike="noStrike" cap="none" normalizeH="0" baseline="0" smtClean="0">
              <a:ln/>
              <a:effectLst/>
              <a:latin typeface="Arial" pitchFamily="34" charset="0"/>
              <a:cs typeface="Koodak" pitchFamily="2" charset="-78"/>
            </a:rPr>
            <a:t>مزاج</a:t>
          </a:r>
        </a:p>
        <a:p>
          <a:pPr marL="0" marR="0" lvl="0" indent="0" algn="ctr" defTabSz="914400" rtl="1" eaLnBrk="1" fontAlgn="base" latinLnBrk="0" hangingPunct="1">
            <a:lnSpc>
              <a:spcPct val="100000"/>
            </a:lnSpc>
            <a:spcBef>
              <a:spcPct val="0"/>
            </a:spcBef>
            <a:spcAft>
              <a:spcPct val="0"/>
            </a:spcAft>
            <a:buClrTx/>
            <a:buSzTx/>
            <a:buFontTx/>
            <a:buNone/>
            <a:tabLst/>
          </a:pPr>
          <a:r>
            <a:rPr kumimoji="0" lang="fa-IR" b="0" i="0" u="none" strike="noStrike" cap="none" normalizeH="0" baseline="0" smtClean="0">
              <a:ln/>
              <a:effectLst/>
              <a:latin typeface="Arial" pitchFamily="34" charset="0"/>
              <a:cs typeface="Koodak" pitchFamily="2" charset="-78"/>
            </a:rPr>
            <a:t>جنس</a:t>
          </a:r>
          <a:endParaRPr kumimoji="0" lang="en-US" b="0" i="0" u="none" strike="noStrike" cap="none" normalizeH="0" baseline="0" dirty="0" smtClean="0">
            <a:ln/>
            <a:effectLst/>
            <a:latin typeface="Arial" pitchFamily="34" charset="0"/>
            <a:cs typeface="Koodak" pitchFamily="2" charset="-78"/>
          </a:endParaRPr>
        </a:p>
      </dgm:t>
    </dgm:pt>
    <dgm:pt modelId="{A8400263-39B0-451A-809E-B21A25F84E22}" type="parTrans" cxnId="{25B4320C-0151-4BD9-9068-7C5A1FDE3219}">
      <dgm:prSet/>
      <dgm:spPr/>
      <dgm:t>
        <a:bodyPr/>
        <a:lstStyle/>
        <a:p>
          <a:pPr rtl="1"/>
          <a:endParaRPr lang="fa-IR"/>
        </a:p>
      </dgm:t>
    </dgm:pt>
    <dgm:pt modelId="{EB8417B2-2DBB-4430-B5C4-22E6EEFA7C82}" type="sibTrans" cxnId="{25B4320C-0151-4BD9-9068-7C5A1FDE3219}">
      <dgm:prSet/>
      <dgm:spPr/>
      <dgm:t>
        <a:bodyPr/>
        <a:lstStyle/>
        <a:p>
          <a:pPr rtl="1"/>
          <a:endParaRPr lang="fa-IR"/>
        </a:p>
      </dgm:t>
    </dgm:pt>
    <dgm:pt modelId="{8D0E3D91-48C5-43FE-9962-7079570B7766}" type="pres">
      <dgm:prSet presAssocID="{B8B7E8D5-E182-49B2-A4F6-007C1569ACDE}" presName="cycle" presStyleCnt="0">
        <dgm:presLayoutVars>
          <dgm:chMax val="1"/>
          <dgm:dir/>
          <dgm:animLvl val="ctr"/>
          <dgm:resizeHandles val="exact"/>
        </dgm:presLayoutVars>
      </dgm:prSet>
      <dgm:spPr/>
    </dgm:pt>
    <dgm:pt modelId="{976DA027-AE7D-46FB-86EA-E93768751A4F}" type="pres">
      <dgm:prSet presAssocID="{41352B4C-89E2-4554-8078-9AB036B01C08}" presName="centerShape" presStyleLbl="node0" presStyleIdx="0" presStyleCnt="1" custLinFactNeighborX="-2208" custLinFactNeighborY="5354"/>
      <dgm:spPr/>
      <dgm:t>
        <a:bodyPr/>
        <a:lstStyle/>
        <a:p>
          <a:pPr rtl="1"/>
          <a:endParaRPr lang="fa-IR"/>
        </a:p>
      </dgm:t>
    </dgm:pt>
    <dgm:pt modelId="{9B0F4CFA-5882-4602-BC41-F7A6DE89ACBF}" type="pres">
      <dgm:prSet presAssocID="{47EE08CB-449F-4808-B2D1-AF627810D17D}" presName="Name9" presStyleLbl="parChTrans1D2" presStyleIdx="0" presStyleCnt="7"/>
      <dgm:spPr/>
      <dgm:t>
        <a:bodyPr/>
        <a:lstStyle/>
        <a:p>
          <a:pPr rtl="1"/>
          <a:endParaRPr lang="fa-IR"/>
        </a:p>
      </dgm:t>
    </dgm:pt>
    <dgm:pt modelId="{21DB18E8-9986-4282-A994-B48003727C6B}" type="pres">
      <dgm:prSet presAssocID="{47EE08CB-449F-4808-B2D1-AF627810D17D}" presName="connTx" presStyleLbl="parChTrans1D2" presStyleIdx="0" presStyleCnt="7"/>
      <dgm:spPr/>
      <dgm:t>
        <a:bodyPr/>
        <a:lstStyle/>
        <a:p>
          <a:pPr rtl="1"/>
          <a:endParaRPr lang="fa-IR"/>
        </a:p>
      </dgm:t>
    </dgm:pt>
    <dgm:pt modelId="{BD2BF25C-B5B7-48E0-8975-473000360894}" type="pres">
      <dgm:prSet presAssocID="{A690C06F-8DF7-46CF-AF7B-23F5CA0F14CC}" presName="node" presStyleLbl="node1" presStyleIdx="0" presStyleCnt="7" custScaleX="171522" custScaleY="182479">
        <dgm:presLayoutVars>
          <dgm:bulletEnabled val="1"/>
        </dgm:presLayoutVars>
      </dgm:prSet>
      <dgm:spPr/>
      <dgm:t>
        <a:bodyPr/>
        <a:lstStyle/>
        <a:p>
          <a:pPr rtl="1"/>
          <a:endParaRPr lang="fa-IR"/>
        </a:p>
      </dgm:t>
    </dgm:pt>
    <dgm:pt modelId="{E6BF105F-0114-496E-BA2E-F35427B8CA1E}" type="pres">
      <dgm:prSet presAssocID="{9A652238-5299-4B78-B466-A3ED7EFBCEF9}" presName="Name9" presStyleLbl="parChTrans1D2" presStyleIdx="1" presStyleCnt="7"/>
      <dgm:spPr/>
      <dgm:t>
        <a:bodyPr/>
        <a:lstStyle/>
        <a:p>
          <a:pPr rtl="1"/>
          <a:endParaRPr lang="fa-IR"/>
        </a:p>
      </dgm:t>
    </dgm:pt>
    <dgm:pt modelId="{03B0C6BF-19CC-4969-8BC9-765C6B88F8B6}" type="pres">
      <dgm:prSet presAssocID="{9A652238-5299-4B78-B466-A3ED7EFBCEF9}" presName="connTx" presStyleLbl="parChTrans1D2" presStyleIdx="1" presStyleCnt="7"/>
      <dgm:spPr/>
      <dgm:t>
        <a:bodyPr/>
        <a:lstStyle/>
        <a:p>
          <a:pPr rtl="1"/>
          <a:endParaRPr lang="fa-IR"/>
        </a:p>
      </dgm:t>
    </dgm:pt>
    <dgm:pt modelId="{8BE970C2-F9E8-41B2-B5C7-81325F008937}" type="pres">
      <dgm:prSet presAssocID="{C5143D6B-17BC-4527-92C8-FE6E9EDD1699}" presName="node" presStyleLbl="node1" presStyleIdx="1" presStyleCnt="7" custRadScaleRad="96015" custRadScaleInc="48651">
        <dgm:presLayoutVars>
          <dgm:bulletEnabled val="1"/>
        </dgm:presLayoutVars>
      </dgm:prSet>
      <dgm:spPr/>
      <dgm:t>
        <a:bodyPr/>
        <a:lstStyle/>
        <a:p>
          <a:pPr rtl="1"/>
          <a:endParaRPr lang="fa-IR"/>
        </a:p>
      </dgm:t>
    </dgm:pt>
    <dgm:pt modelId="{28231CE8-24C8-412A-8C0B-BA05BC0D0059}" type="pres">
      <dgm:prSet presAssocID="{03FC5B9F-4377-4761-A046-B3AEC0F4723C}" presName="Name9" presStyleLbl="parChTrans1D2" presStyleIdx="2" presStyleCnt="7"/>
      <dgm:spPr/>
      <dgm:t>
        <a:bodyPr/>
        <a:lstStyle/>
        <a:p>
          <a:pPr rtl="1"/>
          <a:endParaRPr lang="fa-IR"/>
        </a:p>
      </dgm:t>
    </dgm:pt>
    <dgm:pt modelId="{CBC8308E-5EBC-4654-B1A8-EF2210B6ADF5}" type="pres">
      <dgm:prSet presAssocID="{03FC5B9F-4377-4761-A046-B3AEC0F4723C}" presName="connTx" presStyleLbl="parChTrans1D2" presStyleIdx="2" presStyleCnt="7"/>
      <dgm:spPr/>
      <dgm:t>
        <a:bodyPr/>
        <a:lstStyle/>
        <a:p>
          <a:pPr rtl="1"/>
          <a:endParaRPr lang="fa-IR"/>
        </a:p>
      </dgm:t>
    </dgm:pt>
    <dgm:pt modelId="{1FF010DE-B265-4B55-97FD-00CACA5BF7E0}" type="pres">
      <dgm:prSet presAssocID="{334845A9-7999-4840-9B77-F9842F66723B}" presName="node" presStyleLbl="node1" presStyleIdx="2" presStyleCnt="7" custRadScaleRad="99569" custRadScaleInc="26161">
        <dgm:presLayoutVars>
          <dgm:bulletEnabled val="1"/>
        </dgm:presLayoutVars>
      </dgm:prSet>
      <dgm:spPr/>
      <dgm:t>
        <a:bodyPr/>
        <a:lstStyle/>
        <a:p>
          <a:pPr rtl="1"/>
          <a:endParaRPr lang="fa-IR"/>
        </a:p>
      </dgm:t>
    </dgm:pt>
    <dgm:pt modelId="{231CE80B-8EA9-49AD-9FD6-538E87E977C9}" type="pres">
      <dgm:prSet presAssocID="{01708597-30DD-4F6C-93AA-ACDD27FF051A}" presName="Name9" presStyleLbl="parChTrans1D2" presStyleIdx="3" presStyleCnt="7"/>
      <dgm:spPr/>
      <dgm:t>
        <a:bodyPr/>
        <a:lstStyle/>
        <a:p>
          <a:pPr rtl="1"/>
          <a:endParaRPr lang="fa-IR"/>
        </a:p>
      </dgm:t>
    </dgm:pt>
    <dgm:pt modelId="{03714C25-84B2-41DF-9AC7-09CDA49F4872}" type="pres">
      <dgm:prSet presAssocID="{01708597-30DD-4F6C-93AA-ACDD27FF051A}" presName="connTx" presStyleLbl="parChTrans1D2" presStyleIdx="3" presStyleCnt="7"/>
      <dgm:spPr/>
      <dgm:t>
        <a:bodyPr/>
        <a:lstStyle/>
        <a:p>
          <a:pPr rtl="1"/>
          <a:endParaRPr lang="fa-IR"/>
        </a:p>
      </dgm:t>
    </dgm:pt>
    <dgm:pt modelId="{D29C1304-5232-40C4-8AA5-EBA9EC755375}" type="pres">
      <dgm:prSet presAssocID="{DE9E50B5-F2DD-4548-BB63-15793A7AA256}" presName="node" presStyleLbl="node1" presStyleIdx="3" presStyleCnt="7" custRadScaleRad="100904" custRadScaleInc="16011">
        <dgm:presLayoutVars>
          <dgm:bulletEnabled val="1"/>
        </dgm:presLayoutVars>
      </dgm:prSet>
      <dgm:spPr/>
      <dgm:t>
        <a:bodyPr/>
        <a:lstStyle/>
        <a:p>
          <a:pPr rtl="1"/>
          <a:endParaRPr lang="fa-IR"/>
        </a:p>
      </dgm:t>
    </dgm:pt>
    <dgm:pt modelId="{E2D124A5-4043-4F30-8A9D-6BBAD08272DB}" type="pres">
      <dgm:prSet presAssocID="{F45DE1FD-7216-48CA-BC57-E6B0D028CE7D}" presName="Name9" presStyleLbl="parChTrans1D2" presStyleIdx="4" presStyleCnt="7"/>
      <dgm:spPr/>
      <dgm:t>
        <a:bodyPr/>
        <a:lstStyle/>
        <a:p>
          <a:pPr rtl="1"/>
          <a:endParaRPr lang="fa-IR"/>
        </a:p>
      </dgm:t>
    </dgm:pt>
    <dgm:pt modelId="{841A9E5A-9AD4-4C15-B6F8-0E8355396912}" type="pres">
      <dgm:prSet presAssocID="{F45DE1FD-7216-48CA-BC57-E6B0D028CE7D}" presName="connTx" presStyleLbl="parChTrans1D2" presStyleIdx="4" presStyleCnt="7"/>
      <dgm:spPr/>
      <dgm:t>
        <a:bodyPr/>
        <a:lstStyle/>
        <a:p>
          <a:pPr rtl="1"/>
          <a:endParaRPr lang="fa-IR"/>
        </a:p>
      </dgm:t>
    </dgm:pt>
    <dgm:pt modelId="{8542D33E-B725-4A01-B8C4-838814B9040B}" type="pres">
      <dgm:prSet presAssocID="{3A97F7EC-8F5B-4E64-A072-65D64660D109}" presName="node" presStyleLbl="node1" presStyleIdx="4" presStyleCnt="7" custRadScaleRad="101381" custRadScaleInc="-13404">
        <dgm:presLayoutVars>
          <dgm:bulletEnabled val="1"/>
        </dgm:presLayoutVars>
      </dgm:prSet>
      <dgm:spPr/>
      <dgm:t>
        <a:bodyPr/>
        <a:lstStyle/>
        <a:p>
          <a:pPr rtl="1"/>
          <a:endParaRPr lang="fa-IR"/>
        </a:p>
      </dgm:t>
    </dgm:pt>
    <dgm:pt modelId="{AE628C5B-00C9-4D16-8374-3D0C80A790EE}" type="pres">
      <dgm:prSet presAssocID="{812C5703-8802-416B-90B6-DDF8A3BBCAEB}" presName="Name9" presStyleLbl="parChTrans1D2" presStyleIdx="5" presStyleCnt="7"/>
      <dgm:spPr/>
      <dgm:t>
        <a:bodyPr/>
        <a:lstStyle/>
        <a:p>
          <a:pPr rtl="1"/>
          <a:endParaRPr lang="fa-IR"/>
        </a:p>
      </dgm:t>
    </dgm:pt>
    <dgm:pt modelId="{65C8CDD3-380A-45D4-B4CC-2AE244BAAF87}" type="pres">
      <dgm:prSet presAssocID="{812C5703-8802-416B-90B6-DDF8A3BBCAEB}" presName="connTx" presStyleLbl="parChTrans1D2" presStyleIdx="5" presStyleCnt="7"/>
      <dgm:spPr/>
      <dgm:t>
        <a:bodyPr/>
        <a:lstStyle/>
        <a:p>
          <a:pPr rtl="1"/>
          <a:endParaRPr lang="fa-IR"/>
        </a:p>
      </dgm:t>
    </dgm:pt>
    <dgm:pt modelId="{A45E1B02-31FB-49E9-B95C-4D21B1CE9B75}" type="pres">
      <dgm:prSet presAssocID="{76CF69AA-A16F-4EEE-8F23-5577C07CF50C}" presName="node" presStyleLbl="node1" presStyleIdx="5" presStyleCnt="7" custRadScaleRad="102085" custRadScaleInc="-32997">
        <dgm:presLayoutVars>
          <dgm:bulletEnabled val="1"/>
        </dgm:presLayoutVars>
      </dgm:prSet>
      <dgm:spPr/>
      <dgm:t>
        <a:bodyPr/>
        <a:lstStyle/>
        <a:p>
          <a:pPr rtl="1"/>
          <a:endParaRPr lang="fa-IR"/>
        </a:p>
      </dgm:t>
    </dgm:pt>
    <dgm:pt modelId="{29DED940-A287-4655-8F6C-DFFEE64754D8}" type="pres">
      <dgm:prSet presAssocID="{A8400263-39B0-451A-809E-B21A25F84E22}" presName="Name9" presStyleLbl="parChTrans1D2" presStyleIdx="6" presStyleCnt="7"/>
      <dgm:spPr/>
      <dgm:t>
        <a:bodyPr/>
        <a:lstStyle/>
        <a:p>
          <a:pPr rtl="1"/>
          <a:endParaRPr lang="fa-IR"/>
        </a:p>
      </dgm:t>
    </dgm:pt>
    <dgm:pt modelId="{27FA39FE-4823-4728-B00D-26BF5F8373C7}" type="pres">
      <dgm:prSet presAssocID="{A8400263-39B0-451A-809E-B21A25F84E22}" presName="connTx" presStyleLbl="parChTrans1D2" presStyleIdx="6" presStyleCnt="7"/>
      <dgm:spPr/>
      <dgm:t>
        <a:bodyPr/>
        <a:lstStyle/>
        <a:p>
          <a:pPr rtl="1"/>
          <a:endParaRPr lang="fa-IR"/>
        </a:p>
      </dgm:t>
    </dgm:pt>
    <dgm:pt modelId="{82B7B7C3-EF3D-435B-99D0-AECC81CE2C4C}" type="pres">
      <dgm:prSet presAssocID="{3C5E40E6-4BF0-4136-BB5C-9260B7461190}" presName="node" presStyleLbl="node1" presStyleIdx="6" presStyleCnt="7" custRadScaleRad="98862" custRadScaleInc="-42264">
        <dgm:presLayoutVars>
          <dgm:bulletEnabled val="1"/>
        </dgm:presLayoutVars>
      </dgm:prSet>
      <dgm:spPr/>
      <dgm:t>
        <a:bodyPr/>
        <a:lstStyle/>
        <a:p>
          <a:pPr rtl="1"/>
          <a:endParaRPr lang="fa-IR"/>
        </a:p>
      </dgm:t>
    </dgm:pt>
  </dgm:ptLst>
  <dgm:cxnLst>
    <dgm:cxn modelId="{ABF11FEF-617C-4E67-8EFB-F0EA05D03CCB}" type="presOf" srcId="{A8400263-39B0-451A-809E-B21A25F84E22}" destId="{27FA39FE-4823-4728-B00D-26BF5F8373C7}" srcOrd="1" destOrd="0" presId="urn:microsoft.com/office/officeart/2005/8/layout/radial1"/>
    <dgm:cxn modelId="{75DAB572-289F-40F4-9C23-121AC5C5F205}" type="presOf" srcId="{DE9E50B5-F2DD-4548-BB63-15793A7AA256}" destId="{D29C1304-5232-40C4-8AA5-EBA9EC755375}" srcOrd="0" destOrd="0" presId="urn:microsoft.com/office/officeart/2005/8/layout/radial1"/>
    <dgm:cxn modelId="{AC570800-2E2A-4402-9A4E-72284DE28254}" type="presOf" srcId="{334845A9-7999-4840-9B77-F9842F66723B}" destId="{1FF010DE-B265-4B55-97FD-00CACA5BF7E0}" srcOrd="0" destOrd="0" presId="urn:microsoft.com/office/officeart/2005/8/layout/radial1"/>
    <dgm:cxn modelId="{2C4B2E4C-7E8D-4E0C-9EF6-A1F69C781AB7}" type="presOf" srcId="{3C5E40E6-4BF0-4136-BB5C-9260B7461190}" destId="{82B7B7C3-EF3D-435B-99D0-AECC81CE2C4C}" srcOrd="0" destOrd="0" presId="urn:microsoft.com/office/officeart/2005/8/layout/radial1"/>
    <dgm:cxn modelId="{5B45BDA7-AADC-4A90-8B68-582B4CB1821E}" type="presOf" srcId="{9A652238-5299-4B78-B466-A3ED7EFBCEF9}" destId="{E6BF105F-0114-496E-BA2E-F35427B8CA1E}" srcOrd="0" destOrd="0" presId="urn:microsoft.com/office/officeart/2005/8/layout/radial1"/>
    <dgm:cxn modelId="{EE45142C-67D2-4AF3-A26F-BF69C8A14137}" srcId="{41352B4C-89E2-4554-8078-9AB036B01C08}" destId="{DE9E50B5-F2DD-4548-BB63-15793A7AA256}" srcOrd="3" destOrd="0" parTransId="{01708597-30DD-4F6C-93AA-ACDD27FF051A}" sibTransId="{CDBE317A-2D7C-4C0B-B87E-1FFD9C83131A}"/>
    <dgm:cxn modelId="{98CF4C0A-4AC1-4935-9BF9-5E2D2BBEAD45}" srcId="{41352B4C-89E2-4554-8078-9AB036B01C08}" destId="{A690C06F-8DF7-46CF-AF7B-23F5CA0F14CC}" srcOrd="0" destOrd="0" parTransId="{47EE08CB-449F-4808-B2D1-AF627810D17D}" sibTransId="{FADCFE43-3618-4D52-B60D-86135E094FA9}"/>
    <dgm:cxn modelId="{7F032468-BD76-4E85-A9D8-B6F7FFDFEF4D}" type="presOf" srcId="{B8B7E8D5-E182-49B2-A4F6-007C1569ACDE}" destId="{8D0E3D91-48C5-43FE-9962-7079570B7766}" srcOrd="0" destOrd="0" presId="urn:microsoft.com/office/officeart/2005/8/layout/radial1"/>
    <dgm:cxn modelId="{BD31229C-2E12-4B0D-B30B-E0432EC57334}" srcId="{41352B4C-89E2-4554-8078-9AB036B01C08}" destId="{C5143D6B-17BC-4527-92C8-FE6E9EDD1699}" srcOrd="1" destOrd="0" parTransId="{9A652238-5299-4B78-B466-A3ED7EFBCEF9}" sibTransId="{A18FB987-6D8E-49A3-A072-F58724E14305}"/>
    <dgm:cxn modelId="{25B4320C-0151-4BD9-9068-7C5A1FDE3219}" srcId="{41352B4C-89E2-4554-8078-9AB036B01C08}" destId="{3C5E40E6-4BF0-4136-BB5C-9260B7461190}" srcOrd="6" destOrd="0" parTransId="{A8400263-39B0-451A-809E-B21A25F84E22}" sibTransId="{EB8417B2-2DBB-4430-B5C4-22E6EEFA7C82}"/>
    <dgm:cxn modelId="{02837792-474F-4E1B-8386-1B20D881FDB3}" type="presOf" srcId="{03FC5B9F-4377-4761-A046-B3AEC0F4723C}" destId="{28231CE8-24C8-412A-8C0B-BA05BC0D0059}" srcOrd="0" destOrd="0" presId="urn:microsoft.com/office/officeart/2005/8/layout/radial1"/>
    <dgm:cxn modelId="{7015933F-5F30-426F-A191-CDF97D484B46}" type="presOf" srcId="{F45DE1FD-7216-48CA-BC57-E6B0D028CE7D}" destId="{841A9E5A-9AD4-4C15-B6F8-0E8355396912}" srcOrd="1" destOrd="0" presId="urn:microsoft.com/office/officeart/2005/8/layout/radial1"/>
    <dgm:cxn modelId="{36AF35C1-643D-4A39-84D8-40C6F94EF911}" type="presOf" srcId="{41352B4C-89E2-4554-8078-9AB036B01C08}" destId="{976DA027-AE7D-46FB-86EA-E93768751A4F}" srcOrd="0" destOrd="0" presId="urn:microsoft.com/office/officeart/2005/8/layout/radial1"/>
    <dgm:cxn modelId="{CCD6B0D8-3498-4473-9B1D-B54847EC7935}" type="presOf" srcId="{47EE08CB-449F-4808-B2D1-AF627810D17D}" destId="{21DB18E8-9986-4282-A994-B48003727C6B}" srcOrd="1" destOrd="0" presId="urn:microsoft.com/office/officeart/2005/8/layout/radial1"/>
    <dgm:cxn modelId="{E3376210-3B80-4BD6-9F17-51CC2376991A}" type="presOf" srcId="{01708597-30DD-4F6C-93AA-ACDD27FF051A}" destId="{03714C25-84B2-41DF-9AC7-09CDA49F4872}" srcOrd="1" destOrd="0" presId="urn:microsoft.com/office/officeart/2005/8/layout/radial1"/>
    <dgm:cxn modelId="{4513B5FF-2FF3-4EC6-815A-CC2E0C9E5885}" type="presOf" srcId="{C5143D6B-17BC-4527-92C8-FE6E9EDD1699}" destId="{8BE970C2-F9E8-41B2-B5C7-81325F008937}" srcOrd="0" destOrd="0" presId="urn:microsoft.com/office/officeart/2005/8/layout/radial1"/>
    <dgm:cxn modelId="{49CEC72C-EFB7-4596-8E71-0DBD119C32C2}" type="presOf" srcId="{01708597-30DD-4F6C-93AA-ACDD27FF051A}" destId="{231CE80B-8EA9-49AD-9FD6-538E87E977C9}" srcOrd="0" destOrd="0" presId="urn:microsoft.com/office/officeart/2005/8/layout/radial1"/>
    <dgm:cxn modelId="{651DB28D-F4BA-4A00-AA76-DBC2C2426BEE}" type="presOf" srcId="{03FC5B9F-4377-4761-A046-B3AEC0F4723C}" destId="{CBC8308E-5EBC-4654-B1A8-EF2210B6ADF5}" srcOrd="1" destOrd="0" presId="urn:microsoft.com/office/officeart/2005/8/layout/radial1"/>
    <dgm:cxn modelId="{5E7B0A23-24DA-440C-849F-A8C9A7CBACC5}" type="presOf" srcId="{3A97F7EC-8F5B-4E64-A072-65D64660D109}" destId="{8542D33E-B725-4A01-B8C4-838814B9040B}" srcOrd="0" destOrd="0" presId="urn:microsoft.com/office/officeart/2005/8/layout/radial1"/>
    <dgm:cxn modelId="{9D493B24-8628-43C6-9DFC-0B8EBB9A993F}" type="presOf" srcId="{A690C06F-8DF7-46CF-AF7B-23F5CA0F14CC}" destId="{BD2BF25C-B5B7-48E0-8975-473000360894}" srcOrd="0" destOrd="0" presId="urn:microsoft.com/office/officeart/2005/8/layout/radial1"/>
    <dgm:cxn modelId="{E897E1B0-F951-4CA9-8B6B-2251FB9665AC}" type="presOf" srcId="{812C5703-8802-416B-90B6-DDF8A3BBCAEB}" destId="{AE628C5B-00C9-4D16-8374-3D0C80A790EE}" srcOrd="0" destOrd="0" presId="urn:microsoft.com/office/officeart/2005/8/layout/radial1"/>
    <dgm:cxn modelId="{04ECF1B2-6EFD-43BF-BDA7-9FAFC9B005A4}" type="presOf" srcId="{9A652238-5299-4B78-B466-A3ED7EFBCEF9}" destId="{03B0C6BF-19CC-4969-8BC9-765C6B88F8B6}" srcOrd="1" destOrd="0" presId="urn:microsoft.com/office/officeart/2005/8/layout/radial1"/>
    <dgm:cxn modelId="{76ADDD54-3FAC-4C63-B0E6-0624CEDCA0D6}" srcId="{B8B7E8D5-E182-49B2-A4F6-007C1569ACDE}" destId="{41352B4C-89E2-4554-8078-9AB036B01C08}" srcOrd="0" destOrd="0" parTransId="{A21ED1EB-AA5B-4EAE-89F1-BDDC4B38765B}" sibTransId="{2D419479-3300-4C78-B6C5-C3A9B2727BA4}"/>
    <dgm:cxn modelId="{F86F157D-0B70-4221-8F0A-D1F497AF07E8}" type="presOf" srcId="{F45DE1FD-7216-48CA-BC57-E6B0D028CE7D}" destId="{E2D124A5-4043-4F30-8A9D-6BBAD08272DB}" srcOrd="0" destOrd="0" presId="urn:microsoft.com/office/officeart/2005/8/layout/radial1"/>
    <dgm:cxn modelId="{0039628F-56C9-417D-B0D8-0EA10098899D}" type="presOf" srcId="{812C5703-8802-416B-90B6-DDF8A3BBCAEB}" destId="{65C8CDD3-380A-45D4-B4CC-2AE244BAAF87}" srcOrd="1" destOrd="0" presId="urn:microsoft.com/office/officeart/2005/8/layout/radial1"/>
    <dgm:cxn modelId="{7F056ABA-C264-4C31-8E91-1D9DA6C2D581}" srcId="{41352B4C-89E2-4554-8078-9AB036B01C08}" destId="{76CF69AA-A16F-4EEE-8F23-5577C07CF50C}" srcOrd="5" destOrd="0" parTransId="{812C5703-8802-416B-90B6-DDF8A3BBCAEB}" sibTransId="{3B2E932A-B6F9-4208-B028-C5B053B15B90}"/>
    <dgm:cxn modelId="{34238631-A5C9-4467-865D-E761A087E3FD}" type="presOf" srcId="{A8400263-39B0-451A-809E-B21A25F84E22}" destId="{29DED940-A287-4655-8F6C-DFFEE64754D8}" srcOrd="0" destOrd="0" presId="urn:microsoft.com/office/officeart/2005/8/layout/radial1"/>
    <dgm:cxn modelId="{44CE4537-4CBF-4688-ADD2-806DF94F5E98}" srcId="{41352B4C-89E2-4554-8078-9AB036B01C08}" destId="{3A97F7EC-8F5B-4E64-A072-65D64660D109}" srcOrd="4" destOrd="0" parTransId="{F45DE1FD-7216-48CA-BC57-E6B0D028CE7D}" sibTransId="{C01D6BE0-3435-46DD-A131-E33231A1A07D}"/>
    <dgm:cxn modelId="{EE034993-A2F0-4201-980B-F26D5CDAC41E}" srcId="{41352B4C-89E2-4554-8078-9AB036B01C08}" destId="{334845A9-7999-4840-9B77-F9842F66723B}" srcOrd="2" destOrd="0" parTransId="{03FC5B9F-4377-4761-A046-B3AEC0F4723C}" sibTransId="{F8EA571F-48CB-46B8-8620-215F96E3F205}"/>
    <dgm:cxn modelId="{F8D61572-9654-4ECC-9390-750196CE2367}" type="presOf" srcId="{76CF69AA-A16F-4EEE-8F23-5577C07CF50C}" destId="{A45E1B02-31FB-49E9-B95C-4D21B1CE9B75}" srcOrd="0" destOrd="0" presId="urn:microsoft.com/office/officeart/2005/8/layout/radial1"/>
    <dgm:cxn modelId="{7A420D2F-99AF-48A4-89D9-7C3B4E6D4B3F}" type="presOf" srcId="{47EE08CB-449F-4808-B2D1-AF627810D17D}" destId="{9B0F4CFA-5882-4602-BC41-F7A6DE89ACBF}" srcOrd="0" destOrd="0" presId="urn:microsoft.com/office/officeart/2005/8/layout/radial1"/>
    <dgm:cxn modelId="{8F218B10-8C15-45E0-96C5-CF7C4F928A34}" type="presParOf" srcId="{8D0E3D91-48C5-43FE-9962-7079570B7766}" destId="{976DA027-AE7D-46FB-86EA-E93768751A4F}" srcOrd="0" destOrd="0" presId="urn:microsoft.com/office/officeart/2005/8/layout/radial1"/>
    <dgm:cxn modelId="{DC1C6F9E-3E43-4FF5-BA29-5559A67A1719}" type="presParOf" srcId="{8D0E3D91-48C5-43FE-9962-7079570B7766}" destId="{9B0F4CFA-5882-4602-BC41-F7A6DE89ACBF}" srcOrd="1" destOrd="0" presId="urn:microsoft.com/office/officeart/2005/8/layout/radial1"/>
    <dgm:cxn modelId="{2FB93478-C85B-4BE4-809A-677737A73EFA}" type="presParOf" srcId="{9B0F4CFA-5882-4602-BC41-F7A6DE89ACBF}" destId="{21DB18E8-9986-4282-A994-B48003727C6B}" srcOrd="0" destOrd="0" presId="urn:microsoft.com/office/officeart/2005/8/layout/radial1"/>
    <dgm:cxn modelId="{402A7B25-0092-4984-A69A-1F6101FA4663}" type="presParOf" srcId="{8D0E3D91-48C5-43FE-9962-7079570B7766}" destId="{BD2BF25C-B5B7-48E0-8975-473000360894}" srcOrd="2" destOrd="0" presId="urn:microsoft.com/office/officeart/2005/8/layout/radial1"/>
    <dgm:cxn modelId="{7791825F-A5AA-451B-976C-BE0B37E6A499}" type="presParOf" srcId="{8D0E3D91-48C5-43FE-9962-7079570B7766}" destId="{E6BF105F-0114-496E-BA2E-F35427B8CA1E}" srcOrd="3" destOrd="0" presId="urn:microsoft.com/office/officeart/2005/8/layout/radial1"/>
    <dgm:cxn modelId="{3DF645D9-403A-48FA-9FEE-8419C045CA05}" type="presParOf" srcId="{E6BF105F-0114-496E-BA2E-F35427B8CA1E}" destId="{03B0C6BF-19CC-4969-8BC9-765C6B88F8B6}" srcOrd="0" destOrd="0" presId="urn:microsoft.com/office/officeart/2005/8/layout/radial1"/>
    <dgm:cxn modelId="{F26EB2A7-AEB5-4B2B-B705-C419AFFB44D7}" type="presParOf" srcId="{8D0E3D91-48C5-43FE-9962-7079570B7766}" destId="{8BE970C2-F9E8-41B2-B5C7-81325F008937}" srcOrd="4" destOrd="0" presId="urn:microsoft.com/office/officeart/2005/8/layout/radial1"/>
    <dgm:cxn modelId="{702E1510-4336-49A6-A602-83F01CCF23DB}" type="presParOf" srcId="{8D0E3D91-48C5-43FE-9962-7079570B7766}" destId="{28231CE8-24C8-412A-8C0B-BA05BC0D0059}" srcOrd="5" destOrd="0" presId="urn:microsoft.com/office/officeart/2005/8/layout/radial1"/>
    <dgm:cxn modelId="{A68198B5-4C3C-4842-AFE4-B3041D67A560}" type="presParOf" srcId="{28231CE8-24C8-412A-8C0B-BA05BC0D0059}" destId="{CBC8308E-5EBC-4654-B1A8-EF2210B6ADF5}" srcOrd="0" destOrd="0" presId="urn:microsoft.com/office/officeart/2005/8/layout/radial1"/>
    <dgm:cxn modelId="{79C3B4C2-50E9-477C-91DB-E9286D2EF42B}" type="presParOf" srcId="{8D0E3D91-48C5-43FE-9962-7079570B7766}" destId="{1FF010DE-B265-4B55-97FD-00CACA5BF7E0}" srcOrd="6" destOrd="0" presId="urn:microsoft.com/office/officeart/2005/8/layout/radial1"/>
    <dgm:cxn modelId="{7867BB05-7E34-4280-B1DA-E9DAF3608492}" type="presParOf" srcId="{8D0E3D91-48C5-43FE-9962-7079570B7766}" destId="{231CE80B-8EA9-49AD-9FD6-538E87E977C9}" srcOrd="7" destOrd="0" presId="urn:microsoft.com/office/officeart/2005/8/layout/radial1"/>
    <dgm:cxn modelId="{F20D71D0-289A-4AE8-ADDE-41C9EDC649D8}" type="presParOf" srcId="{231CE80B-8EA9-49AD-9FD6-538E87E977C9}" destId="{03714C25-84B2-41DF-9AC7-09CDA49F4872}" srcOrd="0" destOrd="0" presId="urn:microsoft.com/office/officeart/2005/8/layout/radial1"/>
    <dgm:cxn modelId="{CD135A36-6C42-4CFB-8EC4-D774CB0A1668}" type="presParOf" srcId="{8D0E3D91-48C5-43FE-9962-7079570B7766}" destId="{D29C1304-5232-40C4-8AA5-EBA9EC755375}" srcOrd="8" destOrd="0" presId="urn:microsoft.com/office/officeart/2005/8/layout/radial1"/>
    <dgm:cxn modelId="{3A9EEA8B-4E01-45E3-B101-62D57AED91B7}" type="presParOf" srcId="{8D0E3D91-48C5-43FE-9962-7079570B7766}" destId="{E2D124A5-4043-4F30-8A9D-6BBAD08272DB}" srcOrd="9" destOrd="0" presId="urn:microsoft.com/office/officeart/2005/8/layout/radial1"/>
    <dgm:cxn modelId="{7D9FC445-0935-499B-9C2F-77D2649246B8}" type="presParOf" srcId="{E2D124A5-4043-4F30-8A9D-6BBAD08272DB}" destId="{841A9E5A-9AD4-4C15-B6F8-0E8355396912}" srcOrd="0" destOrd="0" presId="urn:microsoft.com/office/officeart/2005/8/layout/radial1"/>
    <dgm:cxn modelId="{F6E527F1-0E43-4FE2-985C-CB3D31854FF4}" type="presParOf" srcId="{8D0E3D91-48C5-43FE-9962-7079570B7766}" destId="{8542D33E-B725-4A01-B8C4-838814B9040B}" srcOrd="10" destOrd="0" presId="urn:microsoft.com/office/officeart/2005/8/layout/radial1"/>
    <dgm:cxn modelId="{74F48D89-30D4-4E5B-9149-3BC478BE0FCD}" type="presParOf" srcId="{8D0E3D91-48C5-43FE-9962-7079570B7766}" destId="{AE628C5B-00C9-4D16-8374-3D0C80A790EE}" srcOrd="11" destOrd="0" presId="urn:microsoft.com/office/officeart/2005/8/layout/radial1"/>
    <dgm:cxn modelId="{F3CD2258-12B7-4560-AC36-0E64C4C3A2C5}" type="presParOf" srcId="{AE628C5B-00C9-4D16-8374-3D0C80A790EE}" destId="{65C8CDD3-380A-45D4-B4CC-2AE244BAAF87}" srcOrd="0" destOrd="0" presId="urn:microsoft.com/office/officeart/2005/8/layout/radial1"/>
    <dgm:cxn modelId="{5DD750A9-A542-4C86-A247-B2340761C372}" type="presParOf" srcId="{8D0E3D91-48C5-43FE-9962-7079570B7766}" destId="{A45E1B02-31FB-49E9-B95C-4D21B1CE9B75}" srcOrd="12" destOrd="0" presId="urn:microsoft.com/office/officeart/2005/8/layout/radial1"/>
    <dgm:cxn modelId="{4C4C3FF8-906C-4BEA-AAF0-C0F887CDB0AA}" type="presParOf" srcId="{8D0E3D91-48C5-43FE-9962-7079570B7766}" destId="{29DED940-A287-4655-8F6C-DFFEE64754D8}" srcOrd="13" destOrd="0" presId="urn:microsoft.com/office/officeart/2005/8/layout/radial1"/>
    <dgm:cxn modelId="{7163DBBC-1275-4659-9ACE-D771929F98ED}" type="presParOf" srcId="{29DED940-A287-4655-8F6C-DFFEE64754D8}" destId="{27FA39FE-4823-4728-B00D-26BF5F8373C7}" srcOrd="0" destOrd="0" presId="urn:microsoft.com/office/officeart/2005/8/layout/radial1"/>
    <dgm:cxn modelId="{345A594F-9F65-4B7D-AB21-2D6EFE54209D}" type="presParOf" srcId="{8D0E3D91-48C5-43FE-9962-7079570B7766}" destId="{82B7B7C3-EF3D-435B-99D0-AECC81CE2C4C}" srcOrd="14"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AE565DF-7CD3-4D74-B611-BC43E935A32F}" type="datetimeFigureOut">
              <a:rPr lang="en-US" smtClean="0"/>
              <a:pPr/>
              <a:t>5/16/2017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805117E-6DE9-4D90-A169-76514720F2E2}" type="slidenum">
              <a:rPr lang="en-US" smtClean="0"/>
              <a:pPr/>
              <a:t>‹#›</a:t>
            </a:fld>
            <a:endParaRPr lang="en-US"/>
          </a:p>
        </p:txBody>
      </p:sp>
    </p:spTree>
    <p:extLst>
      <p:ext uri="{BB962C8B-B14F-4D97-AF65-F5344CB8AC3E}">
        <p14:creationId xmlns:p14="http://schemas.microsoft.com/office/powerpoint/2010/main" val="37849053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05117E-6DE9-4D90-A169-76514720F2E2}" type="slidenum">
              <a:rPr lang="en-US" smtClean="0"/>
              <a:pPr/>
              <a:t>3</a:t>
            </a:fld>
            <a:endParaRPr lang="en-US"/>
          </a:p>
        </p:txBody>
      </p:sp>
    </p:spTree>
    <p:extLst>
      <p:ext uri="{BB962C8B-B14F-4D97-AF65-F5344CB8AC3E}">
        <p14:creationId xmlns:p14="http://schemas.microsoft.com/office/powerpoint/2010/main" val="35499254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1D1C5F3-EC9B-4BFD-8D31-85032931A9C2}" type="datetimeFigureOut">
              <a:rPr lang="en-US" smtClean="0"/>
              <a:pPr/>
              <a:t>5/16/2017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0C02FF-C17F-40CF-9FF8-C4B9077AD95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D1C5F3-EC9B-4BFD-8D31-85032931A9C2}" type="datetimeFigureOut">
              <a:rPr lang="en-US" smtClean="0"/>
              <a:pPr/>
              <a:t>5/16/2017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0C02FF-C17F-40CF-9FF8-C4B9077AD95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D1C5F3-EC9B-4BFD-8D31-85032931A9C2}" type="datetimeFigureOut">
              <a:rPr lang="en-US" smtClean="0"/>
              <a:pPr/>
              <a:t>5/16/2017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0C02FF-C17F-40CF-9FF8-C4B9077AD95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D1C5F3-EC9B-4BFD-8D31-85032931A9C2}" type="datetimeFigureOut">
              <a:rPr lang="en-US" smtClean="0"/>
              <a:pPr/>
              <a:t>5/16/2017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0C02FF-C17F-40CF-9FF8-C4B9077AD95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1D1C5F3-EC9B-4BFD-8D31-85032931A9C2}" type="datetimeFigureOut">
              <a:rPr lang="en-US" smtClean="0"/>
              <a:pPr/>
              <a:t>5/16/2017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0C02FF-C17F-40CF-9FF8-C4B9077AD95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1D1C5F3-EC9B-4BFD-8D31-85032931A9C2}" type="datetimeFigureOut">
              <a:rPr lang="en-US" smtClean="0"/>
              <a:pPr/>
              <a:t>5/16/2017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0C02FF-C17F-40CF-9FF8-C4B9077AD95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1D1C5F3-EC9B-4BFD-8D31-85032931A9C2}" type="datetimeFigureOut">
              <a:rPr lang="en-US" smtClean="0"/>
              <a:pPr/>
              <a:t>5/16/2017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D0C02FF-C17F-40CF-9FF8-C4B9077AD95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1D1C5F3-EC9B-4BFD-8D31-85032931A9C2}" type="datetimeFigureOut">
              <a:rPr lang="en-US" smtClean="0"/>
              <a:pPr/>
              <a:t>5/16/2017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D0C02FF-C17F-40CF-9FF8-C4B9077AD95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D1C5F3-EC9B-4BFD-8D31-85032931A9C2}" type="datetimeFigureOut">
              <a:rPr lang="en-US" smtClean="0"/>
              <a:pPr/>
              <a:t>5/16/2017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D0C02FF-C17F-40CF-9FF8-C4B9077AD95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D1C5F3-EC9B-4BFD-8D31-85032931A9C2}" type="datetimeFigureOut">
              <a:rPr lang="en-US" smtClean="0"/>
              <a:pPr/>
              <a:t>5/16/2017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0C02FF-C17F-40CF-9FF8-C4B9077AD95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D1C5F3-EC9B-4BFD-8D31-85032931A9C2}" type="datetimeFigureOut">
              <a:rPr lang="en-US" smtClean="0"/>
              <a:pPr/>
              <a:t>5/16/2017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0C02FF-C17F-40CF-9FF8-C4B9077AD95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D1C5F3-EC9B-4BFD-8D31-85032931A9C2}" type="datetimeFigureOut">
              <a:rPr lang="en-US" smtClean="0"/>
              <a:pPr/>
              <a:t>5/16/2017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0C02FF-C17F-40CF-9FF8-C4B9077AD95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48.gif"/><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2.xml"/><Relationship Id="rId4" Type="http://schemas.openxmlformats.org/officeDocument/2006/relationships/image" Target="../media/image54.jpeg"/></Relationships>
</file>

<file path=ppt/slides/_rels/slide85.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hyperlink" Target="http://www.baharnaranj.org/" TargetMode="External"/><Relationship Id="rId2" Type="http://schemas.openxmlformats.org/officeDocument/2006/relationships/hyperlink" Target="http://www.tandorostan.org/" TargetMode="External"/><Relationship Id="rId1" Type="http://schemas.openxmlformats.org/officeDocument/2006/relationships/slideLayout" Target="../slideLayouts/slideLayout2.xml"/><Relationship Id="rId5" Type="http://schemas.openxmlformats.org/officeDocument/2006/relationships/image" Target="../media/image60.png"/><Relationship Id="rId4" Type="http://schemas.openxmlformats.org/officeDocument/2006/relationships/image" Target="../media/image59.png"/></Relationships>
</file>

<file path=ppt/slides/_rels/slide89.xml.rels><?xml version="1.0" encoding="UTF-8" standalone="yes"?>
<Relationships xmlns="http://schemas.openxmlformats.org/package/2006/relationships"><Relationship Id="rId3" Type="http://schemas.openxmlformats.org/officeDocument/2006/relationships/hyperlink" Target="http://www.iranianteb.com/" TargetMode="External"/><Relationship Id="rId2" Type="http://schemas.openxmlformats.org/officeDocument/2006/relationships/image" Target="../media/image61.jpeg"/><Relationship Id="rId1" Type="http://schemas.openxmlformats.org/officeDocument/2006/relationships/slideLayout" Target="../slideLayouts/slideLayout2.xml"/><Relationship Id="rId4" Type="http://schemas.openxmlformats.org/officeDocument/2006/relationships/image" Target="../media/image62.png"/></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456215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Koodak" panose="00000700000000000000" pitchFamily="2" charset="-78"/>
              </a:rPr>
              <a:t>چرا ترجمه قانون در سال 2013؟</a:t>
            </a:r>
            <a:endParaRPr lang="en-US" dirty="0">
              <a:cs typeface="B Koodak" panose="00000700000000000000" pitchFamily="2" charset="-78"/>
            </a:endParaRPr>
          </a:p>
        </p:txBody>
      </p:sp>
      <p:sp>
        <p:nvSpPr>
          <p:cNvPr id="3" name="Content Placeholder 2"/>
          <p:cNvSpPr>
            <a:spLocks noGrp="1"/>
          </p:cNvSpPr>
          <p:nvPr>
            <p:ph idx="1"/>
          </p:nvPr>
        </p:nvSpPr>
        <p:spPr/>
        <p:txBody>
          <a:bodyPr/>
          <a:lstStyle/>
          <a:p>
            <a:pPr marL="0" indent="0" algn="r">
              <a:buNone/>
            </a:pPr>
            <a:r>
              <a:rPr lang="fa-IR" dirty="0" smtClean="0">
                <a:cs typeface="B Koodak" panose="00000700000000000000" pitchFamily="2" charset="-78"/>
              </a:rPr>
              <a:t>الگو گیری از ابن سینا در جمع آوری نقادانه علوم گذشتگان</a:t>
            </a:r>
          </a:p>
          <a:p>
            <a:pPr marL="0" indent="0" algn="r">
              <a:buNone/>
            </a:pPr>
            <a:endParaRPr lang="fa-IR" dirty="0">
              <a:cs typeface="B Koodak" panose="00000700000000000000" pitchFamily="2" charset="-78"/>
            </a:endParaRPr>
          </a:p>
          <a:p>
            <a:pPr marL="0" indent="0" algn="r">
              <a:buNone/>
            </a:pPr>
            <a:r>
              <a:rPr lang="fa-IR" dirty="0" smtClean="0">
                <a:cs typeface="B Koodak" panose="00000700000000000000" pitchFamily="2" charset="-78"/>
              </a:rPr>
              <a:t>تلفیق آن با علم روز زمان خود</a:t>
            </a:r>
          </a:p>
          <a:p>
            <a:pPr marL="0" indent="0" algn="r">
              <a:buNone/>
            </a:pPr>
            <a:endParaRPr lang="fa-IR" dirty="0">
              <a:cs typeface="B Koodak" panose="00000700000000000000" pitchFamily="2" charset="-78"/>
            </a:endParaRPr>
          </a:p>
          <a:p>
            <a:pPr marL="0" indent="0" algn="r">
              <a:buNone/>
            </a:pPr>
            <a:r>
              <a:rPr lang="fa-IR" dirty="0" smtClean="0">
                <a:cs typeface="B Koodak" panose="00000700000000000000" pitchFamily="2" charset="-78"/>
              </a:rPr>
              <a:t>بررسی درستی این علوم با تجربیات و تفکر و انجام آزمایش</a:t>
            </a:r>
            <a:endParaRPr lang="en-US" dirty="0">
              <a:cs typeface="B Koodak" panose="00000700000000000000" pitchFamily="2" charset="-78"/>
            </a:endParaRPr>
          </a:p>
        </p:txBody>
      </p:sp>
    </p:spTree>
    <p:extLst>
      <p:ext uri="{BB962C8B-B14F-4D97-AF65-F5344CB8AC3E}">
        <p14:creationId xmlns:p14="http://schemas.microsoft.com/office/powerpoint/2010/main" val="24887810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304800" y="-228600"/>
            <a:ext cx="9753600" cy="7315200"/>
          </a:xfrm>
          <a:prstGeom prst="rect">
            <a:avLst/>
          </a:prstGeom>
        </p:spPr>
      </p:pic>
    </p:spTree>
    <p:extLst>
      <p:ext uri="{BB962C8B-B14F-4D97-AF65-F5344CB8AC3E}">
        <p14:creationId xmlns:p14="http://schemas.microsoft.com/office/powerpoint/2010/main" val="31231312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Koodak" panose="00000700000000000000" pitchFamily="2" charset="-78"/>
              </a:rPr>
              <a:t>علم روز و دو نظریه ابن سینا؟!</a:t>
            </a:r>
            <a:endParaRPr lang="en-US" dirty="0">
              <a:cs typeface="B Koodak" panose="00000700000000000000" pitchFamily="2" charset="-78"/>
            </a:endParaRPr>
          </a:p>
        </p:txBody>
      </p:sp>
      <p:sp>
        <p:nvSpPr>
          <p:cNvPr id="3" name="Content Placeholder 2"/>
          <p:cNvSpPr>
            <a:spLocks noGrp="1"/>
          </p:cNvSpPr>
          <p:nvPr>
            <p:ph idx="1"/>
          </p:nvPr>
        </p:nvSpPr>
        <p:spPr/>
        <p:txBody>
          <a:bodyPr/>
          <a:lstStyle/>
          <a:p>
            <a:pPr marL="0" indent="0" algn="r">
              <a:buNone/>
            </a:pPr>
            <a:r>
              <a:rPr lang="fa-IR" dirty="0" smtClean="0">
                <a:cs typeface="B Koodak" panose="00000700000000000000" pitchFamily="2" charset="-78"/>
              </a:rPr>
              <a:t>فهم مزاج تنها پس از پیشرفت علوم پایه پزشکی (زیست شناسی و زیست شیمی)</a:t>
            </a:r>
            <a:endParaRPr lang="en-US" dirty="0" smtClean="0">
              <a:cs typeface="B Koodak" panose="00000700000000000000" pitchFamily="2" charset="-78"/>
            </a:endParaRPr>
          </a:p>
          <a:p>
            <a:pPr marL="0" indent="0" algn="r">
              <a:buNone/>
            </a:pPr>
            <a:r>
              <a:rPr lang="fa-IR" dirty="0" smtClean="0">
                <a:cs typeface="B Koodak" panose="00000700000000000000" pitchFamily="2" charset="-78"/>
              </a:rPr>
              <a:t>ارتباط مزاج با تولید انرژی در سطح میتوکندری های درون سلول ها</a:t>
            </a:r>
          </a:p>
          <a:p>
            <a:pPr marL="0" indent="0" algn="r">
              <a:buNone/>
            </a:pPr>
            <a:endParaRPr lang="fa-IR" dirty="0" smtClean="0">
              <a:cs typeface="B Koodak" panose="00000700000000000000" pitchFamily="2" charset="-78"/>
            </a:endParaRPr>
          </a:p>
          <a:p>
            <a:pPr marL="0" indent="0" algn="r">
              <a:buNone/>
            </a:pPr>
            <a:r>
              <a:rPr lang="fa-IR" dirty="0" smtClean="0">
                <a:cs typeface="B Koodak" panose="00000700000000000000" pitchFamily="2" charset="-78"/>
              </a:rPr>
              <a:t>برای فهم خلط های چهار گانه هنوز نیاز به پیشرفت های بیشتر است!!</a:t>
            </a:r>
            <a:r>
              <a:rPr lang="en-US" dirty="0" smtClean="0">
                <a:cs typeface="B Koodak" panose="00000700000000000000" pitchFamily="2" charset="-78"/>
              </a:rPr>
              <a:t> </a:t>
            </a:r>
            <a:endParaRPr lang="en-US" dirty="0">
              <a:cs typeface="B Koodak" panose="00000700000000000000" pitchFamily="2" charset="-78"/>
            </a:endParaRPr>
          </a:p>
        </p:txBody>
      </p:sp>
    </p:spTree>
    <p:extLst>
      <p:ext uri="{BB962C8B-B14F-4D97-AF65-F5344CB8AC3E}">
        <p14:creationId xmlns:p14="http://schemas.microsoft.com/office/powerpoint/2010/main" val="28326354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0034" y="357166"/>
            <a:ext cx="7772400" cy="1143008"/>
          </a:xfrm>
        </p:spPr>
        <p:txBody>
          <a:bodyPr>
            <a:normAutofit/>
          </a:bodyPr>
          <a:lstStyle/>
          <a:p>
            <a:r>
              <a:rPr lang="fa-IR" b="1" dirty="0" smtClean="0">
                <a:cs typeface="B Zar" pitchFamily="2" charset="-78"/>
              </a:rPr>
              <a:t>چاپ مقاله در نشریه نیچر</a:t>
            </a:r>
            <a:endParaRPr lang="fa-IR" b="1" dirty="0">
              <a:cs typeface="B Zar" pitchFamily="2" charset="-78"/>
            </a:endParaRPr>
          </a:p>
        </p:txBody>
      </p:sp>
      <p:sp>
        <p:nvSpPr>
          <p:cNvPr id="5" name="Slide Number Placeholder 4"/>
          <p:cNvSpPr>
            <a:spLocks noGrp="1"/>
          </p:cNvSpPr>
          <p:nvPr>
            <p:ph type="sldNum" sz="quarter" idx="12"/>
          </p:nvPr>
        </p:nvSpPr>
        <p:spPr/>
        <p:txBody>
          <a:bodyPr/>
          <a:lstStyle/>
          <a:p>
            <a:fld id="{F773F0DC-CED2-4123-B783-9329AE147773}" type="slidenum">
              <a:rPr lang="fa-IR" smtClean="0"/>
              <a:pPr/>
              <a:t>13</a:t>
            </a:fld>
            <a:endParaRPr lang="fa-IR"/>
          </a:p>
        </p:txBody>
      </p:sp>
      <p:pic>
        <p:nvPicPr>
          <p:cNvPr id="4098" name="Picture 2" descr="Image result for ‫دکترمهرداد کریمی سنتی‬‎"/>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831"/>
            <a:ext cx="2466975" cy="184785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3"/>
          <a:stretch>
            <a:fillRect/>
          </a:stretch>
        </p:blipFill>
        <p:spPr>
          <a:xfrm>
            <a:off x="2971800" y="1739460"/>
            <a:ext cx="5836804" cy="4377603"/>
          </a:xfrm>
          <a:prstGeom prst="rect">
            <a:avLst/>
          </a:prstGeom>
        </p:spPr>
      </p:pic>
      <p:sp>
        <p:nvSpPr>
          <p:cNvPr id="8" name="TextBox 7"/>
          <p:cNvSpPr txBox="1"/>
          <p:nvPr/>
        </p:nvSpPr>
        <p:spPr>
          <a:xfrm>
            <a:off x="228600" y="4038600"/>
            <a:ext cx="2590800" cy="923330"/>
          </a:xfrm>
          <a:prstGeom prst="rect">
            <a:avLst/>
          </a:prstGeom>
          <a:noFill/>
        </p:spPr>
        <p:txBody>
          <a:bodyPr wrap="square" rtlCol="0">
            <a:spAutoFit/>
          </a:bodyPr>
          <a:lstStyle/>
          <a:p>
            <a:pPr algn="ctr"/>
            <a:r>
              <a:rPr lang="fa-IR" dirty="0" smtClean="0">
                <a:cs typeface="B Koodak" panose="00000700000000000000" pitchFamily="2" charset="-78"/>
              </a:rPr>
              <a:t>بررسی پروتئومیک مزاج گرم و تر و سرد و خشک در طب سنتی ایران</a:t>
            </a:r>
            <a:endParaRPr lang="en-US" dirty="0">
              <a:cs typeface="B Koodak" panose="00000700000000000000" pitchFamily="2" charset="-78"/>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304800" y="-228600"/>
            <a:ext cx="9753600" cy="7315200"/>
          </a:xfrm>
          <a:prstGeom prst="rect">
            <a:avLst/>
          </a:prstGeom>
        </p:spPr>
      </p:pic>
    </p:spTree>
    <p:extLst>
      <p:ext uri="{BB962C8B-B14F-4D97-AF65-F5344CB8AC3E}">
        <p14:creationId xmlns:p14="http://schemas.microsoft.com/office/powerpoint/2010/main" val="37649684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5"/>
          <p:cNvSpPr>
            <a:spLocks noGrp="1" noChangeArrowheads="1"/>
          </p:cNvSpPr>
          <p:nvPr>
            <p:ph type="ftr" sz="quarter" idx="11"/>
          </p:nvPr>
        </p:nvSpPr>
        <p:spPr>
          <a:xfrm>
            <a:off x="3429000" y="6248400"/>
            <a:ext cx="2895600" cy="457200"/>
          </a:xfrm>
        </p:spPr>
        <p:txBody>
          <a:bodyPr/>
          <a:lstStyle/>
          <a:p>
            <a:pPr>
              <a:defRPr/>
            </a:pPr>
            <a:r>
              <a:rPr lang="fa-IR"/>
              <a:t>دکتر زحلی نژاد</a:t>
            </a:r>
            <a:endParaRPr lang="en-US" dirty="0"/>
          </a:p>
        </p:txBody>
      </p:sp>
      <p:graphicFrame>
        <p:nvGraphicFramePr>
          <p:cNvPr id="2" name="Diagram 1"/>
          <p:cNvGraphicFramePr/>
          <p:nvPr/>
        </p:nvGraphicFramePr>
        <p:xfrm>
          <a:off x="323528" y="188640"/>
          <a:ext cx="8404724" cy="64293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9460" name="Rectangle 5"/>
          <p:cNvSpPr>
            <a:spLocks noChangeArrowheads="1"/>
          </p:cNvSpPr>
          <p:nvPr/>
        </p:nvSpPr>
        <p:spPr bwMode="auto">
          <a:xfrm rot="10800000" flipV="1">
            <a:off x="611560" y="3140968"/>
            <a:ext cx="1698625"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algn="ctr"/>
            <a:r>
              <a:rPr lang="fa-IR" altLang="en-US" b="1" dirty="0">
                <a:solidFill>
                  <a:srgbClr val="FF0000"/>
                </a:solidFill>
                <a:cs typeface="B Nazanin" pitchFamily="2" charset="-78"/>
              </a:rPr>
              <a:t>در محاورات بصورت غلط  مصطلح بجای مزاجهای مرکب اسامی اخلاط دارای این مزاجها عنوان می شود: گرم و خشک(صفراوی)-سرد و خشک(سوداوی)- گرم وتر(دموی)-سرد وتر(بلغمی)</a:t>
            </a:r>
          </a:p>
        </p:txBody>
      </p:sp>
    </p:spTree>
    <p:extLst>
      <p:ext uri="{BB962C8B-B14F-4D97-AF65-F5344CB8AC3E}">
        <p14:creationId xmlns:p14="http://schemas.microsoft.com/office/powerpoint/2010/main" val="154672386"/>
      </p:ext>
    </p:extLst>
  </p:cSld>
  <p:clrMapOvr>
    <a:masterClrMapping/>
  </p:clrMapOvr>
  <p:transition spd="slow">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685800" y="304800"/>
          <a:ext cx="8077199" cy="5893710"/>
        </p:xfrm>
        <a:graphic>
          <a:graphicData uri="http://schemas.openxmlformats.org/drawingml/2006/table">
            <a:tbl>
              <a:tblPr rtl="1"/>
              <a:tblGrid>
                <a:gridCol w="332121">
                  <a:extLst>
                    <a:ext uri="{9D8B030D-6E8A-4147-A177-3AD203B41FA5}">
                      <a16:colId xmlns:a16="http://schemas.microsoft.com/office/drawing/2014/main" xmlns="" val="20000"/>
                    </a:ext>
                  </a:extLst>
                </a:gridCol>
                <a:gridCol w="3876836">
                  <a:extLst>
                    <a:ext uri="{9D8B030D-6E8A-4147-A177-3AD203B41FA5}">
                      <a16:colId xmlns:a16="http://schemas.microsoft.com/office/drawing/2014/main" xmlns="" val="20001"/>
                    </a:ext>
                  </a:extLst>
                </a:gridCol>
                <a:gridCol w="1219082">
                  <a:extLst>
                    <a:ext uri="{9D8B030D-6E8A-4147-A177-3AD203B41FA5}">
                      <a16:colId xmlns:a16="http://schemas.microsoft.com/office/drawing/2014/main" xmlns="" val="20002"/>
                    </a:ext>
                  </a:extLst>
                </a:gridCol>
                <a:gridCol w="1324580">
                  <a:extLst>
                    <a:ext uri="{9D8B030D-6E8A-4147-A177-3AD203B41FA5}">
                      <a16:colId xmlns:a16="http://schemas.microsoft.com/office/drawing/2014/main" xmlns="" val="20003"/>
                    </a:ext>
                  </a:extLst>
                </a:gridCol>
                <a:gridCol w="1324580">
                  <a:extLst>
                    <a:ext uri="{9D8B030D-6E8A-4147-A177-3AD203B41FA5}">
                      <a16:colId xmlns:a16="http://schemas.microsoft.com/office/drawing/2014/main" xmlns="" val="20004"/>
                    </a:ext>
                  </a:extLst>
                </a:gridCol>
              </a:tblGrid>
              <a:tr h="407310">
                <a:tc>
                  <a:txBody>
                    <a:bodyPr/>
                    <a:lstStyle/>
                    <a:p>
                      <a:pPr algn="just" rtl="1">
                        <a:spcAft>
                          <a:spcPts val="0"/>
                        </a:spcAft>
                      </a:pPr>
                      <a:endParaRPr lang="en-US" sz="1400" dirty="0">
                        <a:latin typeface="Times New Roman"/>
                        <a:ea typeface="Times New Roman"/>
                        <a:cs typeface="Traditional Arabic"/>
                      </a:endParaRPr>
                    </a:p>
                  </a:txBody>
                  <a:tcPr marL="63610" marR="636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rtl="1">
                        <a:spcAft>
                          <a:spcPts val="0"/>
                        </a:spcAft>
                      </a:pPr>
                      <a:r>
                        <a:rPr lang="ar-SA" sz="2000" b="1">
                          <a:latin typeface="Times New Roman"/>
                          <a:ea typeface="Times New Roman"/>
                          <a:cs typeface="Traditional Arabic"/>
                        </a:rPr>
                        <a:t>موضوع</a:t>
                      </a:r>
                      <a:endParaRPr lang="en-US" sz="1400">
                        <a:latin typeface="Times New Roman"/>
                        <a:ea typeface="Times New Roman"/>
                        <a:cs typeface="Traditional Arabic"/>
                      </a:endParaRPr>
                    </a:p>
                  </a:txBody>
                  <a:tcPr marL="63610" marR="636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rtl="1">
                        <a:spcAft>
                          <a:spcPts val="0"/>
                        </a:spcAft>
                      </a:pPr>
                      <a:r>
                        <a:rPr lang="ar-SA" sz="2000" b="1">
                          <a:latin typeface="Times New Roman"/>
                          <a:ea typeface="Times New Roman"/>
                          <a:cs typeface="Traditional Arabic"/>
                        </a:rPr>
                        <a:t>1</a:t>
                      </a:r>
                      <a:endParaRPr lang="en-US" sz="1400">
                        <a:latin typeface="Times New Roman"/>
                        <a:ea typeface="Times New Roman"/>
                        <a:cs typeface="Traditional Arabic"/>
                      </a:endParaRPr>
                    </a:p>
                  </a:txBody>
                  <a:tcPr marL="63610" marR="636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rtl="1">
                        <a:spcAft>
                          <a:spcPts val="0"/>
                        </a:spcAft>
                      </a:pPr>
                      <a:r>
                        <a:rPr lang="ar-SA" sz="2000" b="1">
                          <a:latin typeface="Times New Roman"/>
                          <a:ea typeface="Times New Roman"/>
                          <a:cs typeface="Traditional Arabic"/>
                        </a:rPr>
                        <a:t>2</a:t>
                      </a:r>
                      <a:endParaRPr lang="en-US" sz="1400">
                        <a:latin typeface="Times New Roman"/>
                        <a:ea typeface="Times New Roman"/>
                        <a:cs typeface="Traditional Arabic"/>
                      </a:endParaRPr>
                    </a:p>
                  </a:txBody>
                  <a:tcPr marL="63610" marR="636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rtl="1">
                        <a:spcAft>
                          <a:spcPts val="0"/>
                        </a:spcAft>
                      </a:pPr>
                      <a:r>
                        <a:rPr lang="ar-SA" sz="2000" b="1">
                          <a:latin typeface="Times New Roman"/>
                          <a:ea typeface="Times New Roman"/>
                          <a:cs typeface="Traditional Arabic"/>
                        </a:rPr>
                        <a:t>3</a:t>
                      </a:r>
                      <a:endParaRPr lang="en-US" sz="1400">
                        <a:latin typeface="Times New Roman"/>
                        <a:ea typeface="Times New Roman"/>
                        <a:cs typeface="Traditional Arabic"/>
                      </a:endParaRPr>
                    </a:p>
                  </a:txBody>
                  <a:tcPr marL="63610" marR="636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xmlns="" val="10000"/>
                  </a:ext>
                </a:extLst>
              </a:tr>
              <a:tr h="563970">
                <a:tc>
                  <a:txBody>
                    <a:bodyPr/>
                    <a:lstStyle/>
                    <a:p>
                      <a:pPr algn="just" rtl="1">
                        <a:spcAft>
                          <a:spcPts val="0"/>
                        </a:spcAft>
                      </a:pPr>
                      <a:r>
                        <a:rPr lang="ar-SA" sz="2000">
                          <a:latin typeface="Times New Roman"/>
                          <a:ea typeface="Times New Roman"/>
                          <a:cs typeface="B Zar"/>
                        </a:rPr>
                        <a:t>1</a:t>
                      </a:r>
                      <a:endParaRPr lang="en-US" sz="1400">
                        <a:latin typeface="Times New Roman"/>
                        <a:ea typeface="Times New Roman"/>
                        <a:cs typeface="Traditional Arabic"/>
                      </a:endParaRPr>
                    </a:p>
                  </a:txBody>
                  <a:tcPr marL="63610" marR="636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spcAft>
                          <a:spcPts val="0"/>
                        </a:spcAft>
                      </a:pPr>
                      <a:r>
                        <a:rPr lang="ar-SA" sz="2000" dirty="0">
                          <a:latin typeface="Times New Roman"/>
                          <a:ea typeface="Times New Roman"/>
                          <a:cs typeface="B Zar"/>
                        </a:rPr>
                        <a:t>وقتی اطرافیان دست شما را لمس </a:t>
                      </a:r>
                      <a:r>
                        <a:rPr lang="ar-SA" sz="2000" dirty="0" smtClean="0">
                          <a:latin typeface="Times New Roman"/>
                          <a:ea typeface="Times New Roman"/>
                          <a:cs typeface="B Zar"/>
                        </a:rPr>
                        <a:t>می </a:t>
                      </a:r>
                      <a:r>
                        <a:rPr lang="ar-SA" sz="2000" dirty="0">
                          <a:latin typeface="Times New Roman"/>
                          <a:ea typeface="Times New Roman"/>
                          <a:cs typeface="B Zar"/>
                        </a:rPr>
                        <a:t>کنند در مورد گرمی و سردی آن چه می گویند؟</a:t>
                      </a:r>
                      <a:endParaRPr lang="en-US" sz="1400" dirty="0">
                        <a:latin typeface="Times New Roman"/>
                        <a:ea typeface="Times New Roman"/>
                        <a:cs typeface="Traditional Arabic"/>
                      </a:endParaRPr>
                    </a:p>
                  </a:txBody>
                  <a:tcPr marL="63610" marR="636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ar-SA" sz="2000">
                          <a:latin typeface="Times New Roman"/>
                          <a:ea typeface="Times New Roman"/>
                          <a:cs typeface="B Zar"/>
                        </a:rPr>
                        <a:t>سرد</a:t>
                      </a:r>
                      <a:endParaRPr lang="en-US" sz="1400">
                        <a:latin typeface="Times New Roman"/>
                        <a:ea typeface="Times New Roman"/>
                        <a:cs typeface="Traditional Arabic"/>
                      </a:endParaRPr>
                    </a:p>
                  </a:txBody>
                  <a:tcPr marL="63610" marR="636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ar-SA" sz="2000">
                          <a:latin typeface="Times New Roman"/>
                          <a:ea typeface="Times New Roman"/>
                          <a:cs typeface="B Zar"/>
                        </a:rPr>
                        <a:t>نه سرد</a:t>
                      </a:r>
                      <a:endParaRPr lang="en-US" sz="1400">
                        <a:latin typeface="Times New Roman"/>
                        <a:ea typeface="Times New Roman"/>
                        <a:cs typeface="Traditional Arabic"/>
                      </a:endParaRPr>
                    </a:p>
                    <a:p>
                      <a:pPr algn="ctr" rtl="1">
                        <a:spcAft>
                          <a:spcPts val="0"/>
                        </a:spcAft>
                      </a:pPr>
                      <a:r>
                        <a:rPr lang="ar-SA" sz="2000">
                          <a:latin typeface="Times New Roman"/>
                          <a:ea typeface="Times New Roman"/>
                          <a:cs typeface="B Zar"/>
                        </a:rPr>
                        <a:t>نه گرم</a:t>
                      </a:r>
                      <a:endParaRPr lang="en-US" sz="1400">
                        <a:latin typeface="Times New Roman"/>
                        <a:ea typeface="Times New Roman"/>
                        <a:cs typeface="Traditional Arabic"/>
                      </a:endParaRPr>
                    </a:p>
                  </a:txBody>
                  <a:tcPr marL="63610" marR="636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ar-SA" sz="2000">
                          <a:latin typeface="Times New Roman"/>
                          <a:ea typeface="Times New Roman"/>
                          <a:cs typeface="B Zar"/>
                        </a:rPr>
                        <a:t>گرم</a:t>
                      </a:r>
                      <a:endParaRPr lang="en-US" sz="1400">
                        <a:latin typeface="Times New Roman"/>
                        <a:ea typeface="Times New Roman"/>
                        <a:cs typeface="Traditional Arabic"/>
                      </a:endParaRPr>
                    </a:p>
                  </a:txBody>
                  <a:tcPr marL="63610" marR="636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563970">
                <a:tc>
                  <a:txBody>
                    <a:bodyPr/>
                    <a:lstStyle/>
                    <a:p>
                      <a:pPr algn="just" rtl="1">
                        <a:spcAft>
                          <a:spcPts val="0"/>
                        </a:spcAft>
                      </a:pPr>
                      <a:r>
                        <a:rPr lang="ar-SA" sz="2000">
                          <a:latin typeface="Times New Roman"/>
                          <a:ea typeface="Times New Roman"/>
                          <a:cs typeface="B Zar"/>
                        </a:rPr>
                        <a:t>2</a:t>
                      </a:r>
                      <a:endParaRPr lang="en-US" sz="1400">
                        <a:latin typeface="Times New Roman"/>
                        <a:ea typeface="Times New Roman"/>
                        <a:cs typeface="Traditional Arabic"/>
                      </a:endParaRPr>
                    </a:p>
                  </a:txBody>
                  <a:tcPr marL="63610" marR="636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spcAft>
                          <a:spcPts val="0"/>
                        </a:spcAft>
                      </a:pPr>
                      <a:r>
                        <a:rPr lang="ar-SA" sz="2000">
                          <a:latin typeface="Times New Roman"/>
                          <a:ea typeface="Times New Roman"/>
                          <a:cs typeface="B Zar"/>
                        </a:rPr>
                        <a:t>اندازه کف دست شما در چه حد می باشد؟</a:t>
                      </a:r>
                      <a:endParaRPr lang="en-US" sz="1400">
                        <a:latin typeface="Times New Roman"/>
                        <a:ea typeface="Times New Roman"/>
                        <a:cs typeface="Traditional Arabic"/>
                      </a:endParaRPr>
                    </a:p>
                  </a:txBody>
                  <a:tcPr marL="63610" marR="636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ar-SA" sz="2000">
                          <a:latin typeface="Times New Roman"/>
                          <a:ea typeface="Times New Roman"/>
                          <a:cs typeface="B Zar"/>
                        </a:rPr>
                        <a:t>کوچک</a:t>
                      </a:r>
                      <a:endParaRPr lang="en-US" sz="1400">
                        <a:latin typeface="Times New Roman"/>
                        <a:ea typeface="Times New Roman"/>
                        <a:cs typeface="Traditional Arabic"/>
                      </a:endParaRPr>
                    </a:p>
                  </a:txBody>
                  <a:tcPr marL="63610" marR="636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ar-SA" sz="2000">
                          <a:latin typeface="Times New Roman"/>
                          <a:ea typeface="Times New Roman"/>
                          <a:cs typeface="B Zar"/>
                        </a:rPr>
                        <a:t>نه کوچک</a:t>
                      </a:r>
                      <a:endParaRPr lang="en-US" sz="1400">
                        <a:latin typeface="Times New Roman"/>
                        <a:ea typeface="Times New Roman"/>
                        <a:cs typeface="Traditional Arabic"/>
                      </a:endParaRPr>
                    </a:p>
                    <a:p>
                      <a:pPr algn="ctr" rtl="1">
                        <a:spcAft>
                          <a:spcPts val="0"/>
                        </a:spcAft>
                      </a:pPr>
                      <a:r>
                        <a:rPr lang="ar-SA" sz="2000">
                          <a:latin typeface="Times New Roman"/>
                          <a:ea typeface="Times New Roman"/>
                          <a:cs typeface="B Zar"/>
                        </a:rPr>
                        <a:t>نه بزرگ</a:t>
                      </a:r>
                      <a:endParaRPr lang="en-US" sz="1400">
                        <a:latin typeface="Times New Roman"/>
                        <a:ea typeface="Times New Roman"/>
                        <a:cs typeface="Traditional Arabic"/>
                      </a:endParaRPr>
                    </a:p>
                  </a:txBody>
                  <a:tcPr marL="63610" marR="636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ar-SA" sz="2000">
                          <a:latin typeface="Times New Roman"/>
                          <a:ea typeface="Times New Roman"/>
                          <a:cs typeface="B Zar"/>
                        </a:rPr>
                        <a:t>بزرگ</a:t>
                      </a:r>
                      <a:endParaRPr lang="en-US" sz="1400">
                        <a:latin typeface="Times New Roman"/>
                        <a:ea typeface="Times New Roman"/>
                        <a:cs typeface="Traditional Arabic"/>
                      </a:endParaRPr>
                    </a:p>
                  </a:txBody>
                  <a:tcPr marL="63610" marR="636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526710">
                <a:tc>
                  <a:txBody>
                    <a:bodyPr/>
                    <a:lstStyle/>
                    <a:p>
                      <a:pPr algn="just" rtl="1">
                        <a:spcAft>
                          <a:spcPts val="0"/>
                        </a:spcAft>
                      </a:pPr>
                      <a:r>
                        <a:rPr lang="ar-SA" sz="2000">
                          <a:latin typeface="Times New Roman"/>
                          <a:ea typeface="Times New Roman"/>
                          <a:cs typeface="B Zar"/>
                        </a:rPr>
                        <a:t>3</a:t>
                      </a:r>
                      <a:endParaRPr lang="en-US" sz="1400">
                        <a:latin typeface="Times New Roman"/>
                        <a:ea typeface="Times New Roman"/>
                        <a:cs typeface="Traditional Arabic"/>
                      </a:endParaRPr>
                    </a:p>
                  </a:txBody>
                  <a:tcPr marL="63610" marR="636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spcAft>
                          <a:spcPts val="0"/>
                        </a:spcAft>
                      </a:pPr>
                      <a:r>
                        <a:rPr lang="ar-SA" sz="2000">
                          <a:latin typeface="Times New Roman"/>
                          <a:ea typeface="Times New Roman"/>
                          <a:cs typeface="B Zar"/>
                        </a:rPr>
                        <a:t>سرعت تأثیر پذیری شما ازسرما وگرما چگونه است؟</a:t>
                      </a:r>
                      <a:endParaRPr lang="en-US" sz="1400">
                        <a:latin typeface="Times New Roman"/>
                        <a:ea typeface="Times New Roman"/>
                        <a:cs typeface="Traditional Arabic"/>
                      </a:endParaRPr>
                    </a:p>
                  </a:txBody>
                  <a:tcPr marL="63610" marR="636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ar-SA" sz="1600">
                          <a:latin typeface="Times New Roman"/>
                          <a:ea typeface="Times New Roman"/>
                          <a:cs typeface="B Zar"/>
                        </a:rPr>
                        <a:t>با سرما سریع</a:t>
                      </a:r>
                      <a:endParaRPr lang="en-US" sz="1400">
                        <a:latin typeface="Times New Roman"/>
                        <a:ea typeface="Times New Roman"/>
                        <a:cs typeface="Traditional Arabic"/>
                      </a:endParaRPr>
                    </a:p>
                    <a:p>
                      <a:pPr algn="ctr" rtl="1">
                        <a:spcAft>
                          <a:spcPts val="0"/>
                        </a:spcAft>
                      </a:pPr>
                      <a:r>
                        <a:rPr lang="ar-SA" sz="1600">
                          <a:latin typeface="Times New Roman"/>
                          <a:ea typeface="Times New Roman"/>
                          <a:cs typeface="B Zar"/>
                        </a:rPr>
                        <a:t>سردم می شود</a:t>
                      </a:r>
                      <a:endParaRPr lang="en-US" sz="1400">
                        <a:latin typeface="Times New Roman"/>
                        <a:ea typeface="Times New Roman"/>
                        <a:cs typeface="Traditional Arabic"/>
                      </a:endParaRPr>
                    </a:p>
                  </a:txBody>
                  <a:tcPr marL="63610" marR="636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ar-SA" sz="1600">
                          <a:latin typeface="Times New Roman"/>
                          <a:ea typeface="Times New Roman"/>
                          <a:cs typeface="B Zar"/>
                        </a:rPr>
                        <a:t>ازهر دواثر پذیری</a:t>
                      </a:r>
                      <a:endParaRPr lang="en-US" sz="1400">
                        <a:latin typeface="Times New Roman"/>
                        <a:ea typeface="Times New Roman"/>
                        <a:cs typeface="Traditional Arabic"/>
                      </a:endParaRPr>
                    </a:p>
                    <a:p>
                      <a:pPr algn="ctr" rtl="1">
                        <a:spcAft>
                          <a:spcPts val="0"/>
                        </a:spcAft>
                      </a:pPr>
                      <a:r>
                        <a:rPr lang="ar-SA" sz="1600">
                          <a:latin typeface="Times New Roman"/>
                          <a:ea typeface="Times New Roman"/>
                          <a:cs typeface="B Zar"/>
                        </a:rPr>
                        <a:t>یکسان دارم</a:t>
                      </a:r>
                      <a:endParaRPr lang="en-US" sz="1400">
                        <a:latin typeface="Times New Roman"/>
                        <a:ea typeface="Times New Roman"/>
                        <a:cs typeface="Traditional Arabic"/>
                      </a:endParaRPr>
                    </a:p>
                  </a:txBody>
                  <a:tcPr marL="63610" marR="636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ar-SA" sz="1600">
                          <a:latin typeface="Times New Roman"/>
                          <a:ea typeface="Times New Roman"/>
                          <a:cs typeface="B Zar"/>
                        </a:rPr>
                        <a:t>با گرما سریع</a:t>
                      </a:r>
                      <a:endParaRPr lang="en-US" sz="1400">
                        <a:latin typeface="Times New Roman"/>
                        <a:ea typeface="Times New Roman"/>
                        <a:cs typeface="Traditional Arabic"/>
                      </a:endParaRPr>
                    </a:p>
                    <a:p>
                      <a:pPr algn="ctr" rtl="1">
                        <a:spcAft>
                          <a:spcPts val="0"/>
                        </a:spcAft>
                      </a:pPr>
                      <a:r>
                        <a:rPr lang="ar-SA" sz="1600">
                          <a:latin typeface="Times New Roman"/>
                          <a:ea typeface="Times New Roman"/>
                          <a:cs typeface="B Zar"/>
                        </a:rPr>
                        <a:t>گرمم می شود</a:t>
                      </a:r>
                      <a:endParaRPr lang="en-US" sz="1400">
                        <a:latin typeface="Times New Roman"/>
                        <a:ea typeface="Times New Roman"/>
                        <a:cs typeface="Traditional Arabic"/>
                      </a:endParaRPr>
                    </a:p>
                  </a:txBody>
                  <a:tcPr marL="63610" marR="636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563970">
                <a:tc>
                  <a:txBody>
                    <a:bodyPr/>
                    <a:lstStyle/>
                    <a:p>
                      <a:pPr algn="just" rtl="1">
                        <a:spcAft>
                          <a:spcPts val="0"/>
                        </a:spcAft>
                      </a:pPr>
                      <a:r>
                        <a:rPr lang="ar-SA" sz="2000">
                          <a:latin typeface="Times New Roman"/>
                          <a:ea typeface="Times New Roman"/>
                          <a:cs typeface="B Zar"/>
                        </a:rPr>
                        <a:t>4</a:t>
                      </a:r>
                      <a:endParaRPr lang="en-US" sz="1400">
                        <a:latin typeface="Times New Roman"/>
                        <a:ea typeface="Times New Roman"/>
                        <a:cs typeface="Traditional Arabic"/>
                      </a:endParaRPr>
                    </a:p>
                  </a:txBody>
                  <a:tcPr marL="63610" marR="636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spcAft>
                          <a:spcPts val="0"/>
                        </a:spcAft>
                      </a:pPr>
                      <a:r>
                        <a:rPr lang="ar-SA" sz="2000">
                          <a:latin typeface="Times New Roman"/>
                          <a:ea typeface="Times New Roman"/>
                          <a:cs typeface="B Zar"/>
                        </a:rPr>
                        <a:t>هنگام صحبت کردن چند جمله متوالی را چگونه اَدا می کنید ؟</a:t>
                      </a:r>
                      <a:endParaRPr lang="en-US" sz="1400">
                        <a:latin typeface="Times New Roman"/>
                        <a:ea typeface="Times New Roman"/>
                        <a:cs typeface="Traditional Arabic"/>
                      </a:endParaRPr>
                    </a:p>
                  </a:txBody>
                  <a:tcPr marL="63610" marR="636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ar-SA" sz="2000">
                          <a:latin typeface="Times New Roman"/>
                          <a:ea typeface="Times New Roman"/>
                          <a:cs typeface="B Zar"/>
                        </a:rPr>
                        <a:t>با فاصله</a:t>
                      </a:r>
                      <a:endParaRPr lang="en-US" sz="1400">
                        <a:latin typeface="Times New Roman"/>
                        <a:ea typeface="Times New Roman"/>
                        <a:cs typeface="Traditional Arabic"/>
                      </a:endParaRPr>
                    </a:p>
                  </a:txBody>
                  <a:tcPr marL="63610" marR="636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ar-SA" sz="2000">
                          <a:latin typeface="Times New Roman"/>
                          <a:ea typeface="Times New Roman"/>
                          <a:cs typeface="B Zar"/>
                        </a:rPr>
                        <a:t>نه بافاصله</a:t>
                      </a:r>
                      <a:endParaRPr lang="en-US" sz="1400">
                        <a:latin typeface="Times New Roman"/>
                        <a:ea typeface="Times New Roman"/>
                        <a:cs typeface="Traditional Arabic"/>
                      </a:endParaRPr>
                    </a:p>
                    <a:p>
                      <a:pPr algn="ctr" rtl="1">
                        <a:spcAft>
                          <a:spcPts val="0"/>
                        </a:spcAft>
                      </a:pPr>
                      <a:r>
                        <a:rPr lang="ar-SA" sz="2000">
                          <a:latin typeface="Times New Roman"/>
                          <a:ea typeface="Times New Roman"/>
                          <a:cs typeface="B Zar"/>
                        </a:rPr>
                        <a:t>نه متصل</a:t>
                      </a:r>
                      <a:endParaRPr lang="en-US" sz="1400">
                        <a:latin typeface="Times New Roman"/>
                        <a:ea typeface="Times New Roman"/>
                        <a:cs typeface="Traditional Arabic"/>
                      </a:endParaRPr>
                    </a:p>
                  </a:txBody>
                  <a:tcPr marL="63610" marR="636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ar-SA" sz="2000">
                          <a:latin typeface="Times New Roman"/>
                          <a:ea typeface="Times New Roman"/>
                          <a:cs typeface="B Zar"/>
                        </a:rPr>
                        <a:t>متصل</a:t>
                      </a:r>
                      <a:endParaRPr lang="en-US" sz="1400">
                        <a:latin typeface="Times New Roman"/>
                        <a:ea typeface="Times New Roman"/>
                        <a:cs typeface="Traditional Arabic"/>
                      </a:endParaRPr>
                    </a:p>
                  </a:txBody>
                  <a:tcPr marL="63610" marR="636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790065">
                <a:tc>
                  <a:txBody>
                    <a:bodyPr/>
                    <a:lstStyle/>
                    <a:p>
                      <a:pPr algn="just" rtl="1">
                        <a:spcAft>
                          <a:spcPts val="0"/>
                        </a:spcAft>
                      </a:pPr>
                      <a:r>
                        <a:rPr lang="ar-SA" sz="2000">
                          <a:latin typeface="Times New Roman"/>
                          <a:ea typeface="Times New Roman"/>
                          <a:cs typeface="B Zar"/>
                        </a:rPr>
                        <a:t>5</a:t>
                      </a:r>
                      <a:endParaRPr lang="en-US" sz="1400">
                        <a:latin typeface="Times New Roman"/>
                        <a:ea typeface="Times New Roman"/>
                        <a:cs typeface="Traditional Arabic"/>
                      </a:endParaRPr>
                    </a:p>
                  </a:txBody>
                  <a:tcPr marL="63610" marR="636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spcAft>
                          <a:spcPts val="0"/>
                        </a:spcAft>
                      </a:pPr>
                      <a:r>
                        <a:rPr lang="ar-SA" sz="2000">
                          <a:latin typeface="Times New Roman"/>
                          <a:ea typeface="Times New Roman"/>
                          <a:cs typeface="B Zar"/>
                        </a:rPr>
                        <a:t>سرعت خشم و عصبانیت شما چگونه است؟</a:t>
                      </a:r>
                      <a:endParaRPr lang="en-US" sz="1400">
                        <a:latin typeface="Times New Roman"/>
                        <a:ea typeface="Times New Roman"/>
                        <a:cs typeface="Traditional Arabic"/>
                      </a:endParaRPr>
                    </a:p>
                  </a:txBody>
                  <a:tcPr marL="63610" marR="636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ar-SA" sz="2000">
                          <a:latin typeface="Times New Roman"/>
                          <a:ea typeface="Times New Roman"/>
                          <a:cs typeface="B Zar"/>
                        </a:rPr>
                        <a:t>دیر</a:t>
                      </a:r>
                      <a:endParaRPr lang="en-US" sz="1400">
                        <a:latin typeface="Times New Roman"/>
                        <a:ea typeface="Times New Roman"/>
                        <a:cs typeface="Traditional Arabic"/>
                      </a:endParaRPr>
                    </a:p>
                    <a:p>
                      <a:pPr algn="ctr" rtl="1">
                        <a:spcAft>
                          <a:spcPts val="0"/>
                        </a:spcAft>
                      </a:pPr>
                      <a:r>
                        <a:rPr lang="ar-SA" sz="2000">
                          <a:latin typeface="Times New Roman"/>
                          <a:ea typeface="Times New Roman"/>
                          <a:cs typeface="B Zar"/>
                        </a:rPr>
                        <a:t>عصبانی می شوم</a:t>
                      </a:r>
                      <a:endParaRPr lang="en-US" sz="1400">
                        <a:latin typeface="Times New Roman"/>
                        <a:ea typeface="Times New Roman"/>
                        <a:cs typeface="Traditional Arabic"/>
                      </a:endParaRPr>
                    </a:p>
                  </a:txBody>
                  <a:tcPr marL="63610" marR="636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ar-SA" sz="2000">
                          <a:latin typeface="Times New Roman"/>
                          <a:ea typeface="Times New Roman"/>
                          <a:cs typeface="B Zar"/>
                        </a:rPr>
                        <a:t>نه دیر نه سریع</a:t>
                      </a:r>
                      <a:endParaRPr lang="en-US" sz="1400">
                        <a:latin typeface="Times New Roman"/>
                        <a:ea typeface="Times New Roman"/>
                        <a:cs typeface="Traditional Arabic"/>
                      </a:endParaRPr>
                    </a:p>
                    <a:p>
                      <a:pPr algn="ctr" rtl="1">
                        <a:spcAft>
                          <a:spcPts val="0"/>
                        </a:spcAft>
                      </a:pPr>
                      <a:r>
                        <a:rPr lang="ar-SA" sz="2000">
                          <a:latin typeface="Times New Roman"/>
                          <a:ea typeface="Times New Roman"/>
                          <a:cs typeface="B Zar"/>
                        </a:rPr>
                        <a:t>عصبانی می شوم</a:t>
                      </a:r>
                      <a:endParaRPr lang="en-US" sz="1400">
                        <a:latin typeface="Times New Roman"/>
                        <a:ea typeface="Times New Roman"/>
                        <a:cs typeface="Traditional Arabic"/>
                      </a:endParaRPr>
                    </a:p>
                  </a:txBody>
                  <a:tcPr marL="63610" marR="636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ar-SA" sz="2000">
                          <a:latin typeface="Times New Roman"/>
                          <a:ea typeface="Times New Roman"/>
                          <a:cs typeface="B Zar"/>
                        </a:rPr>
                        <a:t>سریع</a:t>
                      </a:r>
                      <a:endParaRPr lang="en-US" sz="1400">
                        <a:latin typeface="Times New Roman"/>
                        <a:ea typeface="Times New Roman"/>
                        <a:cs typeface="Traditional Arabic"/>
                      </a:endParaRPr>
                    </a:p>
                    <a:p>
                      <a:pPr algn="ctr" rtl="1">
                        <a:spcAft>
                          <a:spcPts val="0"/>
                        </a:spcAft>
                      </a:pPr>
                      <a:r>
                        <a:rPr lang="ar-SA" sz="2000">
                          <a:latin typeface="Times New Roman"/>
                          <a:ea typeface="Times New Roman"/>
                          <a:cs typeface="B Zar"/>
                        </a:rPr>
                        <a:t>عصبانی می شوم</a:t>
                      </a:r>
                      <a:endParaRPr lang="en-US" sz="1400">
                        <a:latin typeface="Times New Roman"/>
                        <a:ea typeface="Times New Roman"/>
                        <a:cs typeface="Traditional Arabic"/>
                      </a:endParaRPr>
                    </a:p>
                  </a:txBody>
                  <a:tcPr marL="63610" marR="636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790065">
                <a:tc>
                  <a:txBody>
                    <a:bodyPr/>
                    <a:lstStyle/>
                    <a:p>
                      <a:pPr algn="just" rtl="1">
                        <a:spcAft>
                          <a:spcPts val="0"/>
                        </a:spcAft>
                      </a:pPr>
                      <a:r>
                        <a:rPr lang="ar-SA" sz="2000">
                          <a:latin typeface="Times New Roman"/>
                          <a:ea typeface="Times New Roman"/>
                          <a:cs typeface="B Zar"/>
                        </a:rPr>
                        <a:t>6</a:t>
                      </a:r>
                      <a:endParaRPr lang="en-US" sz="1400">
                        <a:latin typeface="Times New Roman"/>
                        <a:ea typeface="Times New Roman"/>
                        <a:cs typeface="Traditional Arabic"/>
                      </a:endParaRPr>
                    </a:p>
                  </a:txBody>
                  <a:tcPr marL="63610" marR="636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spcAft>
                          <a:spcPts val="0"/>
                        </a:spcAft>
                      </a:pPr>
                      <a:r>
                        <a:rPr lang="ar-SA" sz="2000">
                          <a:latin typeface="Times New Roman"/>
                          <a:ea typeface="Times New Roman"/>
                          <a:cs typeface="B Zar"/>
                        </a:rPr>
                        <a:t>سرعت تأثیرپذیری شما ازغذاهای باطبع گرم مانندعسل،ادویه جات، فلفل ویا غداهای با طبع سرد مانند دوغ، ماست و خیار چگونه است؟</a:t>
                      </a:r>
                      <a:endParaRPr lang="en-US" sz="1400">
                        <a:latin typeface="Times New Roman"/>
                        <a:ea typeface="Times New Roman"/>
                        <a:cs typeface="Traditional Arabic"/>
                      </a:endParaRPr>
                    </a:p>
                  </a:txBody>
                  <a:tcPr marL="63610" marR="636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ar-SA" sz="1600">
                          <a:latin typeface="Times New Roman"/>
                          <a:ea typeface="Times New Roman"/>
                          <a:cs typeface="B Zar"/>
                        </a:rPr>
                        <a:t>باسردی جات سریع</a:t>
                      </a:r>
                      <a:endParaRPr lang="en-US" sz="1400">
                        <a:latin typeface="Times New Roman"/>
                        <a:ea typeface="Times New Roman"/>
                        <a:cs typeface="Traditional Arabic"/>
                      </a:endParaRPr>
                    </a:p>
                    <a:p>
                      <a:pPr algn="ctr" rtl="1">
                        <a:spcAft>
                          <a:spcPts val="0"/>
                        </a:spcAft>
                      </a:pPr>
                      <a:r>
                        <a:rPr lang="ar-SA" sz="1600">
                          <a:latin typeface="Times New Roman"/>
                          <a:ea typeface="Times New Roman"/>
                          <a:cs typeface="B Zar"/>
                        </a:rPr>
                        <a:t>سردی میکنم</a:t>
                      </a:r>
                      <a:endParaRPr lang="en-US" sz="1400">
                        <a:latin typeface="Times New Roman"/>
                        <a:ea typeface="Times New Roman"/>
                        <a:cs typeface="Traditional Arabic"/>
                      </a:endParaRPr>
                    </a:p>
                  </a:txBody>
                  <a:tcPr marL="63610" marR="636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ar-SA" sz="1600">
                          <a:latin typeface="Times New Roman"/>
                          <a:ea typeface="Times New Roman"/>
                          <a:cs typeface="B Zar"/>
                        </a:rPr>
                        <a:t>ازهردواثر پذیری یکسان دارم</a:t>
                      </a:r>
                      <a:endParaRPr lang="en-US" sz="1400">
                        <a:latin typeface="Times New Roman"/>
                        <a:ea typeface="Times New Roman"/>
                        <a:cs typeface="Traditional Arabic"/>
                      </a:endParaRPr>
                    </a:p>
                  </a:txBody>
                  <a:tcPr marL="63610" marR="636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ar-SA" sz="1600">
                          <a:latin typeface="Times New Roman"/>
                          <a:ea typeface="Times New Roman"/>
                          <a:cs typeface="B Zar"/>
                        </a:rPr>
                        <a:t>با گرمی جات سریع</a:t>
                      </a:r>
                      <a:endParaRPr lang="en-US" sz="1400">
                        <a:latin typeface="Times New Roman"/>
                        <a:ea typeface="Times New Roman"/>
                        <a:cs typeface="Traditional Arabic"/>
                      </a:endParaRPr>
                    </a:p>
                    <a:p>
                      <a:pPr algn="ctr" rtl="1">
                        <a:spcAft>
                          <a:spcPts val="0"/>
                        </a:spcAft>
                      </a:pPr>
                      <a:r>
                        <a:rPr lang="ar-SA" sz="1600">
                          <a:latin typeface="Times New Roman"/>
                          <a:ea typeface="Times New Roman"/>
                          <a:cs typeface="B Zar"/>
                        </a:rPr>
                        <a:t>گرمی میکنم</a:t>
                      </a:r>
                      <a:endParaRPr lang="en-US" sz="1400">
                        <a:latin typeface="Times New Roman"/>
                        <a:ea typeface="Times New Roman"/>
                        <a:cs typeface="Traditional Arabic"/>
                      </a:endParaRPr>
                    </a:p>
                  </a:txBody>
                  <a:tcPr marL="63610" marR="636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563970">
                <a:tc>
                  <a:txBody>
                    <a:bodyPr/>
                    <a:lstStyle/>
                    <a:p>
                      <a:pPr algn="just" rtl="1">
                        <a:spcAft>
                          <a:spcPts val="0"/>
                        </a:spcAft>
                      </a:pPr>
                      <a:r>
                        <a:rPr lang="ar-SA" sz="2000">
                          <a:latin typeface="Times New Roman"/>
                          <a:ea typeface="Times New Roman"/>
                          <a:cs typeface="B Zar"/>
                        </a:rPr>
                        <a:t>7</a:t>
                      </a:r>
                      <a:endParaRPr lang="en-US" sz="1400">
                        <a:latin typeface="Times New Roman"/>
                        <a:ea typeface="Times New Roman"/>
                        <a:cs typeface="Traditional Arabic"/>
                      </a:endParaRPr>
                    </a:p>
                  </a:txBody>
                  <a:tcPr marL="63610" marR="636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spcAft>
                          <a:spcPts val="0"/>
                        </a:spcAft>
                      </a:pPr>
                      <a:r>
                        <a:rPr lang="ar-SA" sz="2000">
                          <a:latin typeface="Times New Roman"/>
                          <a:ea typeface="Times New Roman"/>
                          <a:cs typeface="B Zar"/>
                        </a:rPr>
                        <a:t>قوت صدای شما نسبت به اطرافیان چگونه است؟</a:t>
                      </a:r>
                      <a:endParaRPr lang="en-US" sz="1400">
                        <a:latin typeface="Times New Roman"/>
                        <a:ea typeface="Times New Roman"/>
                        <a:cs typeface="Traditional Arabic"/>
                      </a:endParaRPr>
                    </a:p>
                  </a:txBody>
                  <a:tcPr marL="63610" marR="636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ar-SA" sz="2000">
                          <a:latin typeface="Times New Roman"/>
                          <a:ea typeface="Times New Roman"/>
                          <a:cs typeface="B Zar"/>
                        </a:rPr>
                        <a:t>ضعیف</a:t>
                      </a:r>
                      <a:endParaRPr lang="en-US" sz="1400">
                        <a:latin typeface="Times New Roman"/>
                        <a:ea typeface="Times New Roman"/>
                        <a:cs typeface="Traditional Arabic"/>
                      </a:endParaRPr>
                    </a:p>
                  </a:txBody>
                  <a:tcPr marL="63610" marR="636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ar-SA" sz="2000">
                          <a:latin typeface="Times New Roman"/>
                          <a:ea typeface="Times New Roman"/>
                          <a:cs typeface="B Zar"/>
                        </a:rPr>
                        <a:t>نه ضعیف</a:t>
                      </a:r>
                      <a:endParaRPr lang="en-US" sz="1400">
                        <a:latin typeface="Times New Roman"/>
                        <a:ea typeface="Times New Roman"/>
                        <a:cs typeface="Traditional Arabic"/>
                      </a:endParaRPr>
                    </a:p>
                    <a:p>
                      <a:pPr algn="ctr" rtl="1">
                        <a:spcAft>
                          <a:spcPts val="0"/>
                        </a:spcAft>
                      </a:pPr>
                      <a:r>
                        <a:rPr lang="ar-SA" sz="2000">
                          <a:latin typeface="Times New Roman"/>
                          <a:ea typeface="Times New Roman"/>
                          <a:cs typeface="B Zar"/>
                        </a:rPr>
                        <a:t>نه قوی</a:t>
                      </a:r>
                      <a:endParaRPr lang="en-US" sz="1400">
                        <a:latin typeface="Times New Roman"/>
                        <a:ea typeface="Times New Roman"/>
                        <a:cs typeface="Traditional Arabic"/>
                      </a:endParaRPr>
                    </a:p>
                  </a:txBody>
                  <a:tcPr marL="63610" marR="636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ar-SA" sz="2000">
                          <a:latin typeface="Times New Roman"/>
                          <a:ea typeface="Times New Roman"/>
                          <a:cs typeface="B Zar"/>
                        </a:rPr>
                        <a:t>قوی</a:t>
                      </a:r>
                      <a:endParaRPr lang="en-US" sz="1400">
                        <a:latin typeface="Times New Roman"/>
                        <a:ea typeface="Times New Roman"/>
                        <a:cs typeface="Traditional Arabic"/>
                      </a:endParaRPr>
                    </a:p>
                  </a:txBody>
                  <a:tcPr marL="63610" marR="636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563970">
                <a:tc>
                  <a:txBody>
                    <a:bodyPr/>
                    <a:lstStyle/>
                    <a:p>
                      <a:pPr algn="just" rtl="1">
                        <a:spcAft>
                          <a:spcPts val="0"/>
                        </a:spcAft>
                      </a:pPr>
                      <a:r>
                        <a:rPr lang="ar-SA" sz="2000">
                          <a:latin typeface="Times New Roman"/>
                          <a:ea typeface="Times New Roman"/>
                          <a:cs typeface="B Zar"/>
                        </a:rPr>
                        <a:t>8</a:t>
                      </a:r>
                      <a:endParaRPr lang="en-US" sz="1400">
                        <a:latin typeface="Times New Roman"/>
                        <a:ea typeface="Times New Roman"/>
                        <a:cs typeface="Traditional Arabic"/>
                      </a:endParaRPr>
                    </a:p>
                  </a:txBody>
                  <a:tcPr marL="63610" marR="636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spcAft>
                          <a:spcPts val="0"/>
                        </a:spcAft>
                      </a:pPr>
                      <a:r>
                        <a:rPr lang="ar-SA" sz="2000">
                          <a:latin typeface="Times New Roman"/>
                          <a:ea typeface="Times New Roman"/>
                          <a:cs typeface="B Zar"/>
                        </a:rPr>
                        <a:t>سرعت حرکات جسمی شما نسبت به اطرافیان چگونه است؟</a:t>
                      </a:r>
                      <a:endParaRPr lang="en-US" sz="1400">
                        <a:latin typeface="Times New Roman"/>
                        <a:ea typeface="Times New Roman"/>
                        <a:cs typeface="Traditional Arabic"/>
                      </a:endParaRPr>
                    </a:p>
                  </a:txBody>
                  <a:tcPr marL="63610" marR="636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ar-SA" sz="2000">
                          <a:latin typeface="Times New Roman"/>
                          <a:ea typeface="Times New Roman"/>
                          <a:cs typeface="B Zar"/>
                        </a:rPr>
                        <a:t>آرام</a:t>
                      </a:r>
                      <a:endParaRPr lang="en-US" sz="1400">
                        <a:latin typeface="Times New Roman"/>
                        <a:ea typeface="Times New Roman"/>
                        <a:cs typeface="Traditional Arabic"/>
                      </a:endParaRPr>
                    </a:p>
                  </a:txBody>
                  <a:tcPr marL="63610" marR="636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ar-SA" sz="2000">
                          <a:latin typeface="Times New Roman"/>
                          <a:ea typeface="Times New Roman"/>
                          <a:cs typeface="B Zar"/>
                        </a:rPr>
                        <a:t>نه آرام</a:t>
                      </a:r>
                      <a:endParaRPr lang="en-US" sz="1400">
                        <a:latin typeface="Times New Roman"/>
                        <a:ea typeface="Times New Roman"/>
                        <a:cs typeface="Traditional Arabic"/>
                      </a:endParaRPr>
                    </a:p>
                    <a:p>
                      <a:pPr algn="ctr" rtl="1">
                        <a:spcAft>
                          <a:spcPts val="0"/>
                        </a:spcAft>
                      </a:pPr>
                      <a:r>
                        <a:rPr lang="ar-SA" sz="2000">
                          <a:latin typeface="Times New Roman"/>
                          <a:ea typeface="Times New Roman"/>
                          <a:cs typeface="B Zar"/>
                        </a:rPr>
                        <a:t>نه سریع</a:t>
                      </a:r>
                      <a:endParaRPr lang="en-US" sz="1400">
                        <a:latin typeface="Times New Roman"/>
                        <a:ea typeface="Times New Roman"/>
                        <a:cs typeface="Traditional Arabic"/>
                      </a:endParaRPr>
                    </a:p>
                  </a:txBody>
                  <a:tcPr marL="63610" marR="636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ar-SA" sz="2000" dirty="0">
                          <a:latin typeface="Times New Roman"/>
                          <a:ea typeface="Times New Roman"/>
                          <a:cs typeface="B Zar"/>
                        </a:rPr>
                        <a:t>سریع</a:t>
                      </a:r>
                      <a:endParaRPr lang="en-US" sz="1400" dirty="0">
                        <a:latin typeface="Times New Roman"/>
                        <a:ea typeface="Times New Roman"/>
                        <a:cs typeface="Traditional Arabic"/>
                      </a:endParaRPr>
                    </a:p>
                  </a:txBody>
                  <a:tcPr marL="63610" marR="636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bl>
          </a:graphicData>
        </a:graphic>
      </p:graphicFrame>
      <p:sp>
        <p:nvSpPr>
          <p:cNvPr id="7" name="Rectangle 6"/>
          <p:cNvSpPr/>
          <p:nvPr/>
        </p:nvSpPr>
        <p:spPr>
          <a:xfrm>
            <a:off x="1219200" y="6336268"/>
            <a:ext cx="6934200" cy="369332"/>
          </a:xfrm>
          <a:prstGeom prst="rect">
            <a:avLst/>
          </a:prstGeom>
        </p:spPr>
        <p:txBody>
          <a:bodyPr wrap="square">
            <a:spAutoFit/>
          </a:bodyPr>
          <a:lstStyle/>
          <a:p>
            <a:r>
              <a:rPr lang="ar-SA" dirty="0"/>
              <a:t>:   نمره برابر و کمتر از 14 سرد      -    18-15 معتدل     -    برابر یا بالای 19 گرم</a:t>
            </a:r>
            <a:endParaRPr lang="fa-IR" dirty="0"/>
          </a:p>
        </p:txBody>
      </p:sp>
    </p:spTree>
    <p:extLst>
      <p:ext uri="{BB962C8B-B14F-4D97-AF65-F5344CB8AC3E}">
        <p14:creationId xmlns:p14="http://schemas.microsoft.com/office/powerpoint/2010/main" val="32789772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graphicFrame>
        <p:nvGraphicFramePr>
          <p:cNvPr id="6" name="Content Placeholder 5"/>
          <p:cNvGraphicFramePr>
            <a:graphicFrameLocks noGrp="1"/>
          </p:cNvGraphicFramePr>
          <p:nvPr>
            <p:ph idx="1"/>
          </p:nvPr>
        </p:nvGraphicFramePr>
        <p:xfrm>
          <a:off x="533401" y="2209799"/>
          <a:ext cx="8077200" cy="3276600"/>
        </p:xfrm>
        <a:graphic>
          <a:graphicData uri="http://schemas.openxmlformats.org/drawingml/2006/table">
            <a:tbl>
              <a:tblPr rtl="1"/>
              <a:tblGrid>
                <a:gridCol w="332123">
                  <a:extLst>
                    <a:ext uri="{9D8B030D-6E8A-4147-A177-3AD203B41FA5}">
                      <a16:colId xmlns:a16="http://schemas.microsoft.com/office/drawing/2014/main" xmlns="" val="20000"/>
                    </a:ext>
                  </a:extLst>
                </a:gridCol>
                <a:gridCol w="3876837">
                  <a:extLst>
                    <a:ext uri="{9D8B030D-6E8A-4147-A177-3AD203B41FA5}">
                      <a16:colId xmlns:a16="http://schemas.microsoft.com/office/drawing/2014/main" xmlns="" val="20001"/>
                    </a:ext>
                  </a:extLst>
                </a:gridCol>
                <a:gridCol w="1219082">
                  <a:extLst>
                    <a:ext uri="{9D8B030D-6E8A-4147-A177-3AD203B41FA5}">
                      <a16:colId xmlns:a16="http://schemas.microsoft.com/office/drawing/2014/main" xmlns="" val="20002"/>
                    </a:ext>
                  </a:extLst>
                </a:gridCol>
                <a:gridCol w="1324579">
                  <a:extLst>
                    <a:ext uri="{9D8B030D-6E8A-4147-A177-3AD203B41FA5}">
                      <a16:colId xmlns:a16="http://schemas.microsoft.com/office/drawing/2014/main" xmlns="" val="20003"/>
                    </a:ext>
                  </a:extLst>
                </a:gridCol>
                <a:gridCol w="1324579">
                  <a:extLst>
                    <a:ext uri="{9D8B030D-6E8A-4147-A177-3AD203B41FA5}">
                      <a16:colId xmlns:a16="http://schemas.microsoft.com/office/drawing/2014/main" xmlns="" val="20004"/>
                    </a:ext>
                  </a:extLst>
                </a:gridCol>
              </a:tblGrid>
              <a:tr h="734410">
                <a:tc>
                  <a:txBody>
                    <a:bodyPr/>
                    <a:lstStyle/>
                    <a:p>
                      <a:pPr algn="just" rtl="1">
                        <a:spcAft>
                          <a:spcPts val="0"/>
                        </a:spcAft>
                      </a:pPr>
                      <a:endParaRPr lang="en-US" sz="1400">
                        <a:latin typeface="Times New Roman"/>
                        <a:ea typeface="Times New Roman"/>
                        <a:cs typeface="Traditional Arabic"/>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rtl="1">
                        <a:spcAft>
                          <a:spcPts val="0"/>
                        </a:spcAft>
                      </a:pPr>
                      <a:r>
                        <a:rPr lang="ar-SA" sz="2000" b="1">
                          <a:latin typeface="Times New Roman"/>
                          <a:ea typeface="Times New Roman"/>
                          <a:cs typeface="Traditional Arabic"/>
                        </a:rPr>
                        <a:t>موضوع</a:t>
                      </a:r>
                      <a:endParaRPr lang="en-US" sz="1400">
                        <a:latin typeface="Times New Roman"/>
                        <a:ea typeface="Times New Roman"/>
                        <a:cs typeface="Traditional Arabic"/>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rtl="1">
                        <a:spcAft>
                          <a:spcPts val="0"/>
                        </a:spcAft>
                      </a:pPr>
                      <a:r>
                        <a:rPr lang="ar-SA" sz="2000" b="1">
                          <a:latin typeface="Times New Roman"/>
                          <a:ea typeface="Times New Roman"/>
                          <a:cs typeface="Traditional Arabic"/>
                        </a:rPr>
                        <a:t>1</a:t>
                      </a:r>
                      <a:endParaRPr lang="en-US" sz="1400">
                        <a:latin typeface="Times New Roman"/>
                        <a:ea typeface="Times New Roman"/>
                        <a:cs typeface="Traditional Arabic"/>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rtl="1">
                        <a:spcAft>
                          <a:spcPts val="0"/>
                        </a:spcAft>
                      </a:pPr>
                      <a:r>
                        <a:rPr lang="ar-SA" sz="2000" b="1">
                          <a:latin typeface="Times New Roman"/>
                          <a:ea typeface="Times New Roman"/>
                          <a:cs typeface="Traditional Arabic"/>
                        </a:rPr>
                        <a:t>2</a:t>
                      </a:r>
                      <a:endParaRPr lang="en-US" sz="1400">
                        <a:latin typeface="Times New Roman"/>
                        <a:ea typeface="Times New Roman"/>
                        <a:cs typeface="Traditional Arabic"/>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rtl="1">
                        <a:spcAft>
                          <a:spcPts val="0"/>
                        </a:spcAft>
                      </a:pPr>
                      <a:r>
                        <a:rPr lang="ar-SA" sz="2000" b="1">
                          <a:latin typeface="Times New Roman"/>
                          <a:ea typeface="Times New Roman"/>
                          <a:cs typeface="Traditional Arabic"/>
                        </a:rPr>
                        <a:t>3</a:t>
                      </a:r>
                      <a:endParaRPr lang="en-US" sz="1400">
                        <a:latin typeface="Times New Roman"/>
                        <a:ea typeface="Times New Roman"/>
                        <a:cs typeface="Traditional Arabic"/>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xmlns="" val="10000"/>
                  </a:ext>
                </a:extLst>
              </a:tr>
              <a:tr h="1016876">
                <a:tc>
                  <a:txBody>
                    <a:bodyPr/>
                    <a:lstStyle/>
                    <a:p>
                      <a:pPr algn="just" rtl="1">
                        <a:spcAft>
                          <a:spcPts val="0"/>
                        </a:spcAft>
                      </a:pPr>
                      <a:r>
                        <a:rPr lang="ar-SA" sz="2000">
                          <a:latin typeface="Times New Roman"/>
                          <a:ea typeface="Times New Roman"/>
                          <a:cs typeface="B Zar"/>
                        </a:rPr>
                        <a:t>9</a:t>
                      </a:r>
                      <a:endParaRPr lang="en-US" sz="1400">
                        <a:latin typeface="Times New Roman"/>
                        <a:ea typeface="Times New Roman"/>
                        <a:cs typeface="Traditional Arabic"/>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spcAft>
                          <a:spcPts val="0"/>
                        </a:spcAft>
                      </a:pPr>
                      <a:r>
                        <a:rPr lang="ar-SA" sz="2000">
                          <a:latin typeface="Times New Roman"/>
                          <a:ea typeface="Times New Roman"/>
                          <a:cs typeface="B Zar"/>
                        </a:rPr>
                        <a:t>وضعیت چاقی ولاغری شما نسبت به سایرین چگونه است؟</a:t>
                      </a:r>
                      <a:endParaRPr lang="en-US" sz="1400">
                        <a:latin typeface="Times New Roman"/>
                        <a:ea typeface="Times New Roman"/>
                        <a:cs typeface="Traditional Arabic"/>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ar-SA" sz="2000">
                          <a:latin typeface="Times New Roman"/>
                          <a:ea typeface="Times New Roman"/>
                          <a:cs typeface="B Zar"/>
                        </a:rPr>
                        <a:t>چاقم</a:t>
                      </a:r>
                      <a:endParaRPr lang="en-US" sz="1400">
                        <a:latin typeface="Times New Roman"/>
                        <a:ea typeface="Times New Roman"/>
                        <a:cs typeface="Traditional Arabic"/>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ar-SA" sz="2000">
                          <a:latin typeface="Times New Roman"/>
                          <a:ea typeface="Times New Roman"/>
                          <a:cs typeface="B Zar"/>
                        </a:rPr>
                        <a:t>نه چاقم</a:t>
                      </a:r>
                      <a:endParaRPr lang="en-US" sz="1400">
                        <a:latin typeface="Times New Roman"/>
                        <a:ea typeface="Times New Roman"/>
                        <a:cs typeface="Traditional Arabic"/>
                      </a:endParaRPr>
                    </a:p>
                    <a:p>
                      <a:pPr algn="ctr" rtl="1">
                        <a:spcAft>
                          <a:spcPts val="0"/>
                        </a:spcAft>
                      </a:pPr>
                      <a:r>
                        <a:rPr lang="ar-SA" sz="2000">
                          <a:latin typeface="Times New Roman"/>
                          <a:ea typeface="Times New Roman"/>
                          <a:cs typeface="B Zar"/>
                        </a:rPr>
                        <a:t>نه لاغرم</a:t>
                      </a:r>
                      <a:endParaRPr lang="en-US" sz="1400">
                        <a:latin typeface="Times New Roman"/>
                        <a:ea typeface="Times New Roman"/>
                        <a:cs typeface="Traditional Arabic"/>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ar-SA" sz="2000">
                          <a:latin typeface="Times New Roman"/>
                          <a:ea typeface="Times New Roman"/>
                          <a:cs typeface="B Zar"/>
                        </a:rPr>
                        <a:t>لاغرم</a:t>
                      </a:r>
                      <a:endParaRPr lang="en-US" sz="1400">
                        <a:latin typeface="Times New Roman"/>
                        <a:ea typeface="Times New Roman"/>
                        <a:cs typeface="Traditional Arabic"/>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1016876">
                <a:tc>
                  <a:txBody>
                    <a:bodyPr/>
                    <a:lstStyle/>
                    <a:p>
                      <a:pPr algn="just" rtl="1">
                        <a:spcAft>
                          <a:spcPts val="0"/>
                        </a:spcAft>
                      </a:pPr>
                      <a:r>
                        <a:rPr lang="ar-SA" sz="2000">
                          <a:latin typeface="Times New Roman"/>
                          <a:ea typeface="Times New Roman"/>
                          <a:cs typeface="B Zar"/>
                        </a:rPr>
                        <a:t>10</a:t>
                      </a:r>
                      <a:endParaRPr lang="en-US" sz="1400">
                        <a:latin typeface="Times New Roman"/>
                        <a:ea typeface="Times New Roman"/>
                        <a:cs typeface="Traditional Arabic"/>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spcAft>
                          <a:spcPts val="0"/>
                        </a:spcAft>
                      </a:pPr>
                      <a:r>
                        <a:rPr lang="ar-SA" sz="2000">
                          <a:latin typeface="Times New Roman"/>
                          <a:ea typeface="Times New Roman"/>
                          <a:cs typeface="B Zar"/>
                        </a:rPr>
                        <a:t>وضعیت نرمی وخشکی پوست شما چگونه است؟</a:t>
                      </a:r>
                      <a:endParaRPr lang="en-US" sz="1400">
                        <a:latin typeface="Times New Roman"/>
                        <a:ea typeface="Times New Roman"/>
                        <a:cs typeface="Traditional Arabic"/>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ar-SA" sz="2000">
                          <a:latin typeface="Times New Roman"/>
                          <a:ea typeface="Times New Roman"/>
                          <a:cs typeface="B Zar"/>
                        </a:rPr>
                        <a:t>نرم</a:t>
                      </a:r>
                      <a:endParaRPr lang="en-US" sz="1400">
                        <a:latin typeface="Times New Roman"/>
                        <a:ea typeface="Times New Roman"/>
                        <a:cs typeface="Traditional Arabic"/>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ar-SA" sz="2000">
                          <a:latin typeface="Times New Roman"/>
                          <a:ea typeface="Times New Roman"/>
                          <a:cs typeface="B Zar"/>
                        </a:rPr>
                        <a:t>نه نرم</a:t>
                      </a:r>
                      <a:endParaRPr lang="en-US" sz="1400">
                        <a:latin typeface="Times New Roman"/>
                        <a:ea typeface="Times New Roman"/>
                        <a:cs typeface="Traditional Arabic"/>
                      </a:endParaRPr>
                    </a:p>
                    <a:p>
                      <a:pPr algn="ctr" rtl="1">
                        <a:spcAft>
                          <a:spcPts val="0"/>
                        </a:spcAft>
                      </a:pPr>
                      <a:r>
                        <a:rPr lang="ar-SA" sz="2000">
                          <a:latin typeface="Times New Roman"/>
                          <a:ea typeface="Times New Roman"/>
                          <a:cs typeface="B Zar"/>
                        </a:rPr>
                        <a:t>نه خشک</a:t>
                      </a:r>
                      <a:endParaRPr lang="en-US" sz="1400">
                        <a:latin typeface="Times New Roman"/>
                        <a:ea typeface="Times New Roman"/>
                        <a:cs typeface="Traditional Arabic"/>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ar-SA" sz="2000">
                          <a:latin typeface="Times New Roman"/>
                          <a:ea typeface="Times New Roman"/>
                          <a:cs typeface="B Zar"/>
                        </a:rPr>
                        <a:t>خشک</a:t>
                      </a:r>
                      <a:endParaRPr lang="en-US" sz="1400">
                        <a:latin typeface="Times New Roman"/>
                        <a:ea typeface="Times New Roman"/>
                        <a:cs typeface="Traditional Arabic"/>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508438">
                <a:tc>
                  <a:txBody>
                    <a:bodyPr/>
                    <a:lstStyle/>
                    <a:p>
                      <a:pPr algn="just" rtl="1">
                        <a:spcAft>
                          <a:spcPts val="0"/>
                        </a:spcAft>
                      </a:pPr>
                      <a:endParaRPr lang="ar-SA" sz="2000">
                        <a:latin typeface="Times New Roman"/>
                        <a:ea typeface="Times New Roman"/>
                        <a:cs typeface="B Zar"/>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spcAft>
                          <a:spcPts val="0"/>
                        </a:spcAft>
                      </a:pPr>
                      <a:endParaRPr lang="ar-SA" sz="2000">
                        <a:latin typeface="Times New Roman"/>
                        <a:ea typeface="Times New Roman"/>
                        <a:cs typeface="B Zar"/>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r" rtl="1">
                        <a:spcAft>
                          <a:spcPts val="0"/>
                        </a:spcAft>
                      </a:pPr>
                      <a:r>
                        <a:rPr lang="ar-SA" sz="1800" b="1" dirty="0">
                          <a:latin typeface="Times New Roman"/>
                          <a:ea typeface="Times New Roman"/>
                          <a:cs typeface="B Zar"/>
                        </a:rPr>
                        <a:t>جمع نمرات دو سوال فوق</a:t>
                      </a:r>
                      <a:r>
                        <a:rPr lang="fa-IR" sz="1800" b="1" dirty="0">
                          <a:latin typeface="Times New Roman"/>
                          <a:ea typeface="Times New Roman"/>
                          <a:cs typeface="B Zar"/>
                        </a:rPr>
                        <a:t>:</a:t>
                      </a:r>
                      <a:endParaRPr lang="en-US" sz="1400" dirty="0">
                        <a:latin typeface="Times New Roman"/>
                        <a:ea typeface="Times New Roman"/>
                        <a:cs typeface="Traditional Arabic"/>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fa-IR"/>
                    </a:p>
                  </a:txBody>
                  <a:tcPr/>
                </a:tc>
                <a:tc hMerge="1">
                  <a:txBody>
                    <a:bodyPr/>
                    <a:lstStyle/>
                    <a:p>
                      <a:pPr rtl="1"/>
                      <a:endParaRPr lang="fa-IR"/>
                    </a:p>
                  </a:txBody>
                  <a:tcPr/>
                </a:tc>
                <a:extLst>
                  <a:ext uri="{0D108BD9-81ED-4DB2-BD59-A6C34878D82A}">
                    <a16:rowId xmlns:a16="http://schemas.microsoft.com/office/drawing/2014/main" xmlns="" val="10003"/>
                  </a:ext>
                </a:extLst>
              </a:tr>
            </a:tbl>
          </a:graphicData>
        </a:graphic>
      </p:graphicFrame>
      <p:sp>
        <p:nvSpPr>
          <p:cNvPr id="7" name="Rectangle 6"/>
          <p:cNvSpPr/>
          <p:nvPr/>
        </p:nvSpPr>
        <p:spPr>
          <a:xfrm>
            <a:off x="990600" y="5867400"/>
            <a:ext cx="6934200" cy="369332"/>
          </a:xfrm>
          <a:prstGeom prst="rect">
            <a:avLst/>
          </a:prstGeom>
        </p:spPr>
        <p:txBody>
          <a:bodyPr wrap="square">
            <a:spAutoFit/>
          </a:bodyPr>
          <a:lstStyle/>
          <a:p>
            <a:r>
              <a:rPr lang="ar-SA" dirty="0" smtClean="0"/>
              <a:t>نمره </a:t>
            </a:r>
            <a:r>
              <a:rPr lang="ar-SA" dirty="0"/>
              <a:t>برابر یا کمتر از 3 تر        -          4 معتدل           -   برابر یا بالای 5 خشک </a:t>
            </a:r>
            <a:endParaRPr lang="fa-IR" dirty="0"/>
          </a:p>
        </p:txBody>
      </p:sp>
    </p:spTree>
    <p:extLst>
      <p:ext uri="{BB962C8B-B14F-4D97-AF65-F5344CB8AC3E}">
        <p14:creationId xmlns:p14="http://schemas.microsoft.com/office/powerpoint/2010/main" val="38548491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fontAlgn="auto">
              <a:spcAft>
                <a:spcPts val="0"/>
              </a:spcAft>
              <a:defRPr/>
            </a:pPr>
            <a:r>
              <a:rPr lang="fa-IR" dirty="0" smtClean="0"/>
              <a:t>عوامل موثر بر مزاج</a:t>
            </a:r>
            <a:endParaRPr lang="fa-IR" dirty="0"/>
          </a:p>
        </p:txBody>
      </p:sp>
      <p:graphicFrame>
        <p:nvGraphicFramePr>
          <p:cNvPr id="6" name="Diagram 5"/>
          <p:cNvGraphicFramePr/>
          <p:nvPr/>
        </p:nvGraphicFramePr>
        <p:xfrm>
          <a:off x="457200" y="1643050"/>
          <a:ext cx="8229600" cy="45005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767630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Koodak" panose="00000700000000000000" pitchFamily="2" charset="-78"/>
              </a:rPr>
              <a:t>طبایع و اثر خوراک </a:t>
            </a:r>
            <a:endParaRPr lang="en-US" dirty="0">
              <a:cs typeface="B Koodak" panose="00000700000000000000" pitchFamily="2" charset="-78"/>
            </a:endParaRPr>
          </a:p>
        </p:txBody>
      </p:sp>
      <p:sp>
        <p:nvSpPr>
          <p:cNvPr id="3" name="Content Placeholder 2"/>
          <p:cNvSpPr>
            <a:spLocks noGrp="1"/>
          </p:cNvSpPr>
          <p:nvPr>
            <p:ph idx="1"/>
          </p:nvPr>
        </p:nvSpPr>
        <p:spPr/>
        <p:txBody>
          <a:bodyPr>
            <a:normAutofit/>
          </a:bodyPr>
          <a:lstStyle/>
          <a:p>
            <a:pPr algn="r" rtl="1"/>
            <a:r>
              <a:rPr lang="fa-IR" dirty="0" smtClean="0">
                <a:cs typeface="B Koodak" panose="00000700000000000000" pitchFamily="2" charset="-78"/>
              </a:rPr>
              <a:t>برخی با غذاهای گرم (توت، خرما، دارچین، زنجبیل و انجیر) دچار خشکی دهان، سوزش و خارش و یبوست می شوند ولی با شیرخشت، لیمو، اسفناج، خیار، کدو، خرفه و کاهو بهبود می یابند.</a:t>
            </a:r>
          </a:p>
          <a:p>
            <a:pPr algn="r" rtl="1"/>
            <a:endParaRPr lang="fa-IR" dirty="0" smtClean="0">
              <a:cs typeface="B Koodak" panose="00000700000000000000" pitchFamily="2" charset="-78"/>
            </a:endParaRPr>
          </a:p>
          <a:p>
            <a:pPr algn="r" rtl="1"/>
            <a:r>
              <a:rPr lang="fa-IR" dirty="0" smtClean="0">
                <a:cs typeface="B Koodak" panose="00000700000000000000" pitchFamily="2" charset="-78"/>
              </a:rPr>
              <a:t>برخی برعکس با ماست، خیار، اسفناج و کاهو سست و بی حال می شوند ولی با توت، خرما، زیره، دارچین و زنجبیل حالاتشان بهتر است.</a:t>
            </a:r>
          </a:p>
          <a:p>
            <a:pPr algn="r" rtl="1"/>
            <a:endParaRPr lang="en-US" dirty="0">
              <a:cs typeface="B Koodak" panose="00000700000000000000" pitchFamily="2" charset="-78"/>
            </a:endParaRPr>
          </a:p>
        </p:txBody>
      </p:sp>
      <p:pic>
        <p:nvPicPr>
          <p:cNvPr id="7170" name="Picture 2" descr="http://pgbrci.ir/old/pages/bimariha/govareshi/yabosat_files/image001.jpg"/>
          <p:cNvPicPr>
            <a:picLocks noChangeAspect="1" noChangeArrowheads="1"/>
          </p:cNvPicPr>
          <p:nvPr/>
        </p:nvPicPr>
        <p:blipFill>
          <a:blip r:embed="rId2" cstate="print"/>
          <a:srcRect/>
          <a:stretch>
            <a:fillRect/>
          </a:stretch>
        </p:blipFill>
        <p:spPr bwMode="auto">
          <a:xfrm>
            <a:off x="155575" y="95250"/>
            <a:ext cx="1905000" cy="1428750"/>
          </a:xfrm>
          <a:prstGeom prst="rect">
            <a:avLst/>
          </a:prstGeom>
          <a:noFill/>
        </p:spPr>
      </p:pic>
    </p:spTree>
    <p:extLst>
      <p:ext uri="{BB962C8B-B14F-4D97-AF65-F5344CB8AC3E}">
        <p14:creationId xmlns:p14="http://schemas.microsoft.com/office/powerpoint/2010/main" val="19496032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a-IR" dirty="0" smtClean="0">
                <a:cs typeface="B Koodak" panose="00000700000000000000" pitchFamily="2" charset="-78"/>
              </a:rPr>
              <a:t>دکتر وحید تفضلی</a:t>
            </a:r>
            <a:endParaRPr lang="en-US" dirty="0">
              <a:cs typeface="B Koodak" panose="00000700000000000000" pitchFamily="2" charset="-78"/>
            </a:endParaRPr>
          </a:p>
        </p:txBody>
      </p:sp>
      <p:sp>
        <p:nvSpPr>
          <p:cNvPr id="3" name="Subtitle 2"/>
          <p:cNvSpPr>
            <a:spLocks noGrp="1"/>
          </p:cNvSpPr>
          <p:nvPr>
            <p:ph type="subTitle" idx="1"/>
          </p:nvPr>
        </p:nvSpPr>
        <p:spPr/>
        <p:txBody>
          <a:bodyPr/>
          <a:lstStyle/>
          <a:p>
            <a:r>
              <a:rPr lang="fa-IR" dirty="0" smtClean="0">
                <a:cs typeface="B Koodak" panose="00000700000000000000" pitchFamily="2" charset="-78"/>
              </a:rPr>
              <a:t>پزشک و متخصص طب سنتی ایرانی</a:t>
            </a:r>
          </a:p>
          <a:p>
            <a:r>
              <a:rPr lang="fa-IR" dirty="0" smtClean="0">
                <a:cs typeface="B Koodak" panose="00000700000000000000" pitchFamily="2" charset="-78"/>
              </a:rPr>
              <a:t>اردیبهشت 95</a:t>
            </a:r>
          </a:p>
          <a:p>
            <a:r>
              <a:rPr lang="en-US" dirty="0" smtClean="0">
                <a:cs typeface="B Koodak" panose="00000700000000000000" pitchFamily="2" charset="-78"/>
              </a:rPr>
              <a:t>M.D, </a:t>
            </a:r>
            <a:r>
              <a:rPr lang="en-US" dirty="0" err="1" smtClean="0">
                <a:cs typeface="B Koodak" panose="00000700000000000000" pitchFamily="2" charset="-78"/>
              </a:rPr>
              <a:t>Ph.D</a:t>
            </a:r>
            <a:endParaRPr lang="en-US" dirty="0">
              <a:cs typeface="B Koodak" panose="00000700000000000000" pitchFamily="2" charset="-78"/>
            </a:endParaRPr>
          </a:p>
        </p:txBody>
      </p:sp>
    </p:spTree>
    <p:extLst>
      <p:ext uri="{BB962C8B-B14F-4D97-AF65-F5344CB8AC3E}">
        <p14:creationId xmlns:p14="http://schemas.microsoft.com/office/powerpoint/2010/main" val="25091086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Koodak" panose="00000700000000000000" pitchFamily="2" charset="-78"/>
              </a:rPr>
              <a:t>توجه به طبایع</a:t>
            </a:r>
            <a:endParaRPr lang="en-US" dirty="0">
              <a:cs typeface="B Koodak" panose="00000700000000000000" pitchFamily="2" charset="-78"/>
            </a:endParaRPr>
          </a:p>
        </p:txBody>
      </p:sp>
      <p:sp>
        <p:nvSpPr>
          <p:cNvPr id="3" name="Content Placeholder 2"/>
          <p:cNvSpPr>
            <a:spLocks noGrp="1"/>
          </p:cNvSpPr>
          <p:nvPr>
            <p:ph idx="1"/>
          </p:nvPr>
        </p:nvSpPr>
        <p:spPr>
          <a:xfrm>
            <a:off x="457200" y="1600201"/>
            <a:ext cx="8229600" cy="1828800"/>
          </a:xfrm>
        </p:spPr>
        <p:style>
          <a:lnRef idx="2">
            <a:schemeClr val="accent6">
              <a:shade val="50000"/>
            </a:schemeClr>
          </a:lnRef>
          <a:fillRef idx="1">
            <a:schemeClr val="accent6"/>
          </a:fillRef>
          <a:effectRef idx="0">
            <a:schemeClr val="accent6"/>
          </a:effectRef>
          <a:fontRef idx="minor">
            <a:schemeClr val="lt1"/>
          </a:fontRef>
        </p:style>
        <p:txBody>
          <a:bodyPr/>
          <a:lstStyle/>
          <a:p>
            <a:pPr algn="r" rtl="1"/>
            <a:r>
              <a:rPr lang="fa-IR" dirty="0" smtClean="0">
                <a:cs typeface="B Koodak" panose="00000700000000000000" pitchFamily="2" charset="-78"/>
              </a:rPr>
              <a:t>گرم مزاج ها :</a:t>
            </a:r>
          </a:p>
          <a:p>
            <a:pPr lvl="1" algn="r" rtl="1"/>
            <a:r>
              <a:rPr lang="fa-IR" dirty="0" smtClean="0">
                <a:cs typeface="B Koodak" panose="00000700000000000000" pitchFamily="2" charset="-78"/>
              </a:rPr>
              <a:t>چاشنی های مفید : آلو، تمر، لیمو، غوره، اسفناج، ماست و کاهو</a:t>
            </a:r>
          </a:p>
          <a:p>
            <a:pPr lvl="1" algn="r" rtl="1"/>
            <a:r>
              <a:rPr lang="fa-IR" dirty="0" smtClean="0">
                <a:cs typeface="B Koodak" panose="00000700000000000000" pitchFamily="2" charset="-78"/>
              </a:rPr>
              <a:t>پرهیز از ادویه و سس و سبزی های محرک (شاهی)</a:t>
            </a:r>
          </a:p>
        </p:txBody>
      </p:sp>
      <p:sp>
        <p:nvSpPr>
          <p:cNvPr id="4" name="Rectangle 3"/>
          <p:cNvSpPr/>
          <p:nvPr/>
        </p:nvSpPr>
        <p:spPr>
          <a:xfrm>
            <a:off x="533400" y="3810000"/>
            <a:ext cx="8153400" cy="2062103"/>
          </a:xfrm>
          <a:prstGeom prst="rect">
            <a:avLst/>
          </a:prstGeom>
        </p:spPr>
        <p:style>
          <a:lnRef idx="3">
            <a:schemeClr val="lt1"/>
          </a:lnRef>
          <a:fillRef idx="1">
            <a:schemeClr val="accent5"/>
          </a:fillRef>
          <a:effectRef idx="1">
            <a:schemeClr val="accent5"/>
          </a:effectRef>
          <a:fontRef idx="minor">
            <a:schemeClr val="lt1"/>
          </a:fontRef>
        </p:style>
        <p:txBody>
          <a:bodyPr wrap="square">
            <a:spAutoFit/>
          </a:bodyPr>
          <a:lstStyle/>
          <a:p>
            <a:pPr algn="r" rtl="1">
              <a:buFont typeface="Arial" pitchFamily="34" charset="0"/>
              <a:buChar char="•"/>
            </a:pPr>
            <a:r>
              <a:rPr lang="fa-IR" sz="3200" dirty="0" smtClean="0">
                <a:cs typeface="B Koodak" panose="00000700000000000000" pitchFamily="2" charset="-78"/>
              </a:rPr>
              <a:t>سرد مزاج ها :</a:t>
            </a:r>
          </a:p>
          <a:p>
            <a:pPr lvl="1" algn="r" rtl="1">
              <a:buFont typeface="Arial" pitchFamily="34" charset="0"/>
              <a:buChar char="•"/>
            </a:pPr>
            <a:r>
              <a:rPr lang="fa-IR" sz="3200" dirty="0" smtClean="0">
                <a:cs typeface="B Koodak" panose="00000700000000000000" pitchFamily="2" charset="-78"/>
              </a:rPr>
              <a:t>مصرف نخودآب، سیاه دانه، زیره، بالنگو، آویشن، نارگیل، کشمش، بادام و فندق</a:t>
            </a:r>
          </a:p>
          <a:p>
            <a:pPr lvl="1" algn="r" rtl="1">
              <a:buFont typeface="Arial" pitchFamily="34" charset="0"/>
              <a:buChar char="•"/>
            </a:pPr>
            <a:r>
              <a:rPr lang="fa-IR" sz="3200" dirty="0" smtClean="0">
                <a:cs typeface="B Koodak" panose="00000700000000000000" pitchFamily="2" charset="-78"/>
              </a:rPr>
              <a:t>پرهیز از ماست، دوغ و ترشی</a:t>
            </a:r>
            <a:endParaRPr lang="en-US" sz="3200" dirty="0">
              <a:cs typeface="B Koodak" panose="00000700000000000000" pitchFamily="2" charset="-78"/>
            </a:endParaRPr>
          </a:p>
        </p:txBody>
      </p:sp>
    </p:spTree>
    <p:extLst>
      <p:ext uri="{BB962C8B-B14F-4D97-AF65-F5344CB8AC3E}">
        <p14:creationId xmlns:p14="http://schemas.microsoft.com/office/powerpoint/2010/main" val="1499566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غذاها و نوشیدنیهای گرم و خشک</a:t>
            </a:r>
            <a:endParaRPr lang="en-GB" dirty="0"/>
          </a:p>
        </p:txBody>
      </p:sp>
      <p:graphicFrame>
        <p:nvGraphicFramePr>
          <p:cNvPr id="4" name="Content Placeholder 3"/>
          <p:cNvGraphicFramePr>
            <a:graphicFrameLocks noGrp="1"/>
          </p:cNvGraphicFramePr>
          <p:nvPr>
            <p:ph sz="quarter" idx="1"/>
            <p:extLst/>
          </p:nvPr>
        </p:nvGraphicFramePr>
        <p:xfrm>
          <a:off x="914400" y="1447800"/>
          <a:ext cx="7772400" cy="4221480"/>
        </p:xfrm>
        <a:graphic>
          <a:graphicData uri="http://schemas.openxmlformats.org/drawingml/2006/table">
            <a:tbl>
              <a:tblPr firstRow="1" bandRow="1">
                <a:tableStyleId>{5C22544A-7EE6-4342-B048-85BDC9FD1C3A}</a:tableStyleId>
              </a:tblPr>
              <a:tblGrid>
                <a:gridCol w="3886200">
                  <a:extLst>
                    <a:ext uri="{9D8B030D-6E8A-4147-A177-3AD203B41FA5}">
                      <a16:colId xmlns:a16="http://schemas.microsoft.com/office/drawing/2014/main" xmlns="" val="20000"/>
                    </a:ext>
                  </a:extLst>
                </a:gridCol>
                <a:gridCol w="3886200">
                  <a:extLst>
                    <a:ext uri="{9D8B030D-6E8A-4147-A177-3AD203B41FA5}">
                      <a16:colId xmlns:a16="http://schemas.microsoft.com/office/drawing/2014/main" xmlns="" val="20001"/>
                    </a:ext>
                  </a:extLst>
                </a:gridCol>
              </a:tblGrid>
              <a:tr h="370840">
                <a:tc>
                  <a:txBody>
                    <a:bodyPr/>
                    <a:lstStyle/>
                    <a:p>
                      <a:r>
                        <a:rPr lang="fa-IR" dirty="0" smtClean="0"/>
                        <a:t>گوشت شتر ؛شتر مرغ؛کبوتر؛گنجشک؛سرخ کردنیها؛فسنجان شیرین؛عسل</a:t>
                      </a:r>
                      <a:endParaRPr lang="en-GB" dirty="0"/>
                    </a:p>
                  </a:txBody>
                  <a:tcPr marL="86360" marR="86360"/>
                </a:tc>
                <a:tc>
                  <a:txBody>
                    <a:bodyPr/>
                    <a:lstStyle/>
                    <a:p>
                      <a:r>
                        <a:rPr lang="fa-IR" dirty="0" smtClean="0"/>
                        <a:t>غذاها</a:t>
                      </a:r>
                      <a:endParaRPr lang="en-GB" dirty="0"/>
                    </a:p>
                  </a:txBody>
                  <a:tcPr marL="86360" marR="86360"/>
                </a:tc>
                <a:extLst>
                  <a:ext uri="{0D108BD9-81ED-4DB2-BD59-A6C34878D82A}">
                    <a16:rowId xmlns:a16="http://schemas.microsoft.com/office/drawing/2014/main" xmlns="" val="10000"/>
                  </a:ext>
                </a:extLst>
              </a:tr>
              <a:tr h="370840">
                <a:tc>
                  <a:txBody>
                    <a:bodyPr/>
                    <a:lstStyle/>
                    <a:p>
                      <a:r>
                        <a:rPr lang="fa-IR" dirty="0" smtClean="0"/>
                        <a:t>فلفل؛سیر؛پیاز؛خردل؛جعفری؛تره؛شاهی؛شوید؛ترب؛نعنا؛تربچه؛ترخون؛کلم؛ریحان؛کرفس؛بادمجان؛پونه؛آویشن</a:t>
                      </a:r>
                      <a:endParaRPr lang="en-GB" dirty="0"/>
                    </a:p>
                  </a:txBody>
                  <a:tcPr marL="86360" marR="86360"/>
                </a:tc>
                <a:tc>
                  <a:txBody>
                    <a:bodyPr/>
                    <a:lstStyle/>
                    <a:p>
                      <a:r>
                        <a:rPr lang="fa-IR" dirty="0" smtClean="0"/>
                        <a:t>سبزیجات</a:t>
                      </a:r>
                      <a:endParaRPr lang="en-GB" dirty="0"/>
                    </a:p>
                  </a:txBody>
                  <a:tcPr marL="86360" marR="86360"/>
                </a:tc>
                <a:extLst>
                  <a:ext uri="{0D108BD9-81ED-4DB2-BD59-A6C34878D82A}">
                    <a16:rowId xmlns:a16="http://schemas.microsoft.com/office/drawing/2014/main" xmlns="" val="10001"/>
                  </a:ext>
                </a:extLst>
              </a:tr>
              <a:tr h="370840">
                <a:tc>
                  <a:txBody>
                    <a:bodyPr/>
                    <a:lstStyle/>
                    <a:p>
                      <a:r>
                        <a:rPr lang="fa-IR" dirty="0" smtClean="0"/>
                        <a:t>انگور؛گردو؛فندق؛خرما؛نارگیل؛پسته؛انبه</a:t>
                      </a:r>
                      <a:r>
                        <a:rPr lang="fa-IR" baseline="0" dirty="0" smtClean="0"/>
                        <a:t> رسیده؛</a:t>
                      </a:r>
                      <a:endParaRPr lang="en-GB" dirty="0"/>
                    </a:p>
                  </a:txBody>
                  <a:tcPr marL="86360" marR="86360"/>
                </a:tc>
                <a:tc>
                  <a:txBody>
                    <a:bodyPr/>
                    <a:lstStyle/>
                    <a:p>
                      <a:r>
                        <a:rPr lang="fa-IR" dirty="0" smtClean="0"/>
                        <a:t>میوه ها</a:t>
                      </a:r>
                      <a:endParaRPr lang="en-GB" dirty="0"/>
                    </a:p>
                  </a:txBody>
                  <a:tcPr marL="86360" marR="86360"/>
                </a:tc>
                <a:extLst>
                  <a:ext uri="{0D108BD9-81ED-4DB2-BD59-A6C34878D82A}">
                    <a16:rowId xmlns:a16="http://schemas.microsoft.com/office/drawing/2014/main" xmlns="" val="10002"/>
                  </a:ext>
                </a:extLst>
              </a:tr>
              <a:tr h="370840">
                <a:tc>
                  <a:txBody>
                    <a:bodyPr/>
                    <a:lstStyle/>
                    <a:p>
                      <a:r>
                        <a:rPr lang="fa-IR" dirty="0" smtClean="0"/>
                        <a:t>نخود؛ سیاه دانه؛شنبلیله؛اسفند</a:t>
                      </a:r>
                      <a:endParaRPr lang="en-GB" dirty="0"/>
                    </a:p>
                  </a:txBody>
                  <a:tcPr marL="86360" marR="86360"/>
                </a:tc>
                <a:tc>
                  <a:txBody>
                    <a:bodyPr/>
                    <a:lstStyle/>
                    <a:p>
                      <a:r>
                        <a:rPr lang="fa-IR" dirty="0" smtClean="0"/>
                        <a:t>دانه ها و حبوبات</a:t>
                      </a:r>
                      <a:endParaRPr lang="en-GB" dirty="0"/>
                    </a:p>
                  </a:txBody>
                  <a:tcPr marL="86360" marR="86360"/>
                </a:tc>
                <a:extLst>
                  <a:ext uri="{0D108BD9-81ED-4DB2-BD59-A6C34878D82A}">
                    <a16:rowId xmlns:a16="http://schemas.microsoft.com/office/drawing/2014/main" xmlns="" val="10003"/>
                  </a:ext>
                </a:extLst>
              </a:tr>
              <a:tr h="370840">
                <a:tc>
                  <a:txBody>
                    <a:bodyPr/>
                    <a:lstStyle/>
                    <a:p>
                      <a:r>
                        <a:rPr lang="fa-IR" dirty="0" smtClean="0"/>
                        <a:t>آفتابگردان و زیتون رسیده</a:t>
                      </a:r>
                      <a:endParaRPr lang="en-GB" dirty="0"/>
                    </a:p>
                  </a:txBody>
                  <a:tcPr marL="86360" marR="86360"/>
                </a:tc>
                <a:tc>
                  <a:txBody>
                    <a:bodyPr/>
                    <a:lstStyle/>
                    <a:p>
                      <a:r>
                        <a:rPr lang="fa-IR" dirty="0" smtClean="0"/>
                        <a:t>لبنیات و روغن ها</a:t>
                      </a:r>
                      <a:endParaRPr lang="en-GB" dirty="0"/>
                    </a:p>
                  </a:txBody>
                  <a:tcPr marL="86360" marR="86360"/>
                </a:tc>
                <a:extLst>
                  <a:ext uri="{0D108BD9-81ED-4DB2-BD59-A6C34878D82A}">
                    <a16:rowId xmlns:a16="http://schemas.microsoft.com/office/drawing/2014/main" xmlns="" val="10004"/>
                  </a:ext>
                </a:extLst>
              </a:tr>
              <a:tr h="370840">
                <a:tc>
                  <a:txBody>
                    <a:bodyPr/>
                    <a:lstStyle/>
                    <a:p>
                      <a:r>
                        <a:rPr lang="fa-IR" dirty="0" smtClean="0"/>
                        <a:t>دارچین؛میخک؛زرد چوبه؛هل؛جوز؛فلفل؛رازیانه؛زنجبیل؛زیره؛تخم</a:t>
                      </a:r>
                      <a:r>
                        <a:rPr lang="fa-IR" baseline="0" dirty="0" smtClean="0"/>
                        <a:t> کرفس؛زعفران؛خردل؛نمک؛گلپر</a:t>
                      </a:r>
                      <a:endParaRPr lang="en-GB" dirty="0"/>
                    </a:p>
                  </a:txBody>
                  <a:tcPr marL="86360" marR="86360"/>
                </a:tc>
                <a:tc>
                  <a:txBody>
                    <a:bodyPr/>
                    <a:lstStyle/>
                    <a:p>
                      <a:r>
                        <a:rPr lang="fa-IR" dirty="0" smtClean="0"/>
                        <a:t>ادویه جات</a:t>
                      </a:r>
                      <a:endParaRPr lang="en-GB" dirty="0"/>
                    </a:p>
                  </a:txBody>
                  <a:tcPr marL="86360" marR="86360"/>
                </a:tc>
                <a:extLst>
                  <a:ext uri="{0D108BD9-81ED-4DB2-BD59-A6C34878D82A}">
                    <a16:rowId xmlns:a16="http://schemas.microsoft.com/office/drawing/2014/main" xmlns="" val="10005"/>
                  </a:ext>
                </a:extLst>
              </a:tr>
              <a:tr h="370840">
                <a:tc>
                  <a:txBody>
                    <a:bodyPr/>
                    <a:lstStyle/>
                    <a:p>
                      <a:r>
                        <a:rPr lang="fa-IR" dirty="0" smtClean="0"/>
                        <a:t>عسل؛شربت</a:t>
                      </a:r>
                      <a:r>
                        <a:rPr lang="fa-IR" baseline="0" dirty="0" smtClean="0"/>
                        <a:t> </a:t>
                      </a:r>
                      <a:r>
                        <a:rPr lang="fa-IR" dirty="0" smtClean="0"/>
                        <a:t>زعفران؛مری بالنگ؛قهوه؛مربایبهار نارنج</a:t>
                      </a:r>
                      <a:endParaRPr lang="en-GB" dirty="0"/>
                    </a:p>
                  </a:txBody>
                  <a:tcPr marL="86360" marR="86360"/>
                </a:tc>
                <a:tc>
                  <a:txBody>
                    <a:bodyPr/>
                    <a:lstStyle/>
                    <a:p>
                      <a:r>
                        <a:rPr lang="fa-IR" dirty="0" smtClean="0"/>
                        <a:t>نوشیدنیها و شیرین کننده ها</a:t>
                      </a:r>
                      <a:endParaRPr lang="en-GB" dirty="0"/>
                    </a:p>
                  </a:txBody>
                  <a:tcPr marL="86360" marR="86360"/>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val="24675208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غذاها و نوشیدنیهای گرم وتر</a:t>
            </a:r>
            <a:endParaRPr lang="en-GB" dirty="0"/>
          </a:p>
        </p:txBody>
      </p:sp>
      <p:graphicFrame>
        <p:nvGraphicFramePr>
          <p:cNvPr id="4" name="Content Placeholder 3"/>
          <p:cNvGraphicFramePr>
            <a:graphicFrameLocks noGrp="1"/>
          </p:cNvGraphicFramePr>
          <p:nvPr>
            <p:ph sz="quarter" idx="1"/>
            <p:extLst/>
          </p:nvPr>
        </p:nvGraphicFramePr>
        <p:xfrm>
          <a:off x="914400" y="1447800"/>
          <a:ext cx="7772400" cy="4500880"/>
        </p:xfrm>
        <a:graphic>
          <a:graphicData uri="http://schemas.openxmlformats.org/drawingml/2006/table">
            <a:tbl>
              <a:tblPr firstRow="1" bandRow="1">
                <a:tableStyleId>{5C22544A-7EE6-4342-B048-85BDC9FD1C3A}</a:tableStyleId>
              </a:tblPr>
              <a:tblGrid>
                <a:gridCol w="3886200">
                  <a:extLst>
                    <a:ext uri="{9D8B030D-6E8A-4147-A177-3AD203B41FA5}">
                      <a16:colId xmlns:a16="http://schemas.microsoft.com/office/drawing/2014/main" xmlns="" val="20000"/>
                    </a:ext>
                  </a:extLst>
                </a:gridCol>
                <a:gridCol w="3886200">
                  <a:extLst>
                    <a:ext uri="{9D8B030D-6E8A-4147-A177-3AD203B41FA5}">
                      <a16:colId xmlns:a16="http://schemas.microsoft.com/office/drawing/2014/main" xmlns="" val="20001"/>
                    </a:ext>
                  </a:extLst>
                </a:gridCol>
              </a:tblGrid>
              <a:tr h="370840">
                <a:tc>
                  <a:txBody>
                    <a:bodyPr/>
                    <a:lstStyle/>
                    <a:p>
                      <a:r>
                        <a:rPr lang="fa-IR" dirty="0" smtClean="0"/>
                        <a:t>گوشت کوسفند؛میگو؛تخم</a:t>
                      </a:r>
                      <a:r>
                        <a:rPr lang="fa-IR" baseline="0" dirty="0" smtClean="0"/>
                        <a:t> مرغ بخصوص زرده آن؛نان گندم؛بوقلمون؛شوربا؛جگر؛اردک؛تخم اردک و مرغابی؛بز؛رشته فرنگی؛فرنی؛حریره بادام؛شیر برنج؛ماکارونی؛کیک؛دنبه گوسفندی؛شکر</a:t>
                      </a:r>
                      <a:endParaRPr lang="en-GB" dirty="0"/>
                    </a:p>
                  </a:txBody>
                  <a:tcPr marL="86360" marR="86360"/>
                </a:tc>
                <a:tc>
                  <a:txBody>
                    <a:bodyPr/>
                    <a:lstStyle/>
                    <a:p>
                      <a:r>
                        <a:rPr lang="fa-IR" dirty="0" smtClean="0"/>
                        <a:t>غذاها</a:t>
                      </a:r>
                      <a:endParaRPr lang="en-GB" dirty="0"/>
                    </a:p>
                  </a:txBody>
                  <a:tcPr marL="86360" marR="86360"/>
                </a:tc>
                <a:extLst>
                  <a:ext uri="{0D108BD9-81ED-4DB2-BD59-A6C34878D82A}">
                    <a16:rowId xmlns:a16="http://schemas.microsoft.com/office/drawing/2014/main" xmlns="" val="10000"/>
                  </a:ext>
                </a:extLst>
              </a:tr>
              <a:tr h="370840">
                <a:tc>
                  <a:txBody>
                    <a:bodyPr/>
                    <a:lstStyle/>
                    <a:p>
                      <a:r>
                        <a:rPr lang="fa-IR" dirty="0" smtClean="0"/>
                        <a:t>زیتون؛هویج؛ترب؛شلغم</a:t>
                      </a:r>
                      <a:endParaRPr lang="en-GB" dirty="0"/>
                    </a:p>
                  </a:txBody>
                  <a:tcPr marL="86360" marR="86360"/>
                </a:tc>
                <a:tc>
                  <a:txBody>
                    <a:bodyPr/>
                    <a:lstStyle/>
                    <a:p>
                      <a:r>
                        <a:rPr lang="fa-IR" dirty="0" smtClean="0"/>
                        <a:t>سبزیجات</a:t>
                      </a:r>
                      <a:endParaRPr lang="en-GB" dirty="0"/>
                    </a:p>
                  </a:txBody>
                  <a:tcPr marL="86360" marR="86360"/>
                </a:tc>
                <a:extLst>
                  <a:ext uri="{0D108BD9-81ED-4DB2-BD59-A6C34878D82A}">
                    <a16:rowId xmlns:a16="http://schemas.microsoft.com/office/drawing/2014/main" xmlns="" val="10001"/>
                  </a:ext>
                </a:extLst>
              </a:tr>
              <a:tr h="370840">
                <a:tc>
                  <a:txBody>
                    <a:bodyPr/>
                    <a:lstStyle/>
                    <a:p>
                      <a:r>
                        <a:rPr lang="fa-IR" dirty="0" smtClean="0"/>
                        <a:t>بادام؛موز؛انجیر؛انگور؛سیب شیرین؛توت سفید</a:t>
                      </a:r>
                      <a:endParaRPr lang="en-GB" dirty="0"/>
                    </a:p>
                  </a:txBody>
                  <a:tcPr marL="86360" marR="86360"/>
                </a:tc>
                <a:tc>
                  <a:txBody>
                    <a:bodyPr/>
                    <a:lstStyle/>
                    <a:p>
                      <a:r>
                        <a:rPr lang="fa-IR" dirty="0" smtClean="0"/>
                        <a:t>میوه ها</a:t>
                      </a:r>
                      <a:endParaRPr lang="en-GB" dirty="0"/>
                    </a:p>
                  </a:txBody>
                  <a:tcPr marL="86360" marR="86360"/>
                </a:tc>
                <a:extLst>
                  <a:ext uri="{0D108BD9-81ED-4DB2-BD59-A6C34878D82A}">
                    <a16:rowId xmlns:a16="http://schemas.microsoft.com/office/drawing/2014/main" xmlns="" val="10002"/>
                  </a:ext>
                </a:extLst>
              </a:tr>
              <a:tr h="370840">
                <a:tc>
                  <a:txBody>
                    <a:bodyPr/>
                    <a:lstStyle/>
                    <a:p>
                      <a:r>
                        <a:rPr lang="fa-IR" dirty="0" smtClean="0"/>
                        <a:t>گندم؛برنج خوشبووکشیده؛لوبیا؛کنجد</a:t>
                      </a:r>
                      <a:endParaRPr lang="en-GB" dirty="0"/>
                    </a:p>
                  </a:txBody>
                  <a:tcPr marL="86360" marR="86360"/>
                </a:tc>
                <a:tc>
                  <a:txBody>
                    <a:bodyPr/>
                    <a:lstStyle/>
                    <a:p>
                      <a:r>
                        <a:rPr lang="fa-IR" dirty="0" smtClean="0"/>
                        <a:t>دانه ها و حبوبات</a:t>
                      </a:r>
                      <a:endParaRPr lang="en-GB" dirty="0"/>
                    </a:p>
                  </a:txBody>
                  <a:tcPr marL="86360" marR="86360"/>
                </a:tc>
                <a:extLst>
                  <a:ext uri="{0D108BD9-81ED-4DB2-BD59-A6C34878D82A}">
                    <a16:rowId xmlns:a16="http://schemas.microsoft.com/office/drawing/2014/main" xmlns="" val="10003"/>
                  </a:ext>
                </a:extLst>
              </a:tr>
              <a:tr h="370840">
                <a:tc>
                  <a:txBody>
                    <a:bodyPr/>
                    <a:lstStyle/>
                    <a:p>
                      <a:r>
                        <a:rPr lang="fa-IR" dirty="0" smtClean="0"/>
                        <a:t>روغن کنجد؛روغن زیتون نارس؛کره؛روغن حیوانی</a:t>
                      </a:r>
                      <a:endParaRPr lang="en-GB" dirty="0"/>
                    </a:p>
                  </a:txBody>
                  <a:tcPr marL="86360" marR="86360"/>
                </a:tc>
                <a:tc>
                  <a:txBody>
                    <a:bodyPr/>
                    <a:lstStyle/>
                    <a:p>
                      <a:r>
                        <a:rPr lang="fa-IR" dirty="0" smtClean="0"/>
                        <a:t>لبنیات و روغن ها</a:t>
                      </a:r>
                      <a:endParaRPr lang="en-GB" dirty="0"/>
                    </a:p>
                  </a:txBody>
                  <a:tcPr marL="86360" marR="86360"/>
                </a:tc>
                <a:extLst>
                  <a:ext uri="{0D108BD9-81ED-4DB2-BD59-A6C34878D82A}">
                    <a16:rowId xmlns:a16="http://schemas.microsoft.com/office/drawing/2014/main" xmlns="" val="10004"/>
                  </a:ext>
                </a:extLst>
              </a:tr>
              <a:tr h="370840">
                <a:tc>
                  <a:txBody>
                    <a:bodyPr/>
                    <a:lstStyle/>
                    <a:p>
                      <a:r>
                        <a:rPr lang="fa-IR" dirty="0" smtClean="0"/>
                        <a:t>شقاقل</a:t>
                      </a:r>
                      <a:endParaRPr lang="en-GB" dirty="0"/>
                    </a:p>
                  </a:txBody>
                  <a:tcPr marL="86360" marR="86360"/>
                </a:tc>
                <a:tc>
                  <a:txBody>
                    <a:bodyPr/>
                    <a:lstStyle/>
                    <a:p>
                      <a:r>
                        <a:rPr lang="fa-IR" dirty="0" smtClean="0"/>
                        <a:t>ادویه جات</a:t>
                      </a:r>
                      <a:endParaRPr lang="en-GB" dirty="0"/>
                    </a:p>
                  </a:txBody>
                  <a:tcPr marL="86360" marR="86360"/>
                </a:tc>
                <a:extLst>
                  <a:ext uri="{0D108BD9-81ED-4DB2-BD59-A6C34878D82A}">
                    <a16:rowId xmlns:a16="http://schemas.microsoft.com/office/drawing/2014/main" xmlns="" val="10005"/>
                  </a:ext>
                </a:extLst>
              </a:tr>
              <a:tr h="370840">
                <a:tc>
                  <a:txBody>
                    <a:bodyPr/>
                    <a:lstStyle/>
                    <a:p>
                      <a:r>
                        <a:rPr lang="fa-IR" dirty="0" smtClean="0"/>
                        <a:t>آب انگور؛شیر موز؛آب سیب؛آب هویج؛شیر موز؛شیره انگور؛خاکشیرقنداغ؛چای</a:t>
                      </a:r>
                      <a:r>
                        <a:rPr lang="fa-IR" baseline="0" dirty="0" smtClean="0"/>
                        <a:t> گاوزبان؛شیر عسل</a:t>
                      </a:r>
                      <a:endParaRPr lang="en-GB" dirty="0"/>
                    </a:p>
                  </a:txBody>
                  <a:tcPr marL="86360" marR="86360"/>
                </a:tc>
                <a:tc>
                  <a:txBody>
                    <a:bodyPr/>
                    <a:lstStyle/>
                    <a:p>
                      <a:r>
                        <a:rPr lang="fa-IR" dirty="0" smtClean="0"/>
                        <a:t>نوشیدنیها و طعم دهنده ها</a:t>
                      </a:r>
                      <a:endParaRPr lang="en-GB" dirty="0"/>
                    </a:p>
                  </a:txBody>
                  <a:tcPr marL="86360" marR="86360"/>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val="1663833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غذاها و نوشیدنیهای سرد و تر</a:t>
            </a:r>
            <a:endParaRPr lang="en-GB" dirty="0"/>
          </a:p>
        </p:txBody>
      </p:sp>
      <p:graphicFrame>
        <p:nvGraphicFramePr>
          <p:cNvPr id="4" name="Content Placeholder 3"/>
          <p:cNvGraphicFramePr>
            <a:graphicFrameLocks noGrp="1"/>
          </p:cNvGraphicFramePr>
          <p:nvPr>
            <p:ph sz="quarter" idx="1"/>
            <p:extLst/>
          </p:nvPr>
        </p:nvGraphicFramePr>
        <p:xfrm>
          <a:off x="914400" y="1447800"/>
          <a:ext cx="7772400" cy="4216400"/>
        </p:xfrm>
        <a:graphic>
          <a:graphicData uri="http://schemas.openxmlformats.org/drawingml/2006/table">
            <a:tbl>
              <a:tblPr firstRow="1" bandRow="1">
                <a:tableStyleId>{5C22544A-7EE6-4342-B048-85BDC9FD1C3A}</a:tableStyleId>
              </a:tblPr>
              <a:tblGrid>
                <a:gridCol w="3886200">
                  <a:extLst>
                    <a:ext uri="{9D8B030D-6E8A-4147-A177-3AD203B41FA5}">
                      <a16:colId xmlns:a16="http://schemas.microsoft.com/office/drawing/2014/main" xmlns="" val="20000"/>
                    </a:ext>
                  </a:extLst>
                </a:gridCol>
                <a:gridCol w="3886200">
                  <a:extLst>
                    <a:ext uri="{9D8B030D-6E8A-4147-A177-3AD203B41FA5}">
                      <a16:colId xmlns:a16="http://schemas.microsoft.com/office/drawing/2014/main" xmlns="" val="20001"/>
                    </a:ext>
                  </a:extLst>
                </a:gridCol>
              </a:tblGrid>
              <a:tr h="370840">
                <a:tc>
                  <a:txBody>
                    <a:bodyPr/>
                    <a:lstStyle/>
                    <a:p>
                      <a:r>
                        <a:rPr lang="fa-IR" dirty="0" smtClean="0"/>
                        <a:t>ماهی؛آش رشته؛اسفناج</a:t>
                      </a:r>
                      <a:r>
                        <a:rPr lang="fa-IR" baseline="0" dirty="0" smtClean="0"/>
                        <a:t> و ماست؛خورشت آلو؛اسفناج؛سفیده تخم مرغ؛آبدوغ خیار؛سالاد کاهو</a:t>
                      </a:r>
                      <a:endParaRPr lang="en-GB" dirty="0"/>
                    </a:p>
                  </a:txBody>
                  <a:tcPr marL="86360" marR="86360"/>
                </a:tc>
                <a:tc>
                  <a:txBody>
                    <a:bodyPr/>
                    <a:lstStyle/>
                    <a:p>
                      <a:r>
                        <a:rPr lang="fa-IR" dirty="0" smtClean="0"/>
                        <a:t>غذاها </a:t>
                      </a:r>
                      <a:endParaRPr lang="en-GB" dirty="0"/>
                    </a:p>
                  </a:txBody>
                  <a:tcPr marL="86360" marR="86360"/>
                </a:tc>
                <a:extLst>
                  <a:ext uri="{0D108BD9-81ED-4DB2-BD59-A6C34878D82A}">
                    <a16:rowId xmlns:a16="http://schemas.microsoft.com/office/drawing/2014/main" xmlns="" val="10000"/>
                  </a:ext>
                </a:extLst>
              </a:tr>
              <a:tr h="370840">
                <a:tc>
                  <a:txBody>
                    <a:bodyPr/>
                    <a:lstStyle/>
                    <a:p>
                      <a:r>
                        <a:rPr lang="fa-IR" dirty="0" smtClean="0"/>
                        <a:t>خیار؛کدو؛کاهو؛اسفناج؛گشنیز؛قارچ؛خرفه</a:t>
                      </a:r>
                      <a:endParaRPr lang="en-GB" dirty="0"/>
                    </a:p>
                  </a:txBody>
                  <a:tcPr marL="86360" marR="86360"/>
                </a:tc>
                <a:tc>
                  <a:txBody>
                    <a:bodyPr/>
                    <a:lstStyle/>
                    <a:p>
                      <a:r>
                        <a:rPr lang="fa-IR" dirty="0" smtClean="0"/>
                        <a:t>سبزیجات</a:t>
                      </a:r>
                      <a:endParaRPr lang="en-GB" dirty="0"/>
                    </a:p>
                  </a:txBody>
                  <a:tcPr marL="86360" marR="86360"/>
                </a:tc>
                <a:extLst>
                  <a:ext uri="{0D108BD9-81ED-4DB2-BD59-A6C34878D82A}">
                    <a16:rowId xmlns:a16="http://schemas.microsoft.com/office/drawing/2014/main" xmlns="" val="10001"/>
                  </a:ext>
                </a:extLst>
              </a:tr>
              <a:tr h="370840">
                <a:tc>
                  <a:txBody>
                    <a:bodyPr/>
                    <a:lstStyle/>
                    <a:p>
                      <a:r>
                        <a:rPr lang="fa-IR" dirty="0" smtClean="0"/>
                        <a:t>هندوانه؛توت فرنگی؛کیوی ؛مرکبات؛هلو؛آلو؛پرتقال شیرین</a:t>
                      </a:r>
                      <a:endParaRPr lang="en-GB" dirty="0"/>
                    </a:p>
                  </a:txBody>
                  <a:tcPr marL="86360" marR="86360"/>
                </a:tc>
                <a:tc>
                  <a:txBody>
                    <a:bodyPr/>
                    <a:lstStyle/>
                    <a:p>
                      <a:r>
                        <a:rPr lang="fa-IR" dirty="0" smtClean="0"/>
                        <a:t>میوه ها</a:t>
                      </a:r>
                      <a:endParaRPr lang="en-GB" dirty="0"/>
                    </a:p>
                  </a:txBody>
                  <a:tcPr marL="86360" marR="86360"/>
                </a:tc>
                <a:extLst>
                  <a:ext uri="{0D108BD9-81ED-4DB2-BD59-A6C34878D82A}">
                    <a16:rowId xmlns:a16="http://schemas.microsoft.com/office/drawing/2014/main" xmlns="" val="10002"/>
                  </a:ext>
                </a:extLst>
              </a:tr>
              <a:tr h="370840">
                <a:tc>
                  <a:txBody>
                    <a:bodyPr/>
                    <a:lstStyle/>
                    <a:p>
                      <a:r>
                        <a:rPr lang="fa-IR" dirty="0" smtClean="0"/>
                        <a:t>تخم خیار؛تخم هندوانه؛تخم کدو؛تخم کاهو؛نشاسته؛تخم خرفه</a:t>
                      </a:r>
                      <a:endParaRPr lang="en-GB" dirty="0"/>
                    </a:p>
                  </a:txBody>
                  <a:tcPr marL="86360" marR="86360"/>
                </a:tc>
                <a:tc>
                  <a:txBody>
                    <a:bodyPr/>
                    <a:lstStyle/>
                    <a:p>
                      <a:r>
                        <a:rPr lang="fa-IR" dirty="0" smtClean="0"/>
                        <a:t>دانه ها و حبوبات</a:t>
                      </a:r>
                      <a:endParaRPr lang="en-GB" dirty="0"/>
                    </a:p>
                  </a:txBody>
                  <a:tcPr marL="86360" marR="86360"/>
                </a:tc>
                <a:extLst>
                  <a:ext uri="{0D108BD9-81ED-4DB2-BD59-A6C34878D82A}">
                    <a16:rowId xmlns:a16="http://schemas.microsoft.com/office/drawing/2014/main" xmlns="" val="10003"/>
                  </a:ext>
                </a:extLst>
              </a:tr>
              <a:tr h="370840">
                <a:tc>
                  <a:txBody>
                    <a:bodyPr/>
                    <a:lstStyle/>
                    <a:p>
                      <a:r>
                        <a:rPr lang="fa-IR" dirty="0" smtClean="0"/>
                        <a:t>شین تخم کدو؛ر؛ماست؛پنیرتازه؛روغن دانه</a:t>
                      </a:r>
                      <a:r>
                        <a:rPr lang="fa-IR" baseline="0" dirty="0" smtClean="0"/>
                        <a:t> انگور؛ جو؛کشک؛روغن تخم کدو</a:t>
                      </a:r>
                      <a:endParaRPr lang="en-GB" dirty="0"/>
                    </a:p>
                  </a:txBody>
                  <a:tcPr marL="86360" marR="86360"/>
                </a:tc>
                <a:tc>
                  <a:txBody>
                    <a:bodyPr/>
                    <a:lstStyle/>
                    <a:p>
                      <a:r>
                        <a:rPr lang="fa-IR" dirty="0" smtClean="0"/>
                        <a:t>لبنیات و روغن ها</a:t>
                      </a:r>
                      <a:endParaRPr lang="en-GB" dirty="0"/>
                    </a:p>
                  </a:txBody>
                  <a:tcPr marL="86360" marR="86360"/>
                </a:tc>
                <a:extLst>
                  <a:ext uri="{0D108BD9-81ED-4DB2-BD59-A6C34878D82A}">
                    <a16:rowId xmlns:a16="http://schemas.microsoft.com/office/drawing/2014/main" xmlns="" val="10004"/>
                  </a:ext>
                </a:extLst>
              </a:tr>
              <a:tr h="370840">
                <a:tc>
                  <a:txBody>
                    <a:bodyPr/>
                    <a:lstStyle/>
                    <a:p>
                      <a:r>
                        <a:rPr lang="fa-IR" dirty="0" smtClean="0"/>
                        <a:t>آلو؛کشک؛سس گوجه</a:t>
                      </a:r>
                      <a:endParaRPr lang="en-GB" dirty="0"/>
                    </a:p>
                  </a:txBody>
                  <a:tcPr marL="86360" marR="86360"/>
                </a:tc>
                <a:tc>
                  <a:txBody>
                    <a:bodyPr/>
                    <a:lstStyle/>
                    <a:p>
                      <a:r>
                        <a:rPr lang="fa-IR" dirty="0" smtClean="0"/>
                        <a:t>ادویه جات و چاشنی ها </a:t>
                      </a:r>
                      <a:endParaRPr lang="en-GB" dirty="0"/>
                    </a:p>
                  </a:txBody>
                  <a:tcPr marL="86360" marR="86360"/>
                </a:tc>
                <a:extLst>
                  <a:ext uri="{0D108BD9-81ED-4DB2-BD59-A6C34878D82A}">
                    <a16:rowId xmlns:a16="http://schemas.microsoft.com/office/drawing/2014/main" xmlns="" val="10005"/>
                  </a:ext>
                </a:extLst>
              </a:tr>
              <a:tr h="399008">
                <a:tc>
                  <a:txBody>
                    <a:bodyPr/>
                    <a:lstStyle/>
                    <a:p>
                      <a:r>
                        <a:rPr lang="fa-IR" dirty="0" smtClean="0"/>
                        <a:t>آب؛دوغ؛شربت :لیمو؛آلبالو؛عناب؛زرشک؛آلو؛چای بنفشه؛ماءالشعیر طبی؛</a:t>
                      </a:r>
                      <a:endParaRPr lang="en-GB" dirty="0"/>
                    </a:p>
                  </a:txBody>
                  <a:tcPr marL="86360" marR="86360"/>
                </a:tc>
                <a:tc>
                  <a:txBody>
                    <a:bodyPr/>
                    <a:lstStyle/>
                    <a:p>
                      <a:r>
                        <a:rPr lang="fa-IR" dirty="0" smtClean="0"/>
                        <a:t>نوشیدنیهاو طعم دهنده ها</a:t>
                      </a:r>
                      <a:endParaRPr lang="en-GB" dirty="0"/>
                    </a:p>
                  </a:txBody>
                  <a:tcPr marL="86360" marR="86360"/>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val="37455367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غذاها و نوشیدنیهای سرد و خشک</a:t>
            </a:r>
            <a:endParaRPr lang="en-GB" dirty="0"/>
          </a:p>
        </p:txBody>
      </p:sp>
      <p:graphicFrame>
        <p:nvGraphicFramePr>
          <p:cNvPr id="5" name="Content Placeholder 4"/>
          <p:cNvGraphicFramePr>
            <a:graphicFrameLocks noGrp="1"/>
          </p:cNvGraphicFramePr>
          <p:nvPr>
            <p:ph sz="quarter" idx="1"/>
            <p:extLst/>
          </p:nvPr>
        </p:nvGraphicFramePr>
        <p:xfrm>
          <a:off x="914400" y="1447800"/>
          <a:ext cx="7772400" cy="4216400"/>
        </p:xfrm>
        <a:graphic>
          <a:graphicData uri="http://schemas.openxmlformats.org/drawingml/2006/table">
            <a:tbl>
              <a:tblPr firstRow="1" bandRow="1">
                <a:tableStyleId>{5C22544A-7EE6-4342-B048-85BDC9FD1C3A}</a:tableStyleId>
              </a:tblPr>
              <a:tblGrid>
                <a:gridCol w="3886200">
                  <a:extLst>
                    <a:ext uri="{9D8B030D-6E8A-4147-A177-3AD203B41FA5}">
                      <a16:colId xmlns:a16="http://schemas.microsoft.com/office/drawing/2014/main" xmlns="" val="20000"/>
                    </a:ext>
                  </a:extLst>
                </a:gridCol>
                <a:gridCol w="3886200">
                  <a:extLst>
                    <a:ext uri="{9D8B030D-6E8A-4147-A177-3AD203B41FA5}">
                      <a16:colId xmlns:a16="http://schemas.microsoft.com/office/drawing/2014/main" xmlns="" val="20001"/>
                    </a:ext>
                  </a:extLst>
                </a:gridCol>
              </a:tblGrid>
              <a:tr h="370840">
                <a:tc>
                  <a:txBody>
                    <a:bodyPr/>
                    <a:lstStyle/>
                    <a:p>
                      <a:r>
                        <a:rPr lang="fa-IR" dirty="0" smtClean="0"/>
                        <a:t>گوشت کاو؛سیرابی؛پاچه؛صدف؛سوسیس</a:t>
                      </a:r>
                      <a:r>
                        <a:rPr lang="fa-IR" baseline="0" dirty="0" smtClean="0"/>
                        <a:t> و کالباس</a:t>
                      </a:r>
                      <a:endParaRPr lang="en-GB" dirty="0"/>
                    </a:p>
                  </a:txBody>
                  <a:tcPr marL="86360" marR="86360"/>
                </a:tc>
                <a:tc>
                  <a:txBody>
                    <a:bodyPr/>
                    <a:lstStyle/>
                    <a:p>
                      <a:r>
                        <a:rPr lang="fa-IR" dirty="0" smtClean="0"/>
                        <a:t>غذاها</a:t>
                      </a:r>
                      <a:endParaRPr lang="en-GB" dirty="0"/>
                    </a:p>
                  </a:txBody>
                  <a:tcPr marL="86360" marR="86360"/>
                </a:tc>
                <a:extLst>
                  <a:ext uri="{0D108BD9-81ED-4DB2-BD59-A6C34878D82A}">
                    <a16:rowId xmlns:a16="http://schemas.microsoft.com/office/drawing/2014/main" xmlns="" val="10000"/>
                  </a:ext>
                </a:extLst>
              </a:tr>
              <a:tr h="370840">
                <a:tc>
                  <a:txBody>
                    <a:bodyPr/>
                    <a:lstStyle/>
                    <a:p>
                      <a:r>
                        <a:rPr lang="fa-IR" dirty="0" smtClean="0"/>
                        <a:t>سیب زمینی؛گوجه فرنگی؛لوبیا سبز؛بادمجان؛ریواس؛گشنیز</a:t>
                      </a:r>
                      <a:endParaRPr lang="en-GB" dirty="0"/>
                    </a:p>
                  </a:txBody>
                  <a:tcPr marL="86360" marR="86360"/>
                </a:tc>
                <a:tc>
                  <a:txBody>
                    <a:bodyPr/>
                    <a:lstStyle/>
                    <a:p>
                      <a:r>
                        <a:rPr lang="fa-IR" dirty="0" smtClean="0"/>
                        <a:t>سبزیجات</a:t>
                      </a:r>
                      <a:endParaRPr lang="en-GB" dirty="0"/>
                    </a:p>
                  </a:txBody>
                  <a:tcPr marL="86360" marR="86360"/>
                </a:tc>
                <a:extLst>
                  <a:ext uri="{0D108BD9-81ED-4DB2-BD59-A6C34878D82A}">
                    <a16:rowId xmlns:a16="http://schemas.microsoft.com/office/drawing/2014/main" xmlns="" val="10001"/>
                  </a:ext>
                </a:extLst>
              </a:tr>
              <a:tr h="370840">
                <a:tc>
                  <a:txBody>
                    <a:bodyPr/>
                    <a:lstStyle/>
                    <a:p>
                      <a:r>
                        <a:rPr lang="fa-IR" dirty="0" smtClean="0"/>
                        <a:t>لیمو؛انار ترش؛پرتقال؛گریپ</a:t>
                      </a:r>
                      <a:r>
                        <a:rPr lang="fa-IR" baseline="0" dirty="0" smtClean="0"/>
                        <a:t> فروت؛سنجد؛توت فرنگی؛تمشک؛زالزالک؛زغال اخته؛شاتوت؛ازگیل؛به ترش</a:t>
                      </a:r>
                      <a:endParaRPr lang="en-GB" dirty="0"/>
                    </a:p>
                  </a:txBody>
                  <a:tcPr marL="86360" marR="86360"/>
                </a:tc>
                <a:tc>
                  <a:txBody>
                    <a:bodyPr/>
                    <a:lstStyle/>
                    <a:p>
                      <a:r>
                        <a:rPr lang="fa-IR" dirty="0" smtClean="0"/>
                        <a:t>میوه ها</a:t>
                      </a:r>
                      <a:endParaRPr lang="en-GB" dirty="0"/>
                    </a:p>
                  </a:txBody>
                  <a:tcPr marL="86360" marR="86360"/>
                </a:tc>
                <a:extLst>
                  <a:ext uri="{0D108BD9-81ED-4DB2-BD59-A6C34878D82A}">
                    <a16:rowId xmlns:a16="http://schemas.microsoft.com/office/drawing/2014/main" xmlns="" val="10002"/>
                  </a:ext>
                </a:extLst>
              </a:tr>
              <a:tr h="370840">
                <a:tc>
                  <a:txBody>
                    <a:bodyPr/>
                    <a:lstStyle/>
                    <a:p>
                      <a:r>
                        <a:rPr lang="fa-IR" dirty="0" smtClean="0"/>
                        <a:t>ذرت؛ارزن؛جو؛عدس؛باقلا</a:t>
                      </a:r>
                      <a:endParaRPr lang="en-GB" dirty="0"/>
                    </a:p>
                  </a:txBody>
                  <a:tcPr marL="86360" marR="86360"/>
                </a:tc>
                <a:tc>
                  <a:txBody>
                    <a:bodyPr/>
                    <a:lstStyle/>
                    <a:p>
                      <a:r>
                        <a:rPr lang="fa-IR" dirty="0" smtClean="0"/>
                        <a:t>دانه ها و حبوبات</a:t>
                      </a:r>
                      <a:endParaRPr lang="en-GB" dirty="0"/>
                    </a:p>
                  </a:txBody>
                  <a:tcPr marL="86360" marR="86360"/>
                </a:tc>
                <a:extLst>
                  <a:ext uri="{0D108BD9-81ED-4DB2-BD59-A6C34878D82A}">
                    <a16:rowId xmlns:a16="http://schemas.microsoft.com/office/drawing/2014/main" xmlns="" val="10003"/>
                  </a:ext>
                </a:extLst>
              </a:tr>
              <a:tr h="370840">
                <a:tc>
                  <a:txBody>
                    <a:bodyPr/>
                    <a:lstStyle/>
                    <a:p>
                      <a:r>
                        <a:rPr lang="fa-IR" dirty="0" smtClean="0"/>
                        <a:t>پنیر کهنه؛کشک</a:t>
                      </a:r>
                      <a:endParaRPr lang="en-GB" dirty="0"/>
                    </a:p>
                  </a:txBody>
                  <a:tcPr marL="86360" marR="86360"/>
                </a:tc>
                <a:tc>
                  <a:txBody>
                    <a:bodyPr/>
                    <a:lstStyle/>
                    <a:p>
                      <a:r>
                        <a:rPr lang="fa-IR" dirty="0" smtClean="0"/>
                        <a:t>لبنیات و روغن ها</a:t>
                      </a:r>
                      <a:endParaRPr lang="en-GB" dirty="0"/>
                    </a:p>
                  </a:txBody>
                  <a:tcPr marL="86360" marR="86360"/>
                </a:tc>
                <a:extLst>
                  <a:ext uri="{0D108BD9-81ED-4DB2-BD59-A6C34878D82A}">
                    <a16:rowId xmlns:a16="http://schemas.microsoft.com/office/drawing/2014/main" xmlns="" val="10004"/>
                  </a:ext>
                </a:extLst>
              </a:tr>
              <a:tr h="370840">
                <a:tc>
                  <a:txBody>
                    <a:bodyPr/>
                    <a:lstStyle/>
                    <a:p>
                      <a:r>
                        <a:rPr lang="fa-IR" dirty="0" smtClean="0"/>
                        <a:t>تمبر هندی؛رب گوجه؛آب لیمو؛آب غوره؛لیمو عمانی؛تخم گشنیز؛زرشک؛سماق</a:t>
                      </a:r>
                      <a:endParaRPr lang="en-GB" dirty="0"/>
                    </a:p>
                  </a:txBody>
                  <a:tcPr marL="86360" marR="86360"/>
                </a:tc>
                <a:tc>
                  <a:txBody>
                    <a:bodyPr/>
                    <a:lstStyle/>
                    <a:p>
                      <a:r>
                        <a:rPr lang="fa-IR" dirty="0" smtClean="0"/>
                        <a:t>ادویه جات و چاشنی ها</a:t>
                      </a:r>
                      <a:endParaRPr lang="en-GB" dirty="0"/>
                    </a:p>
                  </a:txBody>
                  <a:tcPr marL="86360" marR="86360"/>
                </a:tc>
                <a:extLst>
                  <a:ext uri="{0D108BD9-81ED-4DB2-BD59-A6C34878D82A}">
                    <a16:rowId xmlns:a16="http://schemas.microsoft.com/office/drawing/2014/main" xmlns="" val="10005"/>
                  </a:ext>
                </a:extLst>
              </a:tr>
              <a:tr h="370840">
                <a:tc>
                  <a:txBody>
                    <a:bodyPr/>
                    <a:lstStyle/>
                    <a:p>
                      <a:r>
                        <a:rPr lang="fa-IR" dirty="0" smtClean="0"/>
                        <a:t>سرکه؛سس گوجه؛آبلیمو؛میوه ترش؛شیر ترش؛یخ؛ترشی؛</a:t>
                      </a:r>
                      <a:endParaRPr lang="en-GB" dirty="0"/>
                    </a:p>
                  </a:txBody>
                  <a:tcPr marL="86360" marR="86360"/>
                </a:tc>
                <a:tc>
                  <a:txBody>
                    <a:bodyPr/>
                    <a:lstStyle/>
                    <a:p>
                      <a:r>
                        <a:rPr lang="fa-IR" dirty="0" smtClean="0"/>
                        <a:t>نوشیدنیها وطعم دهنده ها</a:t>
                      </a:r>
                      <a:endParaRPr lang="en-GB" dirty="0"/>
                    </a:p>
                  </a:txBody>
                  <a:tcPr marL="86360" marR="86360"/>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val="39366842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dirty="0">
                <a:cs typeface="B Koodak" panose="00000700000000000000" pitchFamily="2" charset="-78"/>
              </a:rPr>
              <a:t>آداب سفره از زبان حضرت </a:t>
            </a:r>
            <a:r>
              <a:rPr lang="fa-IR" dirty="0" smtClean="0">
                <a:cs typeface="B Koodak" panose="00000700000000000000" pitchFamily="2" charset="-78"/>
              </a:rPr>
              <a:t>زهرا (س)</a:t>
            </a:r>
            <a:endParaRPr lang="en-US" dirty="0">
              <a:cs typeface="B Koodak" panose="00000700000000000000" pitchFamily="2" charset="-78"/>
            </a:endParaRPr>
          </a:p>
        </p:txBody>
      </p:sp>
      <p:sp>
        <p:nvSpPr>
          <p:cNvPr id="3" name="Content Placeholder 2"/>
          <p:cNvSpPr>
            <a:spLocks noGrp="1"/>
          </p:cNvSpPr>
          <p:nvPr>
            <p:ph idx="1"/>
          </p:nvPr>
        </p:nvSpPr>
        <p:spPr>
          <a:xfrm>
            <a:off x="457200" y="1600200"/>
            <a:ext cx="8229600" cy="5943600"/>
          </a:xfrm>
        </p:spPr>
        <p:txBody>
          <a:bodyPr>
            <a:normAutofit fontScale="92500" lnSpcReduction="20000"/>
          </a:bodyPr>
          <a:lstStyle/>
          <a:p>
            <a:pPr marL="0" indent="0" algn="r" rtl="1">
              <a:buNone/>
            </a:pPr>
            <a:r>
              <a:rPr lang="fa-IR" dirty="0">
                <a:cs typeface="B Koodak" panose="00000700000000000000" pitchFamily="2" charset="-78"/>
              </a:rPr>
              <a:t>در سر سفره غذا 12 کار نیک وجود دارد که سزاوار است، هر مسلمانی آنها را بشناسد</a:t>
            </a:r>
            <a:br>
              <a:rPr lang="fa-IR" dirty="0">
                <a:cs typeface="B Koodak" panose="00000700000000000000" pitchFamily="2" charset="-78"/>
              </a:rPr>
            </a:br>
            <a:endParaRPr lang="fa-IR" dirty="0" smtClean="0">
              <a:cs typeface="B Koodak" panose="00000700000000000000" pitchFamily="2" charset="-78"/>
            </a:endParaRPr>
          </a:p>
          <a:p>
            <a:pPr marL="0" indent="0" algn="r" rtl="1">
              <a:buNone/>
            </a:pPr>
            <a:r>
              <a:rPr lang="fa-IR" dirty="0" smtClean="0">
                <a:cs typeface="B Koodak" panose="00000700000000000000" pitchFamily="2" charset="-78"/>
              </a:rPr>
              <a:t>چهار </a:t>
            </a:r>
            <a:r>
              <a:rPr lang="fa-IR" dirty="0">
                <a:cs typeface="B Koodak" panose="00000700000000000000" pitchFamily="2" charset="-78"/>
              </a:rPr>
              <a:t>عمل واجب:</a:t>
            </a:r>
          </a:p>
          <a:p>
            <a:pPr marL="0" indent="0" algn="r" rtl="1">
              <a:buNone/>
            </a:pPr>
            <a:r>
              <a:rPr lang="fa-IR" dirty="0">
                <a:cs typeface="B Koodak" panose="00000700000000000000" pitchFamily="2" charset="-78"/>
              </a:rPr>
              <a:t>شناخت و معرفت پروردگار. (بدانیم که نعمت ها از اوست)</a:t>
            </a:r>
          </a:p>
          <a:p>
            <a:pPr marL="0" indent="0" algn="r" rtl="1">
              <a:buNone/>
            </a:pPr>
            <a:r>
              <a:rPr lang="fa-IR" dirty="0">
                <a:cs typeface="B Koodak" panose="00000700000000000000" pitchFamily="2" charset="-78"/>
              </a:rPr>
              <a:t>راضی به نعمتهای خدا بودن.</a:t>
            </a:r>
          </a:p>
          <a:p>
            <a:pPr marL="0" indent="0" algn="r" rtl="1">
              <a:buNone/>
            </a:pPr>
            <a:r>
              <a:rPr lang="fa-IR" dirty="0">
                <a:cs typeface="B Koodak" panose="00000700000000000000" pitchFamily="2" charset="-78"/>
              </a:rPr>
              <a:t>گفتن بسم الله الرحمن الرحیم در آغاز غذا.</a:t>
            </a:r>
          </a:p>
          <a:p>
            <a:pPr marL="0" indent="0" algn="r" rtl="1">
              <a:buNone/>
            </a:pPr>
            <a:r>
              <a:rPr lang="fa-IR" dirty="0">
                <a:cs typeface="B Koodak" panose="00000700000000000000" pitchFamily="2" charset="-78"/>
              </a:rPr>
              <a:t>سپاسگزاری خدا در پایان. (گفتن الحمدلله رب العالمین).</a:t>
            </a:r>
          </a:p>
          <a:p>
            <a:endParaRPr lang="fa-IR" dirty="0" smtClean="0"/>
          </a:p>
          <a:p>
            <a:pPr marL="0" indent="0" algn="r">
              <a:buNone/>
            </a:pPr>
            <a:r>
              <a:rPr lang="fa-IR" sz="2400" dirty="0" smtClean="0">
                <a:cs typeface="B Koodak" panose="00000700000000000000" pitchFamily="2" charset="-78"/>
              </a:rPr>
              <a:t>فرهنگ </a:t>
            </a:r>
            <a:r>
              <a:rPr lang="fa-IR" sz="2400" dirty="0">
                <a:cs typeface="B Koodak" panose="00000700000000000000" pitchFamily="2" charset="-78"/>
              </a:rPr>
              <a:t>سخنان فاطمه زهراء ص 37 - 38؛ عوالم، ج 11، ص 629.</a:t>
            </a:r>
          </a:p>
          <a:p>
            <a:endParaRPr lang="fa-IR" dirty="0"/>
          </a:p>
          <a:p>
            <a:pPr marL="0" indent="0">
              <a:buNone/>
            </a:pPr>
            <a:r>
              <a:rPr lang="fa-IR" dirty="0"/>
              <a:t/>
            </a:r>
            <a:br>
              <a:rPr lang="fa-IR" dirty="0"/>
            </a:br>
            <a:r>
              <a:rPr lang="fa-IR" dirty="0"/>
              <a:t/>
            </a:r>
            <a:br>
              <a:rPr lang="fa-IR" dirty="0"/>
            </a:br>
            <a:endParaRPr lang="en-US" dirty="0"/>
          </a:p>
        </p:txBody>
      </p:sp>
    </p:spTree>
    <p:extLst>
      <p:ext uri="{BB962C8B-B14F-4D97-AF65-F5344CB8AC3E}">
        <p14:creationId xmlns:p14="http://schemas.microsoft.com/office/powerpoint/2010/main" val="35344446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03237"/>
            <a:ext cx="8229600" cy="5897563"/>
          </a:xfrm>
        </p:spPr>
        <p:txBody>
          <a:bodyPr>
            <a:normAutofit/>
          </a:bodyPr>
          <a:lstStyle/>
          <a:p>
            <a:pPr marL="0" indent="0" algn="r" rtl="1">
              <a:buNone/>
            </a:pPr>
            <a:r>
              <a:rPr lang="fa-IR" dirty="0">
                <a:cs typeface="B Koodak" panose="00000700000000000000" pitchFamily="2" charset="-78"/>
              </a:rPr>
              <a:t>چهار عمل مستحب:</a:t>
            </a:r>
          </a:p>
          <a:p>
            <a:pPr marL="0" indent="0" algn="r" rtl="1">
              <a:buNone/>
            </a:pPr>
            <a:r>
              <a:rPr lang="fa-IR" dirty="0">
                <a:cs typeface="B Koodak" panose="00000700000000000000" pitchFamily="2" charset="-78"/>
              </a:rPr>
              <a:t>وضو گرفتن قبل از غذا.</a:t>
            </a:r>
          </a:p>
          <a:p>
            <a:pPr marL="0" indent="0" algn="r" rtl="1">
              <a:buNone/>
            </a:pPr>
            <a:r>
              <a:rPr lang="fa-IR" dirty="0">
                <a:cs typeface="B Koodak" panose="00000700000000000000" pitchFamily="2" charset="-78"/>
              </a:rPr>
              <a:t>نشستن به جانب چپ.</a:t>
            </a:r>
          </a:p>
          <a:p>
            <a:pPr marL="0" indent="0" algn="r" rtl="1">
              <a:buNone/>
            </a:pPr>
            <a:r>
              <a:rPr lang="fa-IR" dirty="0">
                <a:cs typeface="B Koodak" panose="00000700000000000000" pitchFamily="2" charset="-78"/>
              </a:rPr>
              <a:t>در حال نشسته غذا خوردن.</a:t>
            </a:r>
          </a:p>
          <a:p>
            <a:pPr marL="0" indent="0" algn="r" rtl="1">
              <a:buNone/>
            </a:pPr>
            <a:r>
              <a:rPr lang="fa-IR" dirty="0">
                <a:cs typeface="B Koodak" panose="00000700000000000000" pitchFamily="2" charset="-78"/>
              </a:rPr>
              <a:t>غذا خوردن با سه انگشت.</a:t>
            </a:r>
          </a:p>
          <a:p>
            <a:pPr marL="0" indent="0" algn="r" rtl="1">
              <a:buNone/>
            </a:pPr>
            <a:r>
              <a:rPr lang="fa-IR" dirty="0">
                <a:cs typeface="B Koodak" panose="00000700000000000000" pitchFamily="2" charset="-78"/>
              </a:rPr>
              <a:t>و آن چهار عمل که نشانه ادب و بزرگواری است:</a:t>
            </a:r>
          </a:p>
          <a:p>
            <a:pPr marL="0" indent="0" algn="r" rtl="1">
              <a:buNone/>
            </a:pPr>
            <a:r>
              <a:rPr lang="fa-IR" dirty="0">
                <a:cs typeface="B Koodak" panose="00000700000000000000" pitchFamily="2" charset="-78"/>
              </a:rPr>
              <a:t>از غذای پیش روی برداشتن.</a:t>
            </a:r>
          </a:p>
          <a:p>
            <a:pPr marL="0" indent="0" algn="r" rtl="1">
              <a:buNone/>
            </a:pPr>
            <a:r>
              <a:rPr lang="fa-IR" dirty="0">
                <a:cs typeface="B Koodak" panose="00000700000000000000" pitchFamily="2" charset="-78"/>
              </a:rPr>
              <a:t>لقمه ها را کوچک برداشتن.</a:t>
            </a:r>
          </a:p>
          <a:p>
            <a:pPr marL="0" indent="0" algn="r" rtl="1">
              <a:buNone/>
            </a:pPr>
            <a:r>
              <a:rPr lang="fa-IR" dirty="0">
                <a:cs typeface="B Koodak" panose="00000700000000000000" pitchFamily="2" charset="-78"/>
              </a:rPr>
              <a:t>غذا را به خوبی جویدن.</a:t>
            </a:r>
          </a:p>
          <a:p>
            <a:pPr marL="0" indent="0" algn="r" rtl="1">
              <a:buNone/>
            </a:pPr>
            <a:r>
              <a:rPr lang="fa-IR" dirty="0">
                <a:cs typeface="B Koodak" panose="00000700000000000000" pitchFamily="2" charset="-78"/>
              </a:rPr>
              <a:t>کمتر در صورت دیگران نگاه کردن.</a:t>
            </a:r>
          </a:p>
          <a:p>
            <a:pPr marL="0" indent="0" algn="r" rtl="1">
              <a:buNone/>
            </a:pPr>
            <a:endParaRPr lang="fa-IR" dirty="0">
              <a:cs typeface="B Koodak" panose="00000700000000000000" pitchFamily="2" charset="-78"/>
            </a:endParaRPr>
          </a:p>
          <a:p>
            <a:pPr marL="0" indent="0" algn="r" rtl="1">
              <a:buNone/>
            </a:pPr>
            <a:endParaRPr lang="fa-IR" dirty="0">
              <a:cs typeface="B Koodak" panose="00000700000000000000" pitchFamily="2" charset="-78"/>
            </a:endParaRPr>
          </a:p>
        </p:txBody>
      </p:sp>
    </p:spTree>
    <p:extLst>
      <p:ext uri="{BB962C8B-B14F-4D97-AF65-F5344CB8AC3E}">
        <p14:creationId xmlns:p14="http://schemas.microsoft.com/office/powerpoint/2010/main" val="4286631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2582858"/>
          </a:xfrm>
        </p:spPr>
        <p:style>
          <a:lnRef idx="2">
            <a:schemeClr val="accent2">
              <a:shade val="50000"/>
            </a:schemeClr>
          </a:lnRef>
          <a:fillRef idx="1">
            <a:schemeClr val="accent2"/>
          </a:fillRef>
          <a:effectRef idx="0">
            <a:schemeClr val="accent2"/>
          </a:effectRef>
          <a:fontRef idx="minor">
            <a:schemeClr val="lt1"/>
          </a:fontRef>
        </p:style>
        <p:txBody>
          <a:bodyPr>
            <a:noAutofit/>
          </a:bodyPr>
          <a:lstStyle/>
          <a:p>
            <a:pPr algn="ctr"/>
            <a:r>
              <a:rPr lang="fa-IR" sz="9600" b="1" dirty="0" smtClean="0"/>
              <a:t>آدا ب تغذیه</a:t>
            </a:r>
            <a:endParaRPr lang="fa-IR" sz="9600" b="1" dirty="0"/>
          </a:p>
        </p:txBody>
      </p:sp>
      <p:pic>
        <p:nvPicPr>
          <p:cNvPr id="4" name="Content Placeholder 3" descr="KababKoobideh"/>
          <p:cNvPicPr>
            <a:picLocks noGrp="1" noChangeAspect="1" noChangeArrowheads="1"/>
          </p:cNvPicPr>
          <p:nvPr>
            <p:ph sz="quarter" idx="1"/>
          </p:nvPr>
        </p:nvPicPr>
        <p:blipFill>
          <a:blip r:embed="rId2" cstate="print"/>
          <a:srcRect/>
          <a:stretch>
            <a:fillRect/>
          </a:stretch>
        </p:blipFill>
        <p:spPr>
          <a:xfrm>
            <a:off x="2819400" y="3008312"/>
            <a:ext cx="2743200" cy="2057400"/>
          </a:xfrm>
          <a:noFill/>
        </p:spPr>
      </p:pic>
    </p:spTree>
    <p:extLst>
      <p:ext uri="{BB962C8B-B14F-4D97-AF65-F5344CB8AC3E}">
        <p14:creationId xmlns:p14="http://schemas.microsoft.com/office/powerpoint/2010/main" val="335696624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sz="quarter" idx="1"/>
          </p:nvPr>
        </p:nvSpPr>
        <p:spPr/>
        <p:txBody>
          <a:bodyPr/>
          <a:lstStyle/>
          <a:p>
            <a:pPr algn="r" rtl="1"/>
            <a:r>
              <a:rPr lang="fa-IR" sz="4400" dirty="0" smtClean="0">
                <a:solidFill>
                  <a:srgbClr val="000066"/>
                </a:solidFill>
                <a:cs typeface="B Titr" pitchFamily="2" charset="-78"/>
              </a:rPr>
              <a:t>.</a:t>
            </a:r>
            <a:r>
              <a:rPr lang="ar-SA" sz="4400" dirty="0" smtClean="0">
                <a:solidFill>
                  <a:srgbClr val="000066"/>
                </a:solidFill>
                <a:cs typeface="B Titr" pitchFamily="2" charset="-78"/>
              </a:rPr>
              <a:t> </a:t>
            </a:r>
            <a:r>
              <a:rPr lang="fa-IR" sz="4400" dirty="0" smtClean="0">
                <a:solidFill>
                  <a:srgbClr val="000066"/>
                </a:solidFill>
                <a:cs typeface="B Titr" pitchFamily="2" charset="-78"/>
              </a:rPr>
              <a:t>تا وقتی اشتهای صادق ایجاد نشده نباید غذا خورده شود</a:t>
            </a:r>
          </a:p>
          <a:p>
            <a:pPr algn="r" rtl="1"/>
            <a:r>
              <a:rPr lang="ar-SA" sz="4400" dirty="0" smtClean="0">
                <a:solidFill>
                  <a:srgbClr val="000066"/>
                </a:solidFill>
                <a:cs typeface="B Titr" pitchFamily="2" charset="-78"/>
              </a:rPr>
              <a:t>خوردن غذا بدون اشتهای صادق سبب تداخل و </a:t>
            </a:r>
            <a:r>
              <a:rPr lang="fa-IR" sz="4400" dirty="0" smtClean="0">
                <a:solidFill>
                  <a:srgbClr val="000066"/>
                </a:solidFill>
                <a:cs typeface="B Titr" pitchFamily="2" charset="-78"/>
              </a:rPr>
              <a:t>سوء هاضمه و عفونتها و برخی امراض می شود</a:t>
            </a:r>
            <a:endParaRPr lang="en-US" sz="4400" dirty="0" smtClean="0">
              <a:solidFill>
                <a:srgbClr val="000066"/>
              </a:solidFill>
              <a:cs typeface="B Titr" pitchFamily="2" charset="-78"/>
            </a:endParaRPr>
          </a:p>
          <a:p>
            <a:endParaRPr lang="fa-IR" dirty="0"/>
          </a:p>
        </p:txBody>
      </p:sp>
    </p:spTree>
    <p:extLst>
      <p:ext uri="{BB962C8B-B14F-4D97-AF65-F5344CB8AC3E}">
        <p14:creationId xmlns:p14="http://schemas.microsoft.com/office/powerpoint/2010/main" val="143483189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914400" y="620688"/>
            <a:ext cx="7772400" cy="5688632"/>
          </a:xfrm>
        </p:spPr>
        <p:txBody>
          <a:bodyPr>
            <a:normAutofit fontScale="47500" lnSpcReduction="20000"/>
          </a:bodyPr>
          <a:lstStyle/>
          <a:p>
            <a:pPr algn="r" rtl="1">
              <a:buNone/>
            </a:pPr>
            <a:r>
              <a:rPr lang="fa-IR" sz="10000" kern="0" dirty="0" smtClean="0">
                <a:solidFill>
                  <a:srgbClr val="800000"/>
                </a:solidFill>
                <a:latin typeface="Arial"/>
                <a:ea typeface="+mj-ea"/>
                <a:cs typeface="B Farnaz" pitchFamily="2" charset="-78"/>
              </a:rPr>
              <a:t>علامات اشتهای صادق</a:t>
            </a:r>
          </a:p>
          <a:p>
            <a:pPr algn="r" rtl="1">
              <a:lnSpc>
                <a:spcPct val="90000"/>
              </a:lnSpc>
            </a:pPr>
            <a:r>
              <a:rPr lang="ar-SA" sz="6600" dirty="0" smtClean="0">
                <a:solidFill>
                  <a:srgbClr val="000066"/>
                </a:solidFill>
                <a:cs typeface="B Titr" pitchFamily="2" charset="-78"/>
              </a:rPr>
              <a:t>نا</a:t>
            </a:r>
            <a:r>
              <a:rPr lang="fa-IR" sz="6600" dirty="0" smtClean="0">
                <a:solidFill>
                  <a:srgbClr val="000066"/>
                </a:solidFill>
                <a:cs typeface="B Titr" pitchFamily="2" charset="-78"/>
              </a:rPr>
              <a:t>حیه</a:t>
            </a:r>
            <a:r>
              <a:rPr lang="ar-SA" sz="6600" dirty="0" smtClean="0">
                <a:solidFill>
                  <a:srgbClr val="000066"/>
                </a:solidFill>
                <a:cs typeface="B Titr" pitchFamily="2" charset="-78"/>
              </a:rPr>
              <a:t> شکم از زیر سینه تا ناف سبک شود و تنها قسمت زیر ناف اندکی سنگین به نظر آید بخصوص وقتی غذای دفعه پیش زیاد باشد</a:t>
            </a:r>
            <a:endParaRPr lang="fa-IR" sz="6600" dirty="0" smtClean="0">
              <a:solidFill>
                <a:srgbClr val="000066"/>
              </a:solidFill>
              <a:cs typeface="B Titr" pitchFamily="2" charset="-78"/>
            </a:endParaRPr>
          </a:p>
          <a:p>
            <a:pPr algn="r" rtl="1">
              <a:lnSpc>
                <a:spcPct val="90000"/>
              </a:lnSpc>
            </a:pPr>
            <a:r>
              <a:rPr lang="ar-SA" sz="6600" dirty="0" smtClean="0">
                <a:solidFill>
                  <a:srgbClr val="000066"/>
                </a:solidFill>
                <a:cs typeface="B Titr" pitchFamily="2" charset="-78"/>
              </a:rPr>
              <a:t>رنگ ادرار به طرف رنگ صفراوی و ترنجی برگردد</a:t>
            </a:r>
            <a:endParaRPr lang="fa-IR" sz="6600" dirty="0" smtClean="0">
              <a:solidFill>
                <a:srgbClr val="000066"/>
              </a:solidFill>
              <a:cs typeface="B Titr" pitchFamily="2" charset="-78"/>
            </a:endParaRPr>
          </a:p>
          <a:p>
            <a:pPr algn="r" rtl="1">
              <a:lnSpc>
                <a:spcPct val="90000"/>
              </a:lnSpc>
            </a:pPr>
            <a:r>
              <a:rPr lang="ar-SA" sz="6600" dirty="0" smtClean="0">
                <a:solidFill>
                  <a:srgbClr val="000066"/>
                </a:solidFill>
                <a:cs typeface="B Titr" pitchFamily="2" charset="-78"/>
              </a:rPr>
              <a:t>اگر آروغ ب</a:t>
            </a:r>
            <a:r>
              <a:rPr lang="fa-IR" sz="6600" dirty="0" smtClean="0">
                <a:solidFill>
                  <a:srgbClr val="000066"/>
                </a:solidFill>
                <a:cs typeface="B Titr" pitchFamily="2" charset="-78"/>
              </a:rPr>
              <a:t>ز</a:t>
            </a:r>
            <a:r>
              <a:rPr lang="ar-SA" sz="6600" dirty="0" smtClean="0">
                <a:solidFill>
                  <a:srgbClr val="000066"/>
                </a:solidFill>
                <a:cs typeface="B Titr" pitchFamily="2" charset="-78"/>
              </a:rPr>
              <a:t>ند ترش نبوده و بوی نامطبوع نداشته باشد و مقدار آن هم کم باشد</a:t>
            </a:r>
            <a:endParaRPr lang="fa-IR" sz="6600" dirty="0" smtClean="0">
              <a:solidFill>
                <a:srgbClr val="000066"/>
              </a:solidFill>
              <a:cs typeface="B Titr" pitchFamily="2" charset="-78"/>
            </a:endParaRPr>
          </a:p>
          <a:p>
            <a:pPr algn="r" rtl="1">
              <a:lnSpc>
                <a:spcPct val="90000"/>
              </a:lnSpc>
            </a:pPr>
            <a:r>
              <a:rPr lang="ar-SA" sz="6600" dirty="0" smtClean="0">
                <a:solidFill>
                  <a:srgbClr val="000066"/>
                </a:solidFill>
                <a:cs typeface="B Titr" pitchFamily="2" charset="-78"/>
              </a:rPr>
              <a:t>حس شامه و بعد از آن حس بینائی و شنوائی تیزتر می‌گردد</a:t>
            </a:r>
            <a:endParaRPr lang="fa-IR" sz="6600" dirty="0" smtClean="0">
              <a:solidFill>
                <a:srgbClr val="000066"/>
              </a:solidFill>
              <a:cs typeface="B Titr" pitchFamily="2" charset="-78"/>
            </a:endParaRPr>
          </a:p>
          <a:p>
            <a:pPr algn="r" rtl="1">
              <a:lnSpc>
                <a:spcPct val="90000"/>
              </a:lnSpc>
            </a:pPr>
            <a:r>
              <a:rPr lang="ar-SA" sz="6600" dirty="0" smtClean="0">
                <a:solidFill>
                  <a:srgbClr val="000066"/>
                </a:solidFill>
                <a:cs typeface="B Titr" pitchFamily="2" charset="-78"/>
              </a:rPr>
              <a:t>حرکات بدن سبک می‌شود بطوریکه شخص میل به خوابیدن نمی‌کند</a:t>
            </a:r>
            <a:endParaRPr lang="fa-IR" sz="6600" dirty="0" smtClean="0">
              <a:solidFill>
                <a:srgbClr val="000066"/>
              </a:solidFill>
              <a:cs typeface="B Titr" pitchFamily="2" charset="-78"/>
            </a:endParaRPr>
          </a:p>
          <a:p>
            <a:pPr algn="r" rtl="1">
              <a:lnSpc>
                <a:spcPct val="90000"/>
              </a:lnSpc>
            </a:pPr>
            <a:r>
              <a:rPr lang="ar-SA" sz="6600" dirty="0" smtClean="0">
                <a:solidFill>
                  <a:srgbClr val="000066"/>
                </a:solidFill>
                <a:cs typeface="B Titr" pitchFamily="2" charset="-78"/>
              </a:rPr>
              <a:t>آب دهان کم می‌شود</a:t>
            </a:r>
            <a:endParaRPr lang="fa-IR" sz="6600" dirty="0" smtClean="0">
              <a:solidFill>
                <a:srgbClr val="000066"/>
              </a:solidFill>
              <a:cs typeface="B Titr" pitchFamily="2" charset="-78"/>
            </a:endParaRPr>
          </a:p>
          <a:p>
            <a:pPr algn="r" rtl="1">
              <a:lnSpc>
                <a:spcPct val="90000"/>
              </a:lnSpc>
            </a:pPr>
            <a:r>
              <a:rPr lang="ar-SA" sz="6600" dirty="0" smtClean="0">
                <a:solidFill>
                  <a:srgbClr val="000066"/>
                </a:solidFill>
                <a:cs typeface="B Titr" pitchFamily="2" charset="-78"/>
              </a:rPr>
              <a:t>کمی عطش عارض می‌گردد</a:t>
            </a:r>
            <a:endParaRPr lang="en-US" sz="6600" dirty="0" smtClean="0">
              <a:solidFill>
                <a:srgbClr val="000066"/>
              </a:solidFill>
              <a:cs typeface="B Titr" pitchFamily="2" charset="-78"/>
            </a:endParaRPr>
          </a:p>
          <a:p>
            <a:pPr algn="r" rtl="1"/>
            <a:endParaRPr lang="fa-IR" sz="6600" kern="0" dirty="0" smtClean="0">
              <a:solidFill>
                <a:srgbClr val="800000"/>
              </a:solidFill>
              <a:latin typeface="Arial"/>
              <a:ea typeface="+mj-ea"/>
              <a:cs typeface="B Farnaz" pitchFamily="2" charset="-78"/>
            </a:endParaRPr>
          </a:p>
          <a:p>
            <a:pPr algn="r" rtl="1"/>
            <a:endParaRPr lang="fa-IR" dirty="0"/>
          </a:p>
        </p:txBody>
      </p:sp>
    </p:spTree>
    <p:extLst>
      <p:ext uri="{BB962C8B-B14F-4D97-AF65-F5344CB8AC3E}">
        <p14:creationId xmlns:p14="http://schemas.microsoft.com/office/powerpoint/2010/main" val="39881194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3" cstate="print"/>
          <a:srcRect l="49414" t="27344" r="10505" b="24804"/>
          <a:stretch>
            <a:fillRect/>
          </a:stretch>
        </p:blipFill>
        <p:spPr bwMode="auto">
          <a:xfrm>
            <a:off x="0" y="0"/>
            <a:ext cx="9144000" cy="6858000"/>
          </a:xfrm>
          <a:prstGeom prst="rect">
            <a:avLst/>
          </a:prstGeom>
          <a:noFill/>
          <a:ln w="9525">
            <a:noFill/>
            <a:miter lim="800000"/>
            <a:headEnd/>
            <a:tailEnd/>
          </a:ln>
          <a:effectLst/>
        </p:spPr>
      </p:pic>
    </p:spTree>
    <p:extLst>
      <p:ext uri="{BB962C8B-B14F-4D97-AF65-F5344CB8AC3E}">
        <p14:creationId xmlns:p14="http://schemas.microsoft.com/office/powerpoint/2010/main" val="165535870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sz="quarter" idx="1"/>
          </p:nvPr>
        </p:nvSpPr>
        <p:spPr>
          <a:solidFill>
            <a:schemeClr val="bg1"/>
          </a:solidFill>
          <a:ln>
            <a:solidFill>
              <a:schemeClr val="accent5"/>
            </a:solidFill>
          </a:ln>
        </p:spPr>
        <p:txBody>
          <a:bodyPr>
            <a:noAutofit/>
          </a:bodyPr>
          <a:lstStyle/>
          <a:p>
            <a:pPr algn="r" rtl="1"/>
            <a:r>
              <a:rPr lang="fa-IR" sz="2800" b="1" dirty="0" smtClean="0"/>
              <a:t>در صورت ایجاد اشتها و گرسنگی غذا خوردن را نباید زیاد به تاخیر انداخت چون باعث تجمع اخلاط ناصالح در معده    می شود و همچنین باعث هضم رطوبات بدنی و تحلیل حرارت غریزی و ضعف و ذبول و رفتن اشتها می شود </a:t>
            </a:r>
          </a:p>
          <a:p>
            <a:pPr algn="r" rtl="1">
              <a:buNone/>
            </a:pPr>
            <a:endParaRPr lang="fa-IR" sz="2800" b="1" dirty="0" smtClean="0"/>
          </a:p>
          <a:p>
            <a:pPr algn="r" rtl="1"/>
            <a:r>
              <a:rPr lang="fa-IR" sz="2800" b="1" dirty="0" smtClean="0"/>
              <a:t>در صورت ایجاد گرسنگی شدید و عوارض ناشی از آن چه باید کرد ؟</a:t>
            </a:r>
            <a:endParaRPr lang="fa-IR" sz="2800" b="1" dirty="0"/>
          </a:p>
        </p:txBody>
      </p:sp>
    </p:spTree>
    <p:extLst>
      <p:ext uri="{BB962C8B-B14F-4D97-AF65-F5344CB8AC3E}">
        <p14:creationId xmlns:p14="http://schemas.microsoft.com/office/powerpoint/2010/main" val="51206634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sz="quarter" idx="1"/>
          </p:nvPr>
        </p:nvSpPr>
        <p:spPr/>
        <p:txBody>
          <a:bodyPr>
            <a:normAutofit/>
          </a:bodyPr>
          <a:lstStyle/>
          <a:p>
            <a:pPr algn="r" rtl="1"/>
            <a:r>
              <a:rPr lang="fa-IR" sz="3200" b="1" dirty="0" smtClean="0"/>
              <a:t>غذا خوب جویده شود :</a:t>
            </a:r>
          </a:p>
          <a:p>
            <a:pPr algn="r" rtl="1"/>
            <a:r>
              <a:rPr lang="fa-IR" sz="2800" b="1" dirty="0" smtClean="0"/>
              <a:t>بسیاری از بیماریها از جمله بیماریهای گوارشی ، مفصلی ،پوستی ،عصبی ودیابت می تواند ازخوب نجویدن غذا سرچشمه بگیرد زیرا وقتی غذا دردهان خوب جویده نشود وغذا آماده هضم معدی نباشد معده هم نمی تواند آنرا بدرستی نضج دهد وهضم کند در نتیجه غذای غیر منهضم و کیلوس نضج نیافته تحویل کبد می شود و ازاین کیلوس ناصالح ؛اخلاط وخون ناصالح ایجاد می شود که قابلیت جذب بدن را ندارد و در مفاصل و بین بافتها رسوب می کند </a:t>
            </a:r>
            <a:endParaRPr lang="en-US" sz="2800" b="1" dirty="0"/>
          </a:p>
        </p:txBody>
      </p:sp>
    </p:spTree>
    <p:extLst>
      <p:ext uri="{BB962C8B-B14F-4D97-AF65-F5344CB8AC3E}">
        <p14:creationId xmlns:p14="http://schemas.microsoft.com/office/powerpoint/2010/main" val="247317452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dirty="0"/>
          </a:p>
        </p:txBody>
      </p:sp>
      <p:sp>
        <p:nvSpPr>
          <p:cNvPr id="3" name="Content Placeholder 2"/>
          <p:cNvSpPr>
            <a:spLocks noGrp="1"/>
          </p:cNvSpPr>
          <p:nvPr>
            <p:ph sz="quarter" idx="1"/>
          </p:nvPr>
        </p:nvSpPr>
        <p:spPr>
          <a:xfrm>
            <a:off x="457200" y="500042"/>
            <a:ext cx="7467600" cy="5973910"/>
          </a:xfrm>
          <a:solidFill>
            <a:schemeClr val="bg1"/>
          </a:solidFill>
        </p:spPr>
        <p:style>
          <a:lnRef idx="1">
            <a:schemeClr val="accent5"/>
          </a:lnRef>
          <a:fillRef idx="2">
            <a:schemeClr val="accent5"/>
          </a:fillRef>
          <a:effectRef idx="1">
            <a:schemeClr val="accent5"/>
          </a:effectRef>
          <a:fontRef idx="minor">
            <a:schemeClr val="dk1"/>
          </a:fontRef>
        </p:style>
        <p:txBody>
          <a:bodyPr>
            <a:normAutofit/>
          </a:bodyPr>
          <a:lstStyle/>
          <a:p>
            <a:pPr algn="r" rtl="1"/>
            <a:r>
              <a:rPr lang="fa-IR" sz="3200" b="1" dirty="0" smtClean="0"/>
              <a:t>هنوز قدری میل و رغبت به غذا باقی باشد دست ازغذا کشیده شود زیرا هنگام هضم غذا متخلخل شده ومعده ممتلی می شود وباعث سوء هضم وفساد       می گردد</a:t>
            </a:r>
            <a:endParaRPr lang="en-US" sz="3200" b="1" dirty="0" smtClean="0"/>
          </a:p>
          <a:p>
            <a:pPr algn="r" rtl="1"/>
            <a:r>
              <a:rPr lang="fa-IR" sz="3200" b="1" dirty="0" smtClean="0"/>
              <a:t>علائمی که دلالت می کند براین که غذا بیش از حد خورده شده است :</a:t>
            </a:r>
            <a:endParaRPr lang="en-US" sz="3200" b="1" dirty="0" smtClean="0"/>
          </a:p>
          <a:p>
            <a:pPr algn="r" rtl="1"/>
            <a:r>
              <a:rPr lang="fa-IR" sz="3200" b="1" dirty="0" smtClean="0"/>
              <a:t>احساس سنگینی در معده ،تنگی نفس بعد از غذا،اضطراب موقع خواب وجابه جاشدن در بستروآروغ ترش </a:t>
            </a:r>
            <a:endParaRPr lang="en-US" sz="3200" b="1" dirty="0"/>
          </a:p>
        </p:txBody>
      </p:sp>
    </p:spTree>
    <p:extLst>
      <p:ext uri="{BB962C8B-B14F-4D97-AF65-F5344CB8AC3E}">
        <p14:creationId xmlns:p14="http://schemas.microsoft.com/office/powerpoint/2010/main" val="125433615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sz="quarter" idx="1"/>
          </p:nvPr>
        </p:nvSpPr>
        <p:spPr>
          <a:xfrm>
            <a:off x="457200" y="642918"/>
            <a:ext cx="7467600" cy="5831034"/>
          </a:xfrm>
          <a:solidFill>
            <a:schemeClr val="bg1"/>
          </a:solidFill>
        </p:spPr>
        <p:txBody>
          <a:bodyPr>
            <a:normAutofit/>
          </a:bodyPr>
          <a:lstStyle/>
          <a:p>
            <a:pPr algn="r" rtl="1"/>
            <a:r>
              <a:rPr lang="fa-IR" sz="3600" b="1" dirty="0" smtClean="0"/>
              <a:t>غذا راباید به تناسب نیروی هاضمه انتخاب نمود : </a:t>
            </a:r>
            <a:endParaRPr lang="en-US" sz="3600" b="1" dirty="0" smtClean="0"/>
          </a:p>
          <a:p>
            <a:pPr algn="r" rtl="1"/>
            <a:r>
              <a:rPr lang="fa-IR" sz="3600" b="1" dirty="0" smtClean="0"/>
              <a:t>هاضمه قوی: غذای پرقوت وغلیظ مانند گوشت گاو وبره ، کباب وتخم مرغ آب پز </a:t>
            </a:r>
            <a:endParaRPr lang="en-US" sz="3600" b="1" dirty="0" smtClean="0"/>
          </a:p>
          <a:p>
            <a:pPr algn="r" rtl="1"/>
            <a:r>
              <a:rPr lang="fa-IR" sz="3600" b="1" dirty="0" smtClean="0"/>
              <a:t>هاضمه ضعیف : غذای لطیف و زود گذر ازمعده مانند گوشتهای لطیف </a:t>
            </a:r>
            <a:endParaRPr lang="en-US" sz="3600" b="1" dirty="0" smtClean="0"/>
          </a:p>
          <a:p>
            <a:pPr algn="r" rtl="1"/>
            <a:endParaRPr lang="fa-IR" sz="3600" b="1" dirty="0"/>
          </a:p>
        </p:txBody>
      </p:sp>
    </p:spTree>
    <p:extLst>
      <p:ext uri="{BB962C8B-B14F-4D97-AF65-F5344CB8AC3E}">
        <p14:creationId xmlns:p14="http://schemas.microsoft.com/office/powerpoint/2010/main" val="187633061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dirty="0"/>
          </a:p>
        </p:txBody>
      </p:sp>
      <p:sp>
        <p:nvSpPr>
          <p:cNvPr id="3" name="Content Placeholder 2"/>
          <p:cNvSpPr>
            <a:spLocks noGrp="1"/>
          </p:cNvSpPr>
          <p:nvPr>
            <p:ph sz="quarter" idx="1"/>
          </p:nvPr>
        </p:nvSpPr>
        <p:spPr>
          <a:xfrm>
            <a:off x="457200" y="428604"/>
            <a:ext cx="7467600" cy="6045348"/>
          </a:xfrm>
          <a:solidFill>
            <a:schemeClr val="bg1"/>
          </a:solidFill>
        </p:spPr>
        <p:txBody>
          <a:bodyPr/>
          <a:lstStyle/>
          <a:p>
            <a:pPr algn="r" rtl="1">
              <a:lnSpc>
                <a:spcPct val="115000"/>
              </a:lnSpc>
              <a:spcAft>
                <a:spcPts val="1000"/>
              </a:spcAft>
            </a:pPr>
            <a:r>
              <a:rPr lang="fa-IR" sz="4400" b="1" dirty="0" smtClean="0">
                <a:latin typeface="Calibri"/>
                <a:ea typeface="Calibri"/>
                <a:cs typeface="Arial"/>
              </a:rPr>
              <a:t>در تابستان دراوایل روز ودر زمستان در اواسط روز غذا خورده شود که هوا معتدل است </a:t>
            </a:r>
          </a:p>
          <a:p>
            <a:endParaRPr lang="fa-IR" sz="3200" dirty="0"/>
          </a:p>
        </p:txBody>
      </p:sp>
    </p:spTree>
    <p:extLst>
      <p:ext uri="{BB962C8B-B14F-4D97-AF65-F5344CB8AC3E}">
        <p14:creationId xmlns:p14="http://schemas.microsoft.com/office/powerpoint/2010/main" val="33886626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dirty="0"/>
          </a:p>
        </p:txBody>
      </p:sp>
      <p:sp>
        <p:nvSpPr>
          <p:cNvPr id="3" name="Content Placeholder 2"/>
          <p:cNvSpPr>
            <a:spLocks noGrp="1"/>
          </p:cNvSpPr>
          <p:nvPr>
            <p:ph sz="quarter" idx="1"/>
          </p:nvPr>
        </p:nvSpPr>
        <p:spPr>
          <a:xfrm>
            <a:off x="457200" y="571480"/>
            <a:ext cx="7467600" cy="6286520"/>
          </a:xfrm>
          <a:solidFill>
            <a:schemeClr val="bg1"/>
          </a:solidFill>
        </p:spPr>
        <p:style>
          <a:lnRef idx="0">
            <a:scrgbClr r="0" g="0" b="0"/>
          </a:lnRef>
          <a:fillRef idx="1002">
            <a:schemeClr val="dk2"/>
          </a:fillRef>
          <a:effectRef idx="0">
            <a:scrgbClr r="0" g="0" b="0"/>
          </a:effectRef>
          <a:fontRef idx="major"/>
        </p:style>
        <p:txBody>
          <a:bodyPr>
            <a:normAutofit/>
          </a:bodyPr>
          <a:lstStyle/>
          <a:p>
            <a:pPr algn="r" rtl="1"/>
            <a:r>
              <a:rPr lang="fa-IR" sz="6600" b="1" dirty="0" smtClean="0"/>
              <a:t>در یک وعده </a:t>
            </a:r>
            <a:r>
              <a:rPr lang="fa-IR" sz="3200" b="1" dirty="0" smtClean="0"/>
              <a:t>غذایی چندین غذای مختلف باهم خورده نشود </a:t>
            </a:r>
          </a:p>
          <a:p>
            <a:pPr algn="r" rtl="1"/>
            <a:r>
              <a:rPr lang="fa-IR" sz="3200" b="1" dirty="0" smtClean="0"/>
              <a:t>تنوع غذایی در </a:t>
            </a:r>
            <a:r>
              <a:rPr lang="fa-IR" sz="5400" b="1" dirty="0" smtClean="0"/>
              <a:t>وعد ه های متنوع</a:t>
            </a:r>
            <a:endParaRPr lang="fa-IR" sz="5400" b="1" dirty="0"/>
          </a:p>
        </p:txBody>
      </p:sp>
    </p:spTree>
    <p:extLst>
      <p:ext uri="{BB962C8B-B14F-4D97-AF65-F5344CB8AC3E}">
        <p14:creationId xmlns:p14="http://schemas.microsoft.com/office/powerpoint/2010/main" val="330099477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sz="quarter" idx="1"/>
          </p:nvPr>
        </p:nvSpPr>
        <p:spPr>
          <a:solidFill>
            <a:schemeClr val="bg1"/>
          </a:solidFill>
          <a:ln>
            <a:solidFill>
              <a:schemeClr val="bg2">
                <a:lumMod val="75000"/>
              </a:schemeClr>
            </a:solidFill>
          </a:ln>
        </p:spPr>
        <p:style>
          <a:lnRef idx="0">
            <a:scrgbClr r="0" g="0" b="0"/>
          </a:lnRef>
          <a:fillRef idx="1002">
            <a:schemeClr val="dk2"/>
          </a:fillRef>
          <a:effectRef idx="0">
            <a:scrgbClr r="0" g="0" b="0"/>
          </a:effectRef>
          <a:fontRef idx="major"/>
        </p:style>
        <p:txBody>
          <a:bodyPr>
            <a:normAutofit/>
          </a:bodyPr>
          <a:lstStyle/>
          <a:p>
            <a:pPr algn="r" rtl="1"/>
            <a:r>
              <a:rPr lang="fa-IR" dirty="0" smtClean="0"/>
              <a:t>مزه غذا را متناسب با کیفیت غذا انتخاب کرد و هر چه غذا خوشمزه تر باشد طبیعت بهتر آنرا جذب و هضم می کند</a:t>
            </a:r>
          </a:p>
          <a:p>
            <a:pPr algn="r" rtl="1"/>
            <a:r>
              <a:rPr lang="fa-IR" dirty="0" smtClean="0"/>
              <a:t>بقراط: بین دو غذا، غذایی که کمی خسیس تر باشد ولی خوشمزه تر باشد ارجح است </a:t>
            </a:r>
          </a:p>
          <a:p>
            <a:pPr algn="r" rtl="1"/>
            <a:r>
              <a:rPr lang="fa-IR" dirty="0" smtClean="0"/>
              <a:t>عادت طبیعت ثانوی است و اگر بد هم باشد باید به تدریج ترک شود</a:t>
            </a:r>
          </a:p>
        </p:txBody>
      </p:sp>
    </p:spTree>
    <p:extLst>
      <p:ext uri="{BB962C8B-B14F-4D97-AF65-F5344CB8AC3E}">
        <p14:creationId xmlns:p14="http://schemas.microsoft.com/office/powerpoint/2010/main" val="117631733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dirty="0"/>
          </a:p>
        </p:txBody>
      </p:sp>
      <p:sp>
        <p:nvSpPr>
          <p:cNvPr id="3" name="Content Placeholder 2"/>
          <p:cNvSpPr>
            <a:spLocks noGrp="1"/>
          </p:cNvSpPr>
          <p:nvPr>
            <p:ph sz="quarter" idx="1"/>
          </p:nvPr>
        </p:nvSpPr>
        <p:spPr>
          <a:solidFill>
            <a:schemeClr val="bg1"/>
          </a:solidFill>
        </p:spPr>
        <p:txBody>
          <a:bodyPr>
            <a:normAutofit/>
          </a:bodyPr>
          <a:lstStyle/>
          <a:p>
            <a:pPr algn="r" rtl="1"/>
            <a:r>
              <a:rPr lang="fa-IR" sz="2800" b="1" dirty="0" smtClean="0"/>
              <a:t>در مورد تعداد دفعات غذا خوردن نخستین دستورآن است که در هنگام نیاز غذا بخورد و آن هنگام تحریک قوه جاذبه و اشتهای غذا است و هنگامی است که معده از غذای قبلی خالی شده باشد و خوردن غذا به دلیل عادت یا وعده معین اشتباه است که در این صورت اگر غذای قبلی هضم نشده باشد مضر است . توصیه های حکمای طب سنتی در مورد   دفعات تغذیه اندکی متفاوت است. بعضی دو وعده غذا را (صبح و شب)را توصیه می کند و بعضی دیگر سه وعده غذایی در دو روز متوالی را تصریح نموده اند – یعنی روز اول ،صبح و شب و روز دوم هنگام نهار و روز سوم مجددا صبح و شب.</a:t>
            </a:r>
            <a:endParaRPr lang="en-US" sz="2800" b="1" dirty="0"/>
          </a:p>
        </p:txBody>
      </p:sp>
    </p:spTree>
    <p:extLst>
      <p:ext uri="{BB962C8B-B14F-4D97-AF65-F5344CB8AC3E}">
        <p14:creationId xmlns:p14="http://schemas.microsoft.com/office/powerpoint/2010/main" val="374338685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dirty="0"/>
          </a:p>
        </p:txBody>
      </p:sp>
      <p:sp>
        <p:nvSpPr>
          <p:cNvPr id="3" name="Content Placeholder 2"/>
          <p:cNvSpPr>
            <a:spLocks noGrp="1"/>
          </p:cNvSpPr>
          <p:nvPr>
            <p:ph sz="quarter" idx="1"/>
          </p:nvPr>
        </p:nvSpPr>
        <p:spPr>
          <a:xfrm>
            <a:off x="0" y="0"/>
            <a:ext cx="9144000" cy="6858000"/>
          </a:xfrm>
          <a:solidFill>
            <a:schemeClr val="bg1"/>
          </a:solidFill>
        </p:spPr>
        <p:style>
          <a:lnRef idx="2">
            <a:schemeClr val="dk1">
              <a:shade val="50000"/>
            </a:schemeClr>
          </a:lnRef>
          <a:fillRef idx="1">
            <a:schemeClr val="dk1"/>
          </a:fillRef>
          <a:effectRef idx="0">
            <a:schemeClr val="dk1"/>
          </a:effectRef>
          <a:fontRef idx="minor">
            <a:schemeClr val="lt1"/>
          </a:fontRef>
        </p:style>
        <p:txBody>
          <a:bodyPr>
            <a:normAutofit/>
          </a:bodyPr>
          <a:lstStyle/>
          <a:p>
            <a:pPr algn="just" rtl="1">
              <a:buNone/>
            </a:pPr>
            <a:r>
              <a:rPr lang="fa-IR" b="1" dirty="0" smtClean="0">
                <a:solidFill>
                  <a:schemeClr val="tx1"/>
                </a:solidFill>
              </a:rPr>
              <a:t>   ولی آنچه که مسلم است این است که به غذای شب تکیه شده است زیرا که خواب شب به هضم غذا کمک می کند و طبیعت بدن در روز و به خصوص هنگام ظهر برای گوارش آماده نیست زیرا که در روز به خاطر بیداری و مشغول بودن حواس، حرارت غریزی به سمت ظاهر بدن می رود ، پس عملکردش برای هضم در داخل بدن ضعیف می شود البته مطالب فوق الذکر در مورد افراد متوسط و معتدل المزاج می باشد والا اطفال و جوانان محرور المزاج را سه یا چهار مرتبه و پیران و ضعیف المزاجان را شاید یک یا دو مرتبه تغذیه در روز کافی است و همچنین با توجه به قوت هاضمه و گنجایش معده ، وعده های غذایی قابل تنظیم است و نکته مهم دیگری که عموم حکما برآن اتفاق نظر دارند پرهیز از خوابیدن با شکم گرسنه (خصوصا پیران) در شب است .</a:t>
            </a:r>
            <a:endParaRPr lang="en-US" b="1" dirty="0" smtClean="0">
              <a:solidFill>
                <a:schemeClr val="tx1"/>
              </a:solidFill>
            </a:endParaRPr>
          </a:p>
          <a:p>
            <a:pPr algn="r" rtl="1"/>
            <a:endParaRPr lang="fa-IR" b="1" dirty="0">
              <a:solidFill>
                <a:schemeClr val="tx1"/>
              </a:solidFill>
            </a:endParaRPr>
          </a:p>
        </p:txBody>
      </p:sp>
    </p:spTree>
    <p:extLst>
      <p:ext uri="{BB962C8B-B14F-4D97-AF65-F5344CB8AC3E}">
        <p14:creationId xmlns:p14="http://schemas.microsoft.com/office/powerpoint/2010/main" val="369241606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sz="quarter" idx="1"/>
          </p:nvPr>
        </p:nvSpPr>
        <p:spPr>
          <a:xfrm>
            <a:off x="539552" y="1988840"/>
            <a:ext cx="8229600" cy="4525963"/>
          </a:xfrm>
          <a:solidFill>
            <a:schemeClr val="bg1"/>
          </a:solidFill>
        </p:spPr>
        <p:style>
          <a:lnRef idx="0">
            <a:schemeClr val="accent2"/>
          </a:lnRef>
          <a:fillRef idx="3">
            <a:schemeClr val="accent2"/>
          </a:fillRef>
          <a:effectRef idx="3">
            <a:schemeClr val="accent2"/>
          </a:effectRef>
          <a:fontRef idx="minor">
            <a:schemeClr val="lt1"/>
          </a:fontRef>
        </p:style>
        <p:txBody>
          <a:bodyPr/>
          <a:lstStyle/>
          <a:p>
            <a:pPr algn="r" rtl="1"/>
            <a:r>
              <a:rPr lang="fa-IR" sz="3200" b="1" dirty="0" smtClean="0">
                <a:solidFill>
                  <a:schemeClr val="tx1"/>
                </a:solidFill>
              </a:rPr>
              <a:t>عوارض مصرف زیاد غذای ترش :کم خونی –ضعیف کننده قوا – مضر اعصاب – خشک کننده اعضا است.</a:t>
            </a:r>
          </a:p>
          <a:p>
            <a:pPr algn="r" rtl="1"/>
            <a:endParaRPr lang="fa-IR" dirty="0" smtClean="0">
              <a:solidFill>
                <a:schemeClr val="tx1"/>
              </a:solidFill>
            </a:endParaRPr>
          </a:p>
          <a:p>
            <a:endParaRPr lang="fa-IR" dirty="0" smtClean="0">
              <a:solidFill>
                <a:schemeClr val="tx1"/>
              </a:solidFill>
            </a:endParaRPr>
          </a:p>
          <a:p>
            <a:pPr marL="0" indent="0">
              <a:buNone/>
            </a:pPr>
            <a:endParaRPr lang="en-US" dirty="0" smtClean="0">
              <a:solidFill>
                <a:schemeClr val="tx1"/>
              </a:solidFill>
            </a:endParaRPr>
          </a:p>
          <a:p>
            <a:endParaRPr lang="fa-IR" dirty="0">
              <a:solidFill>
                <a:schemeClr val="tx1"/>
              </a:solidFill>
            </a:endParaRPr>
          </a:p>
        </p:txBody>
      </p:sp>
    </p:spTree>
    <p:extLst>
      <p:ext uri="{BB962C8B-B14F-4D97-AF65-F5344CB8AC3E}">
        <p14:creationId xmlns:p14="http://schemas.microsoft.com/office/powerpoint/2010/main" val="31609977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14348" y="1000108"/>
            <a:ext cx="7772400" cy="1327149"/>
          </a:xfrm>
        </p:spPr>
        <p:txBody>
          <a:bodyPr>
            <a:normAutofit/>
          </a:bodyPr>
          <a:lstStyle/>
          <a:p>
            <a:r>
              <a:rPr lang="fa-IR" b="1" dirty="0" smtClean="0">
                <a:cs typeface="B Zar" pitchFamily="2" charset="-78"/>
              </a:rPr>
              <a:t>برنده جایزه نوبل 2015</a:t>
            </a:r>
            <a:endParaRPr lang="fa-IR" b="1" dirty="0">
              <a:cs typeface="B Zar" pitchFamily="2" charset="-78"/>
            </a:endParaRPr>
          </a:p>
        </p:txBody>
      </p:sp>
      <p:sp>
        <p:nvSpPr>
          <p:cNvPr id="3" name="Subtitle 2"/>
          <p:cNvSpPr>
            <a:spLocks noGrp="1"/>
          </p:cNvSpPr>
          <p:nvPr>
            <p:ph type="subTitle" idx="1"/>
          </p:nvPr>
        </p:nvSpPr>
        <p:spPr>
          <a:xfrm>
            <a:off x="457200" y="2714620"/>
            <a:ext cx="8229600" cy="2714644"/>
          </a:xfrm>
        </p:spPr>
        <p:txBody>
          <a:bodyPr>
            <a:normAutofit/>
          </a:bodyPr>
          <a:lstStyle/>
          <a:p>
            <a:pPr algn="justLow" rtl="1"/>
            <a:r>
              <a:rPr lang="fa-IR" b="1" dirty="0">
                <a:solidFill>
                  <a:schemeClr val="tx1"/>
                </a:solidFill>
                <a:cs typeface="B Koodak" panose="00000700000000000000" pitchFamily="2" charset="-78"/>
              </a:rPr>
              <a:t>«یویو تو» 85 ساله داروی </a:t>
            </a:r>
            <a:r>
              <a:rPr lang="en-US" b="1" dirty="0" err="1">
                <a:solidFill>
                  <a:schemeClr val="tx1"/>
                </a:solidFill>
                <a:cs typeface="B Koodak" panose="00000700000000000000" pitchFamily="2" charset="-78"/>
              </a:rPr>
              <a:t>Artemisinin</a:t>
            </a:r>
            <a:r>
              <a:rPr lang="en-US" b="1" dirty="0">
                <a:solidFill>
                  <a:schemeClr val="tx1"/>
                </a:solidFill>
                <a:cs typeface="B Koodak" panose="00000700000000000000" pitchFamily="2" charset="-78"/>
              </a:rPr>
              <a:t> </a:t>
            </a:r>
            <a:endParaRPr lang="en-US" b="1" dirty="0" smtClean="0">
              <a:solidFill>
                <a:schemeClr val="tx1"/>
              </a:solidFill>
              <a:cs typeface="B Koodak" panose="00000700000000000000" pitchFamily="2" charset="-78"/>
            </a:endParaRPr>
          </a:p>
          <a:p>
            <a:pPr algn="justLow" rtl="1"/>
            <a:r>
              <a:rPr lang="fa-IR" b="1" dirty="0" smtClean="0">
                <a:solidFill>
                  <a:schemeClr val="tx1"/>
                </a:solidFill>
                <a:cs typeface="B Koodak" panose="00000700000000000000" pitchFamily="2" charset="-78"/>
              </a:rPr>
              <a:t>را </a:t>
            </a:r>
            <a:r>
              <a:rPr lang="fa-IR" b="1" dirty="0">
                <a:solidFill>
                  <a:schemeClr val="tx1"/>
                </a:solidFill>
                <a:cs typeface="B Koodak" panose="00000700000000000000" pitchFamily="2" charset="-78"/>
              </a:rPr>
              <a:t>کشف کرد که بطور چشمگیری نرخ مرگ و میر بیماران مبتلا به مالاریا را کاهش داده است.</a:t>
            </a:r>
          </a:p>
        </p:txBody>
      </p:sp>
      <p:sp>
        <p:nvSpPr>
          <p:cNvPr id="4" name="Slide Number Placeholder 3"/>
          <p:cNvSpPr>
            <a:spLocks noGrp="1"/>
          </p:cNvSpPr>
          <p:nvPr>
            <p:ph type="sldNum" sz="quarter" idx="12"/>
          </p:nvPr>
        </p:nvSpPr>
        <p:spPr/>
        <p:txBody>
          <a:bodyPr/>
          <a:lstStyle/>
          <a:p>
            <a:fld id="{F773F0DC-CED2-4123-B783-9329AE147773}" type="slidenum">
              <a:rPr lang="fa-IR" smtClean="0"/>
              <a:pPr/>
              <a:t>4</a:t>
            </a:fld>
            <a:endParaRPr lang="fa-IR"/>
          </a:p>
        </p:txBody>
      </p:sp>
      <p:pic>
        <p:nvPicPr>
          <p:cNvPr id="1026" name="Picture 2" descr="http://img.youm7.com/images/NewsPics/Medium/10201589518650k%D9%86%D9%88%D8%A8%D9%8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4495799"/>
            <a:ext cx="2971800" cy="227255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sz="quarter" idx="1"/>
          </p:nvPr>
        </p:nvSpPr>
        <p:spPr/>
        <p:txBody>
          <a:bodyPr/>
          <a:lstStyle/>
          <a:p>
            <a:pPr algn="r" rtl="1"/>
            <a:r>
              <a:rPr lang="fa-IR" dirty="0" smtClean="0"/>
              <a:t>منع حرکت شدید بعد از غذا</a:t>
            </a:r>
          </a:p>
          <a:p>
            <a:pPr algn="r" rtl="1"/>
            <a:r>
              <a:rPr lang="fa-IR" dirty="0" smtClean="0"/>
              <a:t>ورزش قبل از غذا موجب تقویت هاضمه می شود</a:t>
            </a:r>
            <a:endParaRPr lang="en-GB" dirty="0"/>
          </a:p>
        </p:txBody>
      </p:sp>
    </p:spTree>
    <p:extLst>
      <p:ext uri="{BB962C8B-B14F-4D97-AF65-F5344CB8AC3E}">
        <p14:creationId xmlns:p14="http://schemas.microsoft.com/office/powerpoint/2010/main" val="101836418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143000"/>
          </a:xfrm>
        </p:spPr>
        <p:txBody>
          <a:bodyPr/>
          <a:lstStyle/>
          <a:p>
            <a:endParaRPr lang="fa-IR" dirty="0"/>
          </a:p>
        </p:txBody>
      </p:sp>
      <p:sp>
        <p:nvSpPr>
          <p:cNvPr id="3" name="Content Placeholder 2"/>
          <p:cNvSpPr>
            <a:spLocks noGrp="1"/>
          </p:cNvSpPr>
          <p:nvPr>
            <p:ph sz="quarter" idx="1"/>
          </p:nvPr>
        </p:nvSpPr>
        <p:spPr>
          <a:xfrm>
            <a:off x="0" y="188640"/>
            <a:ext cx="9036496" cy="6434550"/>
          </a:xfrm>
          <a:solidFill>
            <a:schemeClr val="bg1"/>
          </a:solidFill>
        </p:spPr>
        <p:style>
          <a:lnRef idx="1">
            <a:schemeClr val="accent2"/>
          </a:lnRef>
          <a:fillRef idx="2">
            <a:schemeClr val="accent2"/>
          </a:fillRef>
          <a:effectRef idx="1">
            <a:schemeClr val="accent2"/>
          </a:effectRef>
          <a:fontRef idx="minor">
            <a:schemeClr val="dk1"/>
          </a:fontRef>
        </p:style>
        <p:txBody>
          <a:bodyPr/>
          <a:lstStyle/>
          <a:p>
            <a:pPr algn="r" rtl="1">
              <a:buNone/>
            </a:pPr>
            <a:r>
              <a:rPr lang="fa-IR" sz="5400" b="1" dirty="0" smtClean="0"/>
              <a:t> از مصرف زیاد ترشی جات </a:t>
            </a:r>
            <a:r>
              <a:rPr lang="fa-IR" sz="5400" b="1" dirty="0"/>
              <a:t>؛</a:t>
            </a:r>
            <a:r>
              <a:rPr lang="fa-IR" sz="5400" b="1" dirty="0" smtClean="0"/>
              <a:t>شیرینی جات ؛غذای شور وغذای چرب اجتناب شود </a:t>
            </a:r>
            <a:endParaRPr lang="en-US" sz="5400" b="1" dirty="0" smtClean="0"/>
          </a:p>
          <a:p>
            <a:pPr algn="r" rtl="1"/>
            <a:endParaRPr lang="fa-IR" dirty="0"/>
          </a:p>
        </p:txBody>
      </p:sp>
    </p:spTree>
    <p:extLst>
      <p:ext uri="{BB962C8B-B14F-4D97-AF65-F5344CB8AC3E}">
        <p14:creationId xmlns:p14="http://schemas.microsoft.com/office/powerpoint/2010/main" val="422995843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sz="quarter" idx="1"/>
          </p:nvPr>
        </p:nvSpPr>
        <p:spPr>
          <a:solidFill>
            <a:schemeClr val="bg1"/>
          </a:solidFill>
        </p:spPr>
        <p:style>
          <a:lnRef idx="0">
            <a:scrgbClr r="0" g="0" b="0"/>
          </a:lnRef>
          <a:fillRef idx="1002">
            <a:schemeClr val="lt2"/>
          </a:fillRef>
          <a:effectRef idx="0">
            <a:scrgbClr r="0" g="0" b="0"/>
          </a:effectRef>
          <a:fontRef idx="major"/>
        </p:style>
        <p:txBody>
          <a:bodyPr>
            <a:normAutofit lnSpcReduction="10000"/>
          </a:bodyPr>
          <a:lstStyle/>
          <a:p>
            <a:pPr algn="r" rtl="1"/>
            <a:r>
              <a:rPr lang="fa-IR" sz="4000" b="1" dirty="0" smtClean="0"/>
              <a:t>مصرف آب زیاد در حین و پس از غذا خوردن باعث سردی معده و شناورشدن غذا بر روی معده می شود ، هضم ناقص شده و تولید خلط ناصالح می نماید</a:t>
            </a:r>
          </a:p>
          <a:p>
            <a:pPr algn="r" rtl="1"/>
            <a:r>
              <a:rPr lang="fa-IR" sz="4000" b="1" dirty="0" smtClean="0"/>
              <a:t>استثناء؟</a:t>
            </a:r>
          </a:p>
          <a:p>
            <a:pPr algn="r" rtl="1"/>
            <a:r>
              <a:rPr lang="fa-IR" sz="4000" b="1" dirty="0" smtClean="0"/>
              <a:t>مصرف آب در حین غذا بیشتر مضر است یا کمی بعد از غذا؟</a:t>
            </a:r>
            <a:endParaRPr lang="fa-IR" sz="4000" b="1" dirty="0"/>
          </a:p>
        </p:txBody>
      </p:sp>
    </p:spTree>
    <p:extLst>
      <p:ext uri="{BB962C8B-B14F-4D97-AF65-F5344CB8AC3E}">
        <p14:creationId xmlns:p14="http://schemas.microsoft.com/office/powerpoint/2010/main" val="135507818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Koodak" panose="00000700000000000000" pitchFamily="2" charset="-78"/>
              </a:rPr>
              <a:t>چند خوراکی خوشمزه مقوی ذهن و بدن!!</a:t>
            </a:r>
            <a:endParaRPr lang="en-US" dirty="0">
              <a:cs typeface="B Koodak" panose="00000700000000000000" pitchFamily="2" charset="-78"/>
            </a:endParaRPr>
          </a:p>
        </p:txBody>
      </p:sp>
      <p:sp>
        <p:nvSpPr>
          <p:cNvPr id="3" name="Content Placeholder 2"/>
          <p:cNvSpPr>
            <a:spLocks noGrp="1"/>
          </p:cNvSpPr>
          <p:nvPr>
            <p:ph idx="1"/>
          </p:nvPr>
        </p:nvSpPr>
        <p:spPr/>
        <p:txBody>
          <a:bodyPr>
            <a:normAutofit fontScale="92500" lnSpcReduction="10000"/>
          </a:bodyPr>
          <a:lstStyle/>
          <a:p>
            <a:pPr marL="0" indent="0" algn="r" rtl="1">
              <a:lnSpc>
                <a:spcPct val="150000"/>
              </a:lnSpc>
              <a:buNone/>
            </a:pPr>
            <a:r>
              <a:rPr lang="fa-IR" dirty="0">
                <a:cs typeface="B Koodak" panose="00000700000000000000" pitchFamily="2" charset="-78"/>
              </a:rPr>
              <a:t>بادام درختی</a:t>
            </a:r>
            <a:r>
              <a:rPr lang="fa-IR" dirty="0" smtClean="0">
                <a:cs typeface="B Koodak" panose="00000700000000000000" pitchFamily="2" charset="-78"/>
              </a:rPr>
              <a:t>،</a:t>
            </a:r>
          </a:p>
          <a:p>
            <a:pPr marL="0" indent="0" algn="r" rtl="1">
              <a:lnSpc>
                <a:spcPct val="150000"/>
              </a:lnSpc>
              <a:buNone/>
            </a:pPr>
            <a:r>
              <a:rPr lang="fa-IR" dirty="0" smtClean="0">
                <a:cs typeface="B Koodak" panose="00000700000000000000" pitchFamily="2" charset="-78"/>
              </a:rPr>
              <a:t> </a:t>
            </a:r>
            <a:r>
              <a:rPr lang="fa-IR" dirty="0">
                <a:cs typeface="B Koodak" panose="00000700000000000000" pitchFamily="2" charset="-78"/>
              </a:rPr>
              <a:t>انجیر و گردو</a:t>
            </a:r>
            <a:r>
              <a:rPr lang="fa-IR" dirty="0" smtClean="0">
                <a:cs typeface="B Koodak" panose="00000700000000000000" pitchFamily="2" charset="-78"/>
              </a:rPr>
              <a:t>،</a:t>
            </a:r>
          </a:p>
          <a:p>
            <a:pPr marL="0" indent="0" algn="r" rtl="1">
              <a:lnSpc>
                <a:spcPct val="150000"/>
              </a:lnSpc>
              <a:buNone/>
            </a:pPr>
            <a:r>
              <a:rPr lang="fa-IR" dirty="0" smtClean="0">
                <a:cs typeface="B Koodak" panose="00000700000000000000" pitchFamily="2" charset="-78"/>
              </a:rPr>
              <a:t> </a:t>
            </a:r>
            <a:r>
              <a:rPr lang="fa-IR" dirty="0">
                <a:cs typeface="B Koodak" panose="00000700000000000000" pitchFamily="2" charset="-78"/>
              </a:rPr>
              <a:t>نخود‌چی کشمش</a:t>
            </a:r>
            <a:r>
              <a:rPr lang="fa-IR" dirty="0" smtClean="0">
                <a:cs typeface="B Koodak" panose="00000700000000000000" pitchFamily="2" charset="-78"/>
              </a:rPr>
              <a:t>،</a:t>
            </a:r>
          </a:p>
          <a:p>
            <a:pPr marL="0" indent="0" algn="r" rtl="1">
              <a:lnSpc>
                <a:spcPct val="150000"/>
              </a:lnSpc>
              <a:buNone/>
            </a:pPr>
            <a:r>
              <a:rPr lang="fa-IR" dirty="0" smtClean="0">
                <a:cs typeface="B Koodak" panose="00000700000000000000" pitchFamily="2" charset="-78"/>
              </a:rPr>
              <a:t> </a:t>
            </a:r>
            <a:r>
              <a:rPr lang="fa-IR" dirty="0">
                <a:cs typeface="B Koodak" panose="00000700000000000000" pitchFamily="2" charset="-78"/>
              </a:rPr>
              <a:t>زرده تخم‌مرغ عسلی، </a:t>
            </a:r>
            <a:endParaRPr lang="fa-IR" dirty="0" smtClean="0">
              <a:cs typeface="B Koodak" panose="00000700000000000000" pitchFamily="2" charset="-78"/>
            </a:endParaRPr>
          </a:p>
          <a:p>
            <a:pPr marL="0" indent="0" algn="r" rtl="1">
              <a:lnSpc>
                <a:spcPct val="150000"/>
              </a:lnSpc>
              <a:buNone/>
            </a:pPr>
            <a:r>
              <a:rPr lang="fa-IR" dirty="0" smtClean="0">
                <a:cs typeface="B Koodak" panose="00000700000000000000" pitchFamily="2" charset="-78"/>
              </a:rPr>
              <a:t>شله زرد،</a:t>
            </a:r>
          </a:p>
          <a:p>
            <a:pPr marL="0" indent="0" algn="r" rtl="1">
              <a:lnSpc>
                <a:spcPct val="150000"/>
              </a:lnSpc>
              <a:buNone/>
            </a:pPr>
            <a:r>
              <a:rPr lang="fa-IR" dirty="0" smtClean="0">
                <a:cs typeface="B Koodak" panose="00000700000000000000" pitchFamily="2" charset="-78"/>
              </a:rPr>
              <a:t> </a:t>
            </a:r>
            <a:r>
              <a:rPr lang="fa-IR" dirty="0">
                <a:cs typeface="B Koodak" panose="00000700000000000000" pitchFamily="2" charset="-78"/>
              </a:rPr>
              <a:t>فالوده سیب</a:t>
            </a:r>
            <a:endParaRPr lang="en-US" dirty="0">
              <a:cs typeface="B Koodak" panose="00000700000000000000" pitchFamily="2" charset="-78"/>
            </a:endParaRPr>
          </a:p>
        </p:txBody>
      </p:sp>
      <p:pic>
        <p:nvPicPr>
          <p:cNvPr id="14338" name="Picture 2" descr="Image result for ‫فصل امتحانات‬‎"/>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350" y="2571750"/>
            <a:ext cx="4286250" cy="2381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042122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pPr marL="0" indent="0" algn="r" rtl="1">
              <a:lnSpc>
                <a:spcPct val="200000"/>
              </a:lnSpc>
              <a:buNone/>
            </a:pPr>
            <a:r>
              <a:rPr lang="fa-IR" dirty="0">
                <a:cs typeface="B Koodak" panose="00000700000000000000" pitchFamily="2" charset="-78"/>
              </a:rPr>
              <a:t>این خوراکی‌ها علاوه بر تقویت مغز و افزایش توان ذهنی برای دستگاه گوارشی بار اضافی نیستند. همچنین در افراد بد غذا هم به می‌توان به عنوان میان‌وعده‌ متنوع و مقوی مورد استفاده قرار گیرد. نکته مهم این است که در مصرف این غذاها افراط نشود.</a:t>
            </a:r>
            <a:endParaRPr lang="en-US" dirty="0">
              <a:cs typeface="B Koodak" panose="00000700000000000000" pitchFamily="2" charset="-78"/>
            </a:endParaRPr>
          </a:p>
        </p:txBody>
      </p:sp>
    </p:spTree>
    <p:extLst>
      <p:ext uri="{BB962C8B-B14F-4D97-AF65-F5344CB8AC3E}">
        <p14:creationId xmlns:p14="http://schemas.microsoft.com/office/powerpoint/2010/main" val="126295683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74638"/>
            <a:ext cx="8229600" cy="1143000"/>
          </a:xfrm>
        </p:spPr>
        <p:txBody>
          <a:bodyPr/>
          <a:lstStyle/>
          <a:p>
            <a:r>
              <a:rPr lang="fa-IR" b="1" dirty="0" smtClean="0">
                <a:cs typeface="B Koodak" panose="00000700000000000000" pitchFamily="2" charset="-78"/>
              </a:rPr>
              <a:t> </a:t>
            </a:r>
            <a:r>
              <a:rPr lang="fa-IR" b="1" dirty="0">
                <a:cs typeface="B Koodak" panose="00000700000000000000" pitchFamily="2" charset="-78"/>
              </a:rPr>
              <a:t>بادام</a:t>
            </a:r>
            <a:endParaRPr lang="en-US" dirty="0">
              <a:cs typeface="B Koodak" panose="00000700000000000000" pitchFamily="2" charset="-78"/>
            </a:endParaRPr>
          </a:p>
        </p:txBody>
      </p:sp>
      <p:sp>
        <p:nvSpPr>
          <p:cNvPr id="3" name="Content Placeholder 2"/>
          <p:cNvSpPr>
            <a:spLocks noGrp="1"/>
          </p:cNvSpPr>
          <p:nvPr>
            <p:ph idx="1"/>
          </p:nvPr>
        </p:nvSpPr>
        <p:spPr>
          <a:xfrm>
            <a:off x="457200" y="2255837"/>
            <a:ext cx="8229600" cy="4525963"/>
          </a:xfrm>
        </p:spPr>
        <p:txBody>
          <a:bodyPr/>
          <a:lstStyle/>
          <a:p>
            <a:pPr marL="0" indent="0" algn="r" rtl="1">
              <a:lnSpc>
                <a:spcPct val="150000"/>
              </a:lnSpc>
              <a:buNone/>
            </a:pPr>
            <a:r>
              <a:rPr lang="fa-IR" dirty="0">
                <a:cs typeface="B Koodak" panose="00000700000000000000" pitchFamily="2" charset="-78"/>
              </a:rPr>
              <a:t>بادام یکی از مواد مغذی تقویت‌کننده بدن و قوای ذهنی است. علاوه بر این اغلب مواد معدنی نظیر آهن و کلسیم و فسفر هم در بادام موجود هستند. طبع بادام معتدل رو به گرم و برای اغلب مزاج‌ها قابل تحمل است. یکی از نوشیدنی‌های خوشمزه‌ای که می‌توان به راحتی از بادام تهیه کرد شیر‌بادام است.</a:t>
            </a:r>
            <a:endParaRPr lang="en-US" dirty="0">
              <a:cs typeface="B Koodak" panose="00000700000000000000" pitchFamily="2" charset="-78"/>
            </a:endParaRPr>
          </a:p>
          <a:p>
            <a:pPr marL="0" indent="0" algn="r" rtl="1">
              <a:lnSpc>
                <a:spcPct val="150000"/>
              </a:lnSpc>
              <a:buNone/>
            </a:pPr>
            <a:endParaRPr lang="en-US" dirty="0">
              <a:cs typeface="B Koodak" panose="00000700000000000000" pitchFamily="2" charset="-78"/>
            </a:endParaRPr>
          </a:p>
        </p:txBody>
      </p:sp>
      <p:pic>
        <p:nvPicPr>
          <p:cNvPr id="15364" name="Picture 4" descr="Image result for ‫بادام‬‎"/>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4374" y="288924"/>
            <a:ext cx="3275626" cy="1997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956111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a:cs typeface="B Koodak" panose="00000700000000000000" pitchFamily="2" charset="-78"/>
              </a:rPr>
              <a:t>طرز تهیه شیر بادام</a:t>
            </a:r>
            <a:endParaRPr lang="en-US" dirty="0">
              <a:cs typeface="B Koodak" panose="00000700000000000000" pitchFamily="2" charset="-78"/>
            </a:endParaRPr>
          </a:p>
        </p:txBody>
      </p:sp>
      <p:sp>
        <p:nvSpPr>
          <p:cNvPr id="3" name="Content Placeholder 2"/>
          <p:cNvSpPr>
            <a:spLocks noGrp="1"/>
          </p:cNvSpPr>
          <p:nvPr>
            <p:ph idx="1"/>
          </p:nvPr>
        </p:nvSpPr>
        <p:spPr/>
        <p:txBody>
          <a:bodyPr>
            <a:normAutofit lnSpcReduction="10000"/>
          </a:bodyPr>
          <a:lstStyle/>
          <a:p>
            <a:pPr marL="0" indent="0" algn="r" rtl="1">
              <a:buNone/>
            </a:pPr>
            <a:r>
              <a:rPr lang="fa-IR" dirty="0">
                <a:cs typeface="B Koodak" panose="00000700000000000000" pitchFamily="2" charset="-78"/>
              </a:rPr>
              <a:t>مواد لازم: مغز بادام خام 15 عدد، عسل یا شکر 3 قاشق غذاخوری، آب سرد 3 لیوان.</a:t>
            </a:r>
          </a:p>
          <a:p>
            <a:pPr marL="0" indent="0" algn="r" rtl="1">
              <a:buNone/>
            </a:pPr>
            <a:endParaRPr lang="fa-IR" dirty="0" smtClean="0">
              <a:cs typeface="B Koodak" panose="00000700000000000000" pitchFamily="2" charset="-78"/>
            </a:endParaRPr>
          </a:p>
          <a:p>
            <a:pPr marL="0" indent="0" algn="r" rtl="1">
              <a:buNone/>
            </a:pPr>
            <a:r>
              <a:rPr lang="fa-IR" dirty="0" smtClean="0">
                <a:cs typeface="B Koodak" panose="00000700000000000000" pitchFamily="2" charset="-78"/>
              </a:rPr>
              <a:t>ابتدا </a:t>
            </a:r>
            <a:r>
              <a:rPr lang="fa-IR" dirty="0">
                <a:cs typeface="B Koodak" panose="00000700000000000000" pitchFamily="2" charset="-78"/>
              </a:rPr>
              <a:t>پوست بادام‌ها را جدا کنید. برای این کار ابتدا آن‌ها را در آب در حال جوش بریزید و بعد از یک جوش خوردن بردارید و روی آن‌ها آب سرد بریزید. با این کار پوست‌ها به راحتی جدا می‌شوند، سپس بادام‌ها را به همراه آب سرد و عسل یا شکر در مخلوط‌کن به طور کامل مخلوط کنید تا به صورت شیر درآید. </a:t>
            </a:r>
          </a:p>
          <a:p>
            <a:pPr marL="0" indent="0" algn="r" rtl="1">
              <a:buNone/>
            </a:pPr>
            <a:endParaRPr lang="en-US" dirty="0">
              <a:cs typeface="B Koodak" panose="00000700000000000000" pitchFamily="2" charset="-78"/>
            </a:endParaRPr>
          </a:p>
        </p:txBody>
      </p:sp>
    </p:spTree>
    <p:extLst>
      <p:ext uri="{BB962C8B-B14F-4D97-AF65-F5344CB8AC3E}">
        <p14:creationId xmlns:p14="http://schemas.microsoft.com/office/powerpoint/2010/main" val="275163955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74638"/>
            <a:ext cx="8229600" cy="1143000"/>
          </a:xfrm>
        </p:spPr>
        <p:txBody>
          <a:bodyPr/>
          <a:lstStyle/>
          <a:p>
            <a:r>
              <a:rPr lang="fa-IR" b="1" dirty="0">
                <a:cs typeface="B Koodak" panose="00000700000000000000" pitchFamily="2" charset="-78"/>
              </a:rPr>
              <a:t>فالوده سیب</a:t>
            </a:r>
            <a:endParaRPr lang="en-US" dirty="0">
              <a:cs typeface="B Koodak" panose="00000700000000000000" pitchFamily="2" charset="-78"/>
            </a:endParaRPr>
          </a:p>
        </p:txBody>
      </p:sp>
      <p:sp>
        <p:nvSpPr>
          <p:cNvPr id="3" name="Content Placeholder 2"/>
          <p:cNvSpPr>
            <a:spLocks noGrp="1"/>
          </p:cNvSpPr>
          <p:nvPr>
            <p:ph idx="1"/>
          </p:nvPr>
        </p:nvSpPr>
        <p:spPr>
          <a:xfrm>
            <a:off x="457200" y="2560637"/>
            <a:ext cx="8229600" cy="4525963"/>
          </a:xfrm>
        </p:spPr>
        <p:txBody>
          <a:bodyPr>
            <a:normAutofit lnSpcReduction="10000"/>
          </a:bodyPr>
          <a:lstStyle/>
          <a:p>
            <a:pPr algn="r" rtl="1"/>
            <a:r>
              <a:rPr lang="fa-IR" dirty="0">
                <a:cs typeface="B Koodak" panose="00000700000000000000" pitchFamily="2" charset="-78"/>
              </a:rPr>
              <a:t>مواد لازم: 4 عدد سیب درختی متوسط، عسل یا شکر یک قاشق غذاخوری، زعفران 4 پَر، گلاب یا عرق بیدمشک نصف استکان.</a:t>
            </a:r>
            <a:endParaRPr lang="en-US" dirty="0">
              <a:cs typeface="B Koodak" panose="00000700000000000000" pitchFamily="2" charset="-78"/>
            </a:endParaRPr>
          </a:p>
          <a:p>
            <a:pPr algn="r" rtl="1"/>
            <a:r>
              <a:rPr lang="fa-IR" dirty="0">
                <a:cs typeface="B Koodak" panose="00000700000000000000" pitchFamily="2" charset="-78"/>
              </a:rPr>
              <a:t>ابتدا سیب‌ها را پوست کنده و رنده کنید. سپس با مواد دیگر کاملا مخلوط کنید. ماده به دست آمده را در یخچال نگهداری و به اندازه دلخواه در میان وعده‌ها میل کنید. در صورتی که مزه شیرین فالوده اذیت‌کننده است به آن شکر یا عسل اضافه نکنید. فالوده سیب در هنگام گرمی هوا و برای افراد گرم مزاج هم می‌تواند بسیار فرحبخش باشد.</a:t>
            </a:r>
            <a:endParaRPr lang="en-US" dirty="0">
              <a:cs typeface="B Koodak" panose="00000700000000000000" pitchFamily="2" charset="-78"/>
            </a:endParaRPr>
          </a:p>
          <a:p>
            <a:pPr algn="r" rtl="1"/>
            <a:endParaRPr lang="en-US" dirty="0">
              <a:cs typeface="B Koodak" panose="00000700000000000000" pitchFamily="2" charset="-78"/>
            </a:endParaRPr>
          </a:p>
        </p:txBody>
      </p:sp>
      <p:pic>
        <p:nvPicPr>
          <p:cNvPr id="16386" name="Picture 2" descr="Image result for ‫فالوده سیب‬‎"/>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6" y="0"/>
            <a:ext cx="3897630" cy="251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878748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274638"/>
            <a:ext cx="8229600" cy="1143000"/>
          </a:xfrm>
        </p:spPr>
        <p:txBody>
          <a:bodyPr/>
          <a:lstStyle/>
          <a:p>
            <a:r>
              <a:rPr lang="fa-IR" dirty="0" smtClean="0">
                <a:cs typeface="B Koodak" panose="00000700000000000000" pitchFamily="2" charset="-78"/>
              </a:rPr>
              <a:t>مویز</a:t>
            </a:r>
            <a:endParaRPr lang="en-US" dirty="0">
              <a:cs typeface="B Koodak" panose="00000700000000000000" pitchFamily="2" charset="-78"/>
            </a:endParaRPr>
          </a:p>
        </p:txBody>
      </p:sp>
      <p:sp>
        <p:nvSpPr>
          <p:cNvPr id="3" name="Content Placeholder 2"/>
          <p:cNvSpPr>
            <a:spLocks noGrp="1"/>
          </p:cNvSpPr>
          <p:nvPr>
            <p:ph idx="1"/>
          </p:nvPr>
        </p:nvSpPr>
        <p:spPr>
          <a:xfrm>
            <a:off x="457200" y="3779837"/>
            <a:ext cx="8229600" cy="4525963"/>
          </a:xfrm>
        </p:spPr>
        <p:txBody>
          <a:bodyPr/>
          <a:lstStyle/>
          <a:p>
            <a:pPr marL="0" indent="0" algn="r" rtl="1">
              <a:buNone/>
            </a:pPr>
            <a:r>
              <a:rPr lang="fa-IR" dirty="0">
                <a:cs typeface="B Koodak" panose="00000700000000000000" pitchFamily="2" charset="-78"/>
              </a:rPr>
              <a:t>مویز یا همان کشکش سیاه نیز از موادی است که جهت تقویت حافظه و افزایش تمرکز بسیار مفید است.  نوع بی‌هسته‌ی آن هم در فروشگاه‌های خشکبار وجود دارد که لذیذتر است. میزان مصرف این فرآورده روزانه 30 گرم یا 21 عدد است که بهتر است صبح ناشتا استفاده شود.</a:t>
            </a:r>
            <a:endParaRPr lang="en-US" dirty="0">
              <a:cs typeface="B Koodak" panose="00000700000000000000" pitchFamily="2" charset="-78"/>
            </a:endParaRPr>
          </a:p>
          <a:p>
            <a:pPr marL="0" indent="0" algn="r" rtl="1">
              <a:buNone/>
            </a:pPr>
            <a:endParaRPr lang="en-US" dirty="0">
              <a:cs typeface="B Koodak" panose="00000700000000000000" pitchFamily="2" charset="-78"/>
            </a:endParaRPr>
          </a:p>
        </p:txBody>
      </p:sp>
      <p:pic>
        <p:nvPicPr>
          <p:cNvPr id="17410" name="Picture 2" descr="Image result for ‫مویز‬‎"/>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762000"/>
            <a:ext cx="4080680"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525251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4525963"/>
          </a:xfrm>
        </p:spPr>
        <p:txBody>
          <a:bodyPr/>
          <a:lstStyle/>
          <a:p>
            <a:pPr marL="0" indent="0" algn="r" rtl="1">
              <a:buNone/>
            </a:pPr>
            <a:r>
              <a:rPr lang="fa-IR" dirty="0">
                <a:cs typeface="B Koodak" panose="00000700000000000000" pitchFamily="2" charset="-78"/>
              </a:rPr>
              <a:t>ورزش ملایم و مستمر حتی در حد 15 دقیقه در هنگام صبح یا عصر که دمای هوا معتدل است نیز توان ذهنی را افزایش می‌دهد.</a:t>
            </a:r>
            <a:endParaRPr lang="en-US" dirty="0">
              <a:cs typeface="B Koodak" panose="00000700000000000000" pitchFamily="2" charset="-78"/>
            </a:endParaRPr>
          </a:p>
          <a:p>
            <a:pPr marL="0" indent="0" algn="r" rtl="1">
              <a:buNone/>
            </a:pPr>
            <a:endParaRPr lang="en-US" dirty="0">
              <a:cs typeface="B Koodak" panose="00000700000000000000" pitchFamily="2" charset="-78"/>
            </a:endParaRPr>
          </a:p>
        </p:txBody>
      </p:sp>
      <p:pic>
        <p:nvPicPr>
          <p:cNvPr id="18434" name="Picture 2" descr="Image result for ‫ورزش‬‎"/>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8875" y="3581400"/>
            <a:ext cx="4286250" cy="2381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00205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2928958"/>
          </a:xfrm>
        </p:spPr>
        <p:txBody>
          <a:bodyPr>
            <a:normAutofit/>
          </a:bodyPr>
          <a:lstStyle/>
          <a:p>
            <a:r>
              <a:rPr lang="en-US" sz="3600" b="1" dirty="0" smtClean="0">
                <a:cs typeface="B Zar" pitchFamily="2" charset="-78"/>
              </a:rPr>
              <a:t>Artemisia </a:t>
            </a:r>
            <a:r>
              <a:rPr lang="en-US" sz="3600" b="1" dirty="0" err="1" smtClean="0">
                <a:cs typeface="B Zar" pitchFamily="2" charset="-78"/>
              </a:rPr>
              <a:t>absinthium</a:t>
            </a:r>
            <a:r>
              <a:rPr lang="fa-IR" sz="3600" b="1" dirty="0" smtClean="0">
                <a:cs typeface="B Zar" pitchFamily="2" charset="-78"/>
              </a:rPr>
              <a:t/>
            </a:r>
            <a:br>
              <a:rPr lang="fa-IR" sz="3600" b="1" dirty="0" smtClean="0">
                <a:cs typeface="B Zar" pitchFamily="2" charset="-78"/>
              </a:rPr>
            </a:br>
            <a:r>
              <a:rPr lang="fa-IR" sz="3600" b="1" dirty="0" smtClean="0">
                <a:cs typeface="B Zar" pitchFamily="2" charset="-78"/>
              </a:rPr>
              <a:t> گیاهی که در </a:t>
            </a:r>
            <a:r>
              <a:rPr lang="fa-IR" sz="3600" b="1" dirty="0">
                <a:cs typeface="B Zar" pitchFamily="2" charset="-78"/>
              </a:rPr>
              <a:t>طب سنتی برای دفع </a:t>
            </a:r>
            <a:r>
              <a:rPr lang="fa-IR" sz="3600" b="1" dirty="0" smtClean="0">
                <a:cs typeface="B Zar" pitchFamily="2" charset="-78"/>
              </a:rPr>
              <a:t>انگل استفاده </a:t>
            </a:r>
            <a:r>
              <a:rPr lang="fa-IR" sz="3600" b="1" dirty="0">
                <a:cs typeface="B Zar" pitchFamily="2" charset="-78"/>
              </a:rPr>
              <a:t>می‌شده است.</a:t>
            </a:r>
            <a:r>
              <a:rPr lang="fa-IR" dirty="0" smtClean="0"/>
              <a:t/>
            </a:r>
            <a:br>
              <a:rPr lang="fa-IR" dirty="0" smtClean="0"/>
            </a:br>
            <a:endParaRPr lang="fa-IR" dirty="0"/>
          </a:p>
        </p:txBody>
      </p:sp>
      <p:sp>
        <p:nvSpPr>
          <p:cNvPr id="3" name="Slide Number Placeholder 2"/>
          <p:cNvSpPr>
            <a:spLocks noGrp="1"/>
          </p:cNvSpPr>
          <p:nvPr>
            <p:ph type="sldNum" sz="quarter" idx="12"/>
          </p:nvPr>
        </p:nvSpPr>
        <p:spPr/>
        <p:txBody>
          <a:bodyPr/>
          <a:lstStyle/>
          <a:p>
            <a:fld id="{F773F0DC-CED2-4123-B783-9329AE147773}" type="slidenum">
              <a:rPr lang="fa-IR" smtClean="0"/>
              <a:pPr/>
              <a:t>5</a:t>
            </a:fld>
            <a:endParaRPr lang="fa-IR"/>
          </a:p>
        </p:txBody>
      </p:sp>
      <p:pic>
        <p:nvPicPr>
          <p:cNvPr id="2052" name="Picture 4" descr="Image result for ‫افسنتین‬‎"/>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0428" y="3137702"/>
            <a:ext cx="3847747" cy="288209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result for ‫عمل آب مروارید ابن سینا‬‎"/>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4429124"/>
            <a:ext cx="3471333" cy="21478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Koodak" panose="00000700000000000000" pitchFamily="2" charset="-78"/>
              </a:rPr>
              <a:t>نوشیدنی های مقوی ذهن</a:t>
            </a:r>
            <a:endParaRPr lang="en-US" dirty="0">
              <a:cs typeface="B Koodak" panose="00000700000000000000" pitchFamily="2" charset="-78"/>
            </a:endParaRPr>
          </a:p>
        </p:txBody>
      </p:sp>
      <p:sp>
        <p:nvSpPr>
          <p:cNvPr id="3" name="Content Placeholder 2"/>
          <p:cNvSpPr>
            <a:spLocks noGrp="1"/>
          </p:cNvSpPr>
          <p:nvPr>
            <p:ph idx="1"/>
          </p:nvPr>
        </p:nvSpPr>
        <p:spPr/>
        <p:txBody>
          <a:bodyPr/>
          <a:lstStyle/>
          <a:p>
            <a:pPr marL="0" indent="0" algn="r" rtl="1">
              <a:lnSpc>
                <a:spcPct val="150000"/>
              </a:lnSpc>
              <a:buNone/>
            </a:pPr>
            <a:r>
              <a:rPr lang="fa-IR" dirty="0">
                <a:cs typeface="B Koodak" panose="00000700000000000000" pitchFamily="2" charset="-78"/>
              </a:rPr>
              <a:t> یکی از نوشیدنی‌هایی که علاوه بر تقویت معده و بهبود هضم باعث تقویت حافظه و تمرکز می‌شود و آرامبخش و نشاط‌آور بوده و می‌تواند حرارت بدن را در هنگام گرمی هوا کاهش دهد شربت جُلّاب یا همان شربت </a:t>
            </a:r>
            <a:r>
              <a:rPr lang="fa-IR" dirty="0" smtClean="0">
                <a:cs typeface="B Koodak" panose="00000700000000000000" pitchFamily="2" charset="-78"/>
              </a:rPr>
              <a:t>گلاب زعفران </a:t>
            </a:r>
            <a:r>
              <a:rPr lang="fa-IR" dirty="0">
                <a:cs typeface="B Koodak" panose="00000700000000000000" pitchFamily="2" charset="-78"/>
              </a:rPr>
              <a:t>طب سنتی است. </a:t>
            </a:r>
            <a:endParaRPr lang="en-US" dirty="0">
              <a:cs typeface="B Koodak" panose="00000700000000000000" pitchFamily="2" charset="-78"/>
            </a:endParaRPr>
          </a:p>
        </p:txBody>
      </p:sp>
      <p:pic>
        <p:nvPicPr>
          <p:cNvPr id="19458"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4598" y="4648200"/>
            <a:ext cx="3897402" cy="2030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014232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b="1" dirty="0">
                <a:cs typeface="B Koodak" panose="00000700000000000000" pitchFamily="2" charset="-78"/>
              </a:rPr>
              <a:t>طرز تهیه شربت جُلّاب</a:t>
            </a:r>
            <a:r>
              <a:rPr lang="en-US" dirty="0">
                <a:cs typeface="B Koodak" panose="00000700000000000000" pitchFamily="2" charset="-78"/>
              </a:rPr>
              <a:t/>
            </a:r>
            <a:br>
              <a:rPr lang="en-US" dirty="0">
                <a:cs typeface="B Koodak" panose="00000700000000000000" pitchFamily="2" charset="-78"/>
              </a:rPr>
            </a:br>
            <a:endParaRPr lang="en-US" dirty="0">
              <a:cs typeface="B Koodak" panose="00000700000000000000" pitchFamily="2" charset="-78"/>
            </a:endParaRPr>
          </a:p>
        </p:txBody>
      </p:sp>
      <p:sp>
        <p:nvSpPr>
          <p:cNvPr id="3" name="Content Placeholder 2"/>
          <p:cNvSpPr>
            <a:spLocks noGrp="1"/>
          </p:cNvSpPr>
          <p:nvPr>
            <p:ph idx="1"/>
          </p:nvPr>
        </p:nvSpPr>
        <p:spPr/>
        <p:txBody>
          <a:bodyPr>
            <a:normAutofit lnSpcReduction="10000"/>
          </a:bodyPr>
          <a:lstStyle/>
          <a:p>
            <a:pPr algn="r" rtl="1"/>
            <a:r>
              <a:rPr lang="fa-IR" dirty="0">
                <a:cs typeface="B Koodak" panose="00000700000000000000" pitchFamily="2" charset="-78"/>
              </a:rPr>
              <a:t>مواد لازم: شکر 1 کیلو، گلاب 3 کیلو، زعفران یک قاشق چایخوری سرخالی.</a:t>
            </a:r>
            <a:endParaRPr lang="en-US" dirty="0">
              <a:cs typeface="B Koodak" panose="00000700000000000000" pitchFamily="2" charset="-78"/>
            </a:endParaRPr>
          </a:p>
          <a:p>
            <a:pPr algn="r" rtl="1"/>
            <a:r>
              <a:rPr lang="fa-IR" dirty="0">
                <a:cs typeface="B Koodak" panose="00000700000000000000" pitchFamily="2" charset="-78"/>
              </a:rPr>
              <a:t>شکر و گلاب را مخلوط کرده روی شعله ملایم بجوشانید، در حین جوشیدن کف آن‌را بگیرید صبر کنید تا نصف شود. سپس زعفران ساییده شده را با گلاب حل کرده و به آن اضافه نموده شعله را خاموش کنید. برای مصرف آن‌را با آب مخلوط کرده و میل کنید. در صورت تمایل می‌توانید تخم شربتی یا اسفرزه را نیز موقع مصرف به آن اضافه کنید.</a:t>
            </a:r>
            <a:endParaRPr lang="en-US" dirty="0">
              <a:cs typeface="B Koodak" panose="00000700000000000000" pitchFamily="2" charset="-78"/>
            </a:endParaRPr>
          </a:p>
          <a:p>
            <a:pPr algn="r" rtl="1"/>
            <a:endParaRPr lang="en-US" dirty="0">
              <a:cs typeface="B Koodak" panose="00000700000000000000" pitchFamily="2" charset="-78"/>
            </a:endParaRPr>
          </a:p>
        </p:txBody>
      </p:sp>
    </p:spTree>
    <p:extLst>
      <p:ext uri="{BB962C8B-B14F-4D97-AF65-F5344CB8AC3E}">
        <p14:creationId xmlns:p14="http://schemas.microsoft.com/office/powerpoint/2010/main" val="371000666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حنطه یا گندم</a:t>
            </a:r>
            <a:endParaRPr lang="en-US" dirty="0"/>
          </a:p>
        </p:txBody>
      </p:sp>
      <p:sp>
        <p:nvSpPr>
          <p:cNvPr id="3" name="Content Placeholder 2"/>
          <p:cNvSpPr>
            <a:spLocks noGrp="1"/>
          </p:cNvSpPr>
          <p:nvPr>
            <p:ph idx="1"/>
          </p:nvPr>
        </p:nvSpPr>
        <p:spPr>
          <a:xfrm>
            <a:off x="457200" y="2408237"/>
            <a:ext cx="8229600" cy="4525963"/>
          </a:xfrm>
        </p:spPr>
        <p:txBody>
          <a:bodyPr>
            <a:normAutofit/>
          </a:bodyPr>
          <a:lstStyle/>
          <a:p>
            <a:pPr algn="just" rtl="1"/>
            <a:r>
              <a:rPr lang="fa-IR" dirty="0" smtClean="0"/>
              <a:t>در اول گرم و در رطوبت و يبوست معتدل</a:t>
            </a:r>
          </a:p>
          <a:p>
            <a:pPr algn="just" rtl="1"/>
            <a:r>
              <a:rPr lang="fa-IR" dirty="0"/>
              <a:t>بهترین </a:t>
            </a:r>
            <a:r>
              <a:rPr lang="fa-IR" dirty="0" smtClean="0"/>
              <a:t>اطعمه </a:t>
            </a:r>
            <a:r>
              <a:rPr lang="fa-IR" dirty="0"/>
              <a:t>اصحا و کثیرالغذاء و </a:t>
            </a:r>
            <a:r>
              <a:rPr lang="fa-IR" dirty="0" smtClean="0"/>
              <a:t>مسمن</a:t>
            </a:r>
          </a:p>
          <a:p>
            <a:pPr algn="r" rtl="1"/>
            <a:r>
              <a:rPr lang="fa-IR" dirty="0"/>
              <a:t>گندم برشته </a:t>
            </a:r>
            <a:r>
              <a:rPr lang="fa-IR" dirty="0" smtClean="0"/>
              <a:t>و پخته در آب بطی الهضم </a:t>
            </a:r>
            <a:r>
              <a:rPr lang="fa-IR" dirty="0"/>
              <a:t>و </a:t>
            </a:r>
            <a:r>
              <a:rPr lang="fa-IR" dirty="0" smtClean="0"/>
              <a:t>نفاخ است ولیکن </a:t>
            </a:r>
            <a:r>
              <a:rPr lang="fa-IR" dirty="0"/>
              <a:t>چون استمرار یابد </a:t>
            </a:r>
            <a:r>
              <a:rPr lang="fa-IR" dirty="0" smtClean="0"/>
              <a:t>از سایر روشهای مصرف غذايئت بیشتری دارد.</a:t>
            </a:r>
          </a:p>
          <a:p>
            <a:pPr algn="r" rtl="1"/>
            <a:endParaRPr lang="en-US" dirty="0"/>
          </a:p>
        </p:txBody>
      </p:sp>
      <p:pic>
        <p:nvPicPr>
          <p:cNvPr id="4" name="Picture 3"/>
          <p:cNvPicPr>
            <a:picLocks noChangeAspect="1" noChangeArrowheads="1"/>
          </p:cNvPicPr>
          <p:nvPr/>
        </p:nvPicPr>
        <p:blipFill>
          <a:blip r:embed="rId2" cstate="print"/>
          <a:srcRect l="2654" t="28935" r="81399" b="53110"/>
          <a:stretch>
            <a:fillRect/>
          </a:stretch>
        </p:blipFill>
        <p:spPr bwMode="auto">
          <a:xfrm>
            <a:off x="228600" y="228600"/>
            <a:ext cx="2808312" cy="1976219"/>
          </a:xfrm>
          <a:prstGeom prst="rect">
            <a:avLst/>
          </a:prstGeom>
          <a:ln>
            <a:noFill/>
          </a:ln>
          <a:effectLst>
            <a:softEdge rad="112500"/>
          </a:effectLst>
        </p:spPr>
      </p:pic>
    </p:spTree>
    <p:extLst>
      <p:ext uri="{BB962C8B-B14F-4D97-AF65-F5344CB8AC3E}">
        <p14:creationId xmlns:p14="http://schemas.microsoft.com/office/powerpoint/2010/main" val="325298634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fa-IR" dirty="0" smtClean="0"/>
              <a:t>مصلحات گندم</a:t>
            </a:r>
            <a:endParaRPr lang="en-US" dirty="0"/>
          </a:p>
        </p:txBody>
      </p:sp>
      <p:sp>
        <p:nvSpPr>
          <p:cNvPr id="3" name="Content Placeholder 2"/>
          <p:cNvSpPr>
            <a:spLocks noGrp="1"/>
          </p:cNvSpPr>
          <p:nvPr>
            <p:ph idx="1"/>
          </p:nvPr>
        </p:nvSpPr>
        <p:spPr/>
        <p:txBody>
          <a:bodyPr/>
          <a:lstStyle/>
          <a:p>
            <a:pPr algn="r" rtl="1"/>
            <a:r>
              <a:rPr lang="fa-IR" dirty="0" smtClean="0"/>
              <a:t>نان فطیر و نانی </a:t>
            </a:r>
            <a:r>
              <a:rPr lang="fa-IR" dirty="0"/>
              <a:t>که آرد آن را بسیار نرم سوده و در آن مطلق </a:t>
            </a:r>
            <a:r>
              <a:rPr lang="fa-IR" dirty="0" smtClean="0"/>
              <a:t>سبوس نباشد </a:t>
            </a:r>
            <a:r>
              <a:rPr lang="fa-IR" dirty="0"/>
              <a:t>و شسته مانند نشاسته شده باشد قابض و مسدد </a:t>
            </a:r>
            <a:r>
              <a:rPr lang="fa-IR" dirty="0" smtClean="0"/>
              <a:t>(سده عروق و احشا) و </a:t>
            </a:r>
            <a:r>
              <a:rPr lang="fa-IR" dirty="0"/>
              <a:t>دیر </a:t>
            </a:r>
            <a:r>
              <a:rPr lang="fa-IR" dirty="0" smtClean="0"/>
              <a:t>هضم.</a:t>
            </a:r>
          </a:p>
          <a:p>
            <a:pPr algn="r" rtl="1"/>
            <a:endParaRPr lang="fa-IR" dirty="0" smtClean="0"/>
          </a:p>
          <a:p>
            <a:pPr algn="r" rtl="1"/>
            <a:r>
              <a:rPr lang="fa-IR" dirty="0" smtClean="0"/>
              <a:t>مصلح </a:t>
            </a:r>
            <a:r>
              <a:rPr lang="fa-IR" dirty="0"/>
              <a:t>آن </a:t>
            </a:r>
            <a:r>
              <a:rPr lang="fa-IR" dirty="0" smtClean="0"/>
              <a:t>قند سفید و </a:t>
            </a:r>
            <a:r>
              <a:rPr lang="fa-IR" dirty="0"/>
              <a:t>انجیر و فواکه مطبوخه و </a:t>
            </a:r>
            <a:r>
              <a:rPr lang="fa-IR" dirty="0" smtClean="0"/>
              <a:t>خوردن جوارش </a:t>
            </a:r>
            <a:r>
              <a:rPr lang="fa-IR" dirty="0"/>
              <a:t>کمونی و فلافلی بعد از </a:t>
            </a:r>
            <a:r>
              <a:rPr lang="fa-IR" dirty="0" smtClean="0"/>
              <a:t>آن.</a:t>
            </a:r>
            <a:endParaRPr lang="en-US" dirty="0"/>
          </a:p>
        </p:txBody>
      </p:sp>
      <p:pic>
        <p:nvPicPr>
          <p:cNvPr id="51202" name="Picture 2" descr="http://rasekhoon.net/_WebsiteData/Article/ArticleImages/1/1388/Aban/01/7943.jpg"/>
          <p:cNvPicPr>
            <a:picLocks noChangeAspect="1" noChangeArrowheads="1"/>
          </p:cNvPicPr>
          <p:nvPr/>
        </p:nvPicPr>
        <p:blipFill>
          <a:blip r:embed="rId2"/>
          <a:srcRect/>
          <a:stretch>
            <a:fillRect/>
          </a:stretch>
        </p:blipFill>
        <p:spPr bwMode="auto">
          <a:xfrm>
            <a:off x="762000" y="4876800"/>
            <a:ext cx="1905000" cy="1285876"/>
          </a:xfrm>
          <a:prstGeom prst="rect">
            <a:avLst/>
          </a:prstGeom>
          <a:noFill/>
        </p:spPr>
      </p:pic>
    </p:spTree>
    <p:extLst>
      <p:ext uri="{BB962C8B-B14F-4D97-AF65-F5344CB8AC3E}">
        <p14:creationId xmlns:p14="http://schemas.microsoft.com/office/powerpoint/2010/main" val="124803168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ارز یا برنج</a:t>
            </a:r>
            <a:endParaRPr lang="en-US" dirty="0"/>
          </a:p>
        </p:txBody>
      </p:sp>
      <p:sp>
        <p:nvSpPr>
          <p:cNvPr id="3" name="Content Placeholder 2"/>
          <p:cNvSpPr>
            <a:spLocks noGrp="1"/>
          </p:cNvSpPr>
          <p:nvPr>
            <p:ph idx="1"/>
          </p:nvPr>
        </p:nvSpPr>
        <p:spPr>
          <a:xfrm>
            <a:off x="457200" y="1828800"/>
            <a:ext cx="8229600" cy="4297363"/>
          </a:xfrm>
        </p:spPr>
        <p:txBody>
          <a:bodyPr>
            <a:noAutofit/>
          </a:bodyPr>
          <a:lstStyle/>
          <a:p>
            <a:pPr algn="r" rtl="1"/>
            <a:r>
              <a:rPr lang="fa-IR" sz="2400" dirty="0" smtClean="0"/>
              <a:t>برنج چلاوکش سرد </a:t>
            </a:r>
            <a:r>
              <a:rPr lang="fa-IR" sz="2400" dirty="0"/>
              <a:t>در </a:t>
            </a:r>
            <a:r>
              <a:rPr lang="fa-IR" sz="2400" dirty="0" smtClean="0"/>
              <a:t>اول و برنج دمی (پلو) مایل به گرمی.</a:t>
            </a:r>
          </a:p>
          <a:p>
            <a:pPr algn="r" rtl="1"/>
            <a:r>
              <a:rPr lang="fa-IR" sz="2400" dirty="0" smtClean="0"/>
              <a:t>مولد خلط صالح و خوابهاي نيكو و رافع تشنگي و نيكو كننده رنگ رخسار</a:t>
            </a:r>
          </a:p>
          <a:p>
            <a:pPr algn="r" rtl="1"/>
            <a:r>
              <a:rPr lang="fa-IR" sz="2400" dirty="0" smtClean="0"/>
              <a:t>خوردن آن با شير و شكر كثيرالغذا و مبهي و مسمن بدن</a:t>
            </a:r>
          </a:p>
          <a:p>
            <a:pPr algn="r" rtl="1"/>
            <a:r>
              <a:rPr lang="fa-IR" sz="2400" dirty="0" smtClean="0"/>
              <a:t>با دوغ تازه و سماق مسكن حرارت و تشنگي و غثيان و حبس اسهال</a:t>
            </a:r>
          </a:p>
          <a:p>
            <a:pPr algn="r" rtl="1"/>
            <a:endParaRPr lang="fa-IR" sz="2400" dirty="0" smtClean="0"/>
          </a:p>
        </p:txBody>
      </p:sp>
      <p:pic>
        <p:nvPicPr>
          <p:cNvPr id="52226" name="Picture 2" descr="http://groohashpazi.persiangig.com/image/groohashpazi/abkeshberenj.jpg"/>
          <p:cNvPicPr>
            <a:picLocks noChangeAspect="1" noChangeArrowheads="1"/>
          </p:cNvPicPr>
          <p:nvPr/>
        </p:nvPicPr>
        <p:blipFill>
          <a:blip r:embed="rId2"/>
          <a:srcRect/>
          <a:stretch>
            <a:fillRect/>
          </a:stretch>
        </p:blipFill>
        <p:spPr bwMode="auto">
          <a:xfrm>
            <a:off x="0" y="0"/>
            <a:ext cx="2895600" cy="1930401"/>
          </a:xfrm>
          <a:prstGeom prst="rect">
            <a:avLst/>
          </a:prstGeom>
          <a:ln>
            <a:noFill/>
          </a:ln>
          <a:effectLst>
            <a:softEdge rad="112500"/>
          </a:effectLst>
        </p:spPr>
      </p:pic>
    </p:spTree>
    <p:extLst>
      <p:ext uri="{BB962C8B-B14F-4D97-AF65-F5344CB8AC3E}">
        <p14:creationId xmlns:p14="http://schemas.microsoft.com/office/powerpoint/2010/main" val="166173691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descr="http://www.iranneeds.com/upload/modules/iContent2/Files/3876.jpg"/>
          <p:cNvPicPr>
            <a:picLocks noChangeAspect="1" noChangeArrowheads="1"/>
          </p:cNvPicPr>
          <p:nvPr/>
        </p:nvPicPr>
        <p:blipFill>
          <a:blip r:embed="rId2"/>
          <a:srcRect/>
          <a:stretch>
            <a:fillRect/>
          </a:stretch>
        </p:blipFill>
        <p:spPr bwMode="auto">
          <a:xfrm>
            <a:off x="0" y="3276600"/>
            <a:ext cx="3565907" cy="2667000"/>
          </a:xfrm>
          <a:prstGeom prst="rect">
            <a:avLst/>
          </a:prstGeom>
          <a:ln>
            <a:noFill/>
          </a:ln>
          <a:effectLst>
            <a:softEdge rad="112500"/>
          </a:effectLst>
        </p:spPr>
      </p:pic>
      <p:sp>
        <p:nvSpPr>
          <p:cNvPr id="2" name="Title 1"/>
          <p:cNvSpPr>
            <a:spLocks noGrp="1"/>
          </p:cNvSpPr>
          <p:nvPr>
            <p:ph type="title"/>
          </p:nvPr>
        </p:nvSpPr>
        <p:spPr/>
        <p:txBody>
          <a:bodyPr/>
          <a:lstStyle/>
          <a:p>
            <a:r>
              <a:rPr lang="fa-IR" dirty="0" smtClean="0"/>
              <a:t>مصلحات برنج</a:t>
            </a:r>
            <a:endParaRPr lang="en-US" dirty="0"/>
          </a:p>
        </p:txBody>
      </p:sp>
      <p:sp>
        <p:nvSpPr>
          <p:cNvPr id="3" name="Content Placeholder 2"/>
          <p:cNvSpPr>
            <a:spLocks noGrp="1"/>
          </p:cNvSpPr>
          <p:nvPr>
            <p:ph idx="1"/>
          </p:nvPr>
        </p:nvSpPr>
        <p:spPr/>
        <p:txBody>
          <a:bodyPr>
            <a:normAutofit/>
          </a:bodyPr>
          <a:lstStyle/>
          <a:p>
            <a:pPr algn="r" rtl="1"/>
            <a:r>
              <a:rPr lang="fa-IR" dirty="0" smtClean="0"/>
              <a:t>برنجهاي لزج را چون چند مرتبه جوش ندهند و آب غلیظ لزج آن را نریزند استعمال آن جایز نیست.</a:t>
            </a:r>
          </a:p>
          <a:p>
            <a:pPr algn="r" rtl="1"/>
            <a:r>
              <a:rPr lang="fa-IR" dirty="0"/>
              <a:t>برنج مولد قولنج و سده </a:t>
            </a:r>
            <a:r>
              <a:rPr lang="fa-IR" dirty="0" smtClean="0"/>
              <a:t>است.</a:t>
            </a:r>
            <a:endParaRPr lang="fa-IR" dirty="0"/>
          </a:p>
          <a:p>
            <a:pPr algn="r" rtl="1"/>
            <a:r>
              <a:rPr lang="fa-IR" dirty="0"/>
              <a:t>مصلح آن خیسانیدن آن </a:t>
            </a:r>
            <a:r>
              <a:rPr lang="fa-IR" dirty="0" smtClean="0"/>
              <a:t>در آب نخاله</a:t>
            </a:r>
          </a:p>
          <a:p>
            <a:pPr algn="r" rtl="1">
              <a:buNone/>
            </a:pPr>
            <a:r>
              <a:rPr lang="fa-IR" dirty="0" smtClean="0"/>
              <a:t>	 گندم است و </a:t>
            </a:r>
            <a:r>
              <a:rPr lang="fa-IR" dirty="0"/>
              <a:t>خوردن آن </a:t>
            </a:r>
            <a:r>
              <a:rPr lang="fa-IR" dirty="0" smtClean="0"/>
              <a:t>با شیرینی </a:t>
            </a:r>
          </a:p>
          <a:p>
            <a:pPr algn="r" rtl="1">
              <a:buNone/>
            </a:pPr>
            <a:r>
              <a:rPr lang="fa-IR" dirty="0"/>
              <a:t>	</a:t>
            </a:r>
            <a:r>
              <a:rPr lang="fa-IR" dirty="0" smtClean="0"/>
              <a:t>و </a:t>
            </a:r>
            <a:r>
              <a:rPr lang="fa-IR" dirty="0"/>
              <a:t>چون در آب قرطم </a:t>
            </a:r>
            <a:r>
              <a:rPr lang="fa-IR" dirty="0" smtClean="0"/>
              <a:t>بجوشانند رفع</a:t>
            </a:r>
          </a:p>
          <a:p>
            <a:pPr algn="r" rtl="1">
              <a:buNone/>
            </a:pPr>
            <a:r>
              <a:rPr lang="fa-IR" dirty="0"/>
              <a:t>	</a:t>
            </a:r>
            <a:r>
              <a:rPr lang="fa-IR" dirty="0" smtClean="0"/>
              <a:t> سده آن می کند.</a:t>
            </a:r>
          </a:p>
          <a:p>
            <a:pPr algn="r" rtl="1"/>
            <a:endParaRPr lang="en-US" dirty="0"/>
          </a:p>
        </p:txBody>
      </p:sp>
    </p:spTree>
    <p:extLst>
      <p:ext uri="{BB962C8B-B14F-4D97-AF65-F5344CB8AC3E}">
        <p14:creationId xmlns:p14="http://schemas.microsoft.com/office/powerpoint/2010/main" val="180901349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شعیر یا جو</a:t>
            </a:r>
            <a:endParaRPr lang="en-US" dirty="0"/>
          </a:p>
        </p:txBody>
      </p:sp>
      <p:sp>
        <p:nvSpPr>
          <p:cNvPr id="3" name="Content Placeholder 2"/>
          <p:cNvSpPr>
            <a:spLocks noGrp="1"/>
          </p:cNvSpPr>
          <p:nvPr>
            <p:ph idx="1"/>
          </p:nvPr>
        </p:nvSpPr>
        <p:spPr/>
        <p:txBody>
          <a:bodyPr>
            <a:normAutofit fontScale="92500" lnSpcReduction="10000"/>
          </a:bodyPr>
          <a:lstStyle/>
          <a:p>
            <a:pPr algn="just" rtl="1">
              <a:buNone/>
            </a:pPr>
            <a:r>
              <a:rPr lang="fa-IR" dirty="0" smtClean="0">
                <a:solidFill>
                  <a:srgbClr val="0070C0"/>
                </a:solidFill>
                <a:cs typeface="B Jadid" pitchFamily="2" charset="-78"/>
              </a:rPr>
              <a:t>طبيعت آن در آخر اول سرد و خشك</a:t>
            </a:r>
          </a:p>
          <a:p>
            <a:pPr algn="just" rtl="1">
              <a:buNone/>
            </a:pPr>
            <a:r>
              <a:rPr lang="fa-IR" dirty="0" smtClean="0">
                <a:solidFill>
                  <a:srgbClr val="0070C0"/>
                </a:solidFill>
                <a:cs typeface="B Jadid" pitchFamily="2" charset="-78"/>
              </a:rPr>
              <a:t>قليل الغذاتر از گندم، سريع الانحدار و مولد خون صالح</a:t>
            </a:r>
          </a:p>
          <a:p>
            <a:pPr algn="just" rtl="1">
              <a:buNone/>
            </a:pPr>
            <a:r>
              <a:rPr lang="fa-IR" dirty="0" smtClean="0">
                <a:solidFill>
                  <a:srgbClr val="0070C0"/>
                </a:solidFill>
                <a:cs typeface="B Jadid" pitchFamily="2" charset="-78"/>
              </a:rPr>
              <a:t>مسكن غليان صفرا و خون و عطش و مدر</a:t>
            </a:r>
          </a:p>
          <a:p>
            <a:pPr algn="just" rtl="1">
              <a:buNone/>
            </a:pPr>
            <a:r>
              <a:rPr lang="fa-IR" dirty="0" smtClean="0">
                <a:solidFill>
                  <a:srgbClr val="0070C0"/>
                </a:solidFill>
                <a:cs typeface="B Jadid" pitchFamily="2" charset="-78"/>
              </a:rPr>
              <a:t>آب جو مقشر مطبوخ </a:t>
            </a:r>
            <a:r>
              <a:rPr lang="fa-IR" dirty="0" smtClean="0">
                <a:solidFill>
                  <a:srgbClr val="C00000"/>
                </a:solidFill>
                <a:cs typeface="B Jadid" pitchFamily="2" charset="-78"/>
              </a:rPr>
              <a:t>(ماءالشعير)؛</a:t>
            </a:r>
            <a:r>
              <a:rPr lang="fa-IR" dirty="0" smtClean="0">
                <a:solidFill>
                  <a:srgbClr val="0070C0"/>
                </a:solidFill>
                <a:cs typeface="B Jadid" pitchFamily="2" charset="-78"/>
              </a:rPr>
              <a:t> مسكن حرارت باطني، جگر و عطش.</a:t>
            </a:r>
          </a:p>
          <a:p>
            <a:pPr algn="just" rtl="1">
              <a:buNone/>
            </a:pPr>
            <a:r>
              <a:rPr lang="fa-IR" dirty="0" smtClean="0">
                <a:solidFill>
                  <a:srgbClr val="0070C0"/>
                </a:solidFill>
                <a:cs typeface="B Jadid" pitchFamily="2" charset="-78"/>
              </a:rPr>
              <a:t>غرغره </a:t>
            </a:r>
            <a:r>
              <a:rPr lang="fa-IR" dirty="0" smtClean="0">
                <a:cs typeface="B Jadid" pitchFamily="2" charset="-78"/>
              </a:rPr>
              <a:t>شيره جو (کشک الشعیر) </a:t>
            </a:r>
            <a:r>
              <a:rPr lang="fa-IR" dirty="0" smtClean="0">
                <a:solidFill>
                  <a:srgbClr val="0070C0"/>
                </a:solidFill>
                <a:cs typeface="B Jadid" pitchFamily="2" charset="-78"/>
              </a:rPr>
              <a:t>جهت ورم گلو و درد آن.</a:t>
            </a:r>
          </a:p>
          <a:p>
            <a:pPr algn="just" rtl="1">
              <a:buNone/>
            </a:pPr>
            <a:r>
              <a:rPr lang="fa-IR" dirty="0" smtClean="0">
                <a:solidFill>
                  <a:srgbClr val="0070C0"/>
                </a:solidFill>
                <a:cs typeface="B Jadid" pitchFamily="2" charset="-78"/>
              </a:rPr>
              <a:t>سویق جو با قدري شكر بهترين غذای اطفال است.</a:t>
            </a:r>
          </a:p>
          <a:p>
            <a:pPr algn="r" rtl="1">
              <a:buNone/>
            </a:pPr>
            <a:r>
              <a:rPr lang="fa-IR" dirty="0" smtClean="0">
                <a:solidFill>
                  <a:srgbClr val="0070C0"/>
                </a:solidFill>
                <a:cs typeface="B Jadid" pitchFamily="2" charset="-78"/>
              </a:rPr>
              <a:t>مضر مبرودين و نفاخ  و مصلح آن شكر و نبات</a:t>
            </a:r>
          </a:p>
          <a:p>
            <a:pPr algn="r" rtl="1"/>
            <a:endParaRPr lang="en-US" dirty="0"/>
          </a:p>
        </p:txBody>
      </p:sp>
      <p:pic>
        <p:nvPicPr>
          <p:cNvPr id="5" name="Picture 2" descr="جو"/>
          <p:cNvPicPr>
            <a:picLocks noChangeAspect="1" noChangeArrowheads="1"/>
          </p:cNvPicPr>
          <p:nvPr/>
        </p:nvPicPr>
        <p:blipFill>
          <a:blip r:embed="rId2" cstate="print"/>
          <a:srcRect/>
          <a:stretch>
            <a:fillRect/>
          </a:stretch>
        </p:blipFill>
        <p:spPr bwMode="auto">
          <a:xfrm>
            <a:off x="155575" y="152400"/>
            <a:ext cx="1714500" cy="2000251"/>
          </a:xfrm>
          <a:prstGeom prst="rect">
            <a:avLst/>
          </a:prstGeom>
          <a:noFill/>
        </p:spPr>
      </p:pic>
    </p:spTree>
    <p:extLst>
      <p:ext uri="{BB962C8B-B14F-4D97-AF65-F5344CB8AC3E}">
        <p14:creationId xmlns:p14="http://schemas.microsoft.com/office/powerpoint/2010/main" val="152664261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http://www.wholefoodsmarket.com/sites/default/files/styles/large/public/wp-content/uploads/2011/05/mung_beans1_0.jpg?itok=bPIH8YeN"/>
          <p:cNvPicPr>
            <a:picLocks noChangeAspect="1" noChangeArrowheads="1"/>
          </p:cNvPicPr>
          <p:nvPr/>
        </p:nvPicPr>
        <p:blipFill>
          <a:blip r:embed="rId2"/>
          <a:srcRect/>
          <a:stretch>
            <a:fillRect/>
          </a:stretch>
        </p:blipFill>
        <p:spPr bwMode="auto">
          <a:xfrm rot="2112655">
            <a:off x="434915" y="3375085"/>
            <a:ext cx="2209800" cy="2209800"/>
          </a:xfrm>
          <a:prstGeom prst="rect">
            <a:avLst/>
          </a:prstGeom>
          <a:noFill/>
          <a:effectLst>
            <a:softEdge rad="317500"/>
          </a:effectLst>
        </p:spPr>
      </p:pic>
      <p:sp>
        <p:nvSpPr>
          <p:cNvPr id="2" name="Title 1"/>
          <p:cNvSpPr>
            <a:spLocks noGrp="1"/>
          </p:cNvSpPr>
          <p:nvPr>
            <p:ph type="title"/>
          </p:nvPr>
        </p:nvSpPr>
        <p:spPr/>
        <p:txBody>
          <a:bodyPr/>
          <a:lstStyle/>
          <a:p>
            <a:pPr algn="r" rtl="1"/>
            <a:r>
              <a:rPr lang="fa-IR" dirty="0" smtClean="0"/>
              <a:t>ماش</a:t>
            </a:r>
            <a:endParaRPr lang="en-US" dirty="0"/>
          </a:p>
        </p:txBody>
      </p:sp>
      <p:sp>
        <p:nvSpPr>
          <p:cNvPr id="3" name="Content Placeholder 2"/>
          <p:cNvSpPr>
            <a:spLocks noGrp="1"/>
          </p:cNvSpPr>
          <p:nvPr>
            <p:ph idx="1"/>
          </p:nvPr>
        </p:nvSpPr>
        <p:spPr/>
        <p:txBody>
          <a:bodyPr>
            <a:normAutofit fontScale="77500" lnSpcReduction="20000"/>
          </a:bodyPr>
          <a:lstStyle/>
          <a:p>
            <a:pPr algn="just" rtl="1">
              <a:buNone/>
            </a:pPr>
            <a:r>
              <a:rPr lang="fa-IR" dirty="0" smtClean="0">
                <a:solidFill>
                  <a:srgbClr val="0070C0"/>
                </a:solidFill>
                <a:cs typeface="B Jadid" pitchFamily="2" charset="-78"/>
              </a:rPr>
              <a:t>در آخر اول سرد و ما يل به خشكي و مقشر آن معتدل در تري و خشكي</a:t>
            </a:r>
          </a:p>
          <a:p>
            <a:pPr algn="just" rtl="1">
              <a:buNone/>
            </a:pPr>
            <a:r>
              <a:rPr lang="fa-IR" dirty="0" smtClean="0">
                <a:solidFill>
                  <a:srgbClr val="0070C0"/>
                </a:solidFill>
                <a:cs typeface="B Jadid" pitchFamily="2" charset="-78"/>
              </a:rPr>
              <a:t>لطيف تر از عدس و نفخ آن كمتر از باقلا و </a:t>
            </a:r>
            <a:r>
              <a:rPr lang="fa-IR" u="sng" dirty="0" smtClean="0">
                <a:solidFill>
                  <a:srgbClr val="0070C0"/>
                </a:solidFill>
                <a:cs typeface="B Jadid" pitchFamily="2" charset="-78"/>
              </a:rPr>
              <a:t>اصلح حبوب مأكوله </a:t>
            </a:r>
            <a:r>
              <a:rPr lang="fa-IR" dirty="0" smtClean="0">
                <a:solidFill>
                  <a:srgbClr val="0070C0"/>
                </a:solidFill>
                <a:cs typeface="B Jadid" pitchFamily="2" charset="-78"/>
              </a:rPr>
              <a:t>است.</a:t>
            </a:r>
          </a:p>
          <a:p>
            <a:pPr algn="just" rtl="1">
              <a:buNone/>
            </a:pPr>
            <a:r>
              <a:rPr lang="fa-IR" dirty="0" smtClean="0">
                <a:solidFill>
                  <a:srgbClr val="0070C0"/>
                </a:solidFill>
                <a:cs typeface="B Jadid" pitchFamily="2" charset="-78"/>
              </a:rPr>
              <a:t>كثيرالغذا و مولد خلط صالح الكيموس وليكن بطي الانحدار</a:t>
            </a:r>
          </a:p>
          <a:p>
            <a:pPr algn="just" rtl="1">
              <a:buNone/>
            </a:pPr>
            <a:r>
              <a:rPr lang="fa-IR" dirty="0" smtClean="0">
                <a:solidFill>
                  <a:srgbClr val="0070C0"/>
                </a:solidFill>
                <a:cs typeface="B Jadid" pitchFamily="2" charset="-78"/>
              </a:rPr>
              <a:t>از اغذيه تابستان و بهار و بلدان حاره و صاحبان مزاج گرم است جهت آن كه مسكن حرارت و حدت و التهاب صفر ا و خون است.</a:t>
            </a:r>
          </a:p>
          <a:p>
            <a:pPr algn="just" rtl="1">
              <a:buNone/>
            </a:pPr>
            <a:r>
              <a:rPr lang="fa-IR" dirty="0" smtClean="0">
                <a:solidFill>
                  <a:srgbClr val="0070C0"/>
                </a:solidFill>
                <a:cs typeface="B Jadid" pitchFamily="2" charset="-78"/>
              </a:rPr>
              <a:t>مقوي عصب و اعضاي عصباني و قوت باصره</a:t>
            </a:r>
          </a:p>
          <a:p>
            <a:pPr algn="just" rtl="1">
              <a:buNone/>
            </a:pPr>
            <a:r>
              <a:rPr lang="fa-IR" dirty="0" smtClean="0">
                <a:solidFill>
                  <a:srgbClr val="0070C0"/>
                </a:solidFill>
                <a:cs typeface="B Jadid" pitchFamily="2" charset="-78"/>
              </a:rPr>
              <a:t>مطبوخ مقشر آن با روغن بادام مولد خلط صالح و ملین بطن</a:t>
            </a:r>
          </a:p>
          <a:p>
            <a:pPr algn="just" rtl="1">
              <a:buNone/>
            </a:pPr>
            <a:r>
              <a:rPr lang="fa-IR" dirty="0" smtClean="0">
                <a:solidFill>
                  <a:srgbClr val="0070C0"/>
                </a:solidFill>
                <a:cs typeface="B Jadid" pitchFamily="2" charset="-78"/>
              </a:rPr>
              <a:t>مطبوخ آن با پوست حابس بطن و از خواص آن است كه با </a:t>
            </a:r>
          </a:p>
          <a:p>
            <a:pPr algn="just" rtl="1">
              <a:buNone/>
            </a:pPr>
            <a:r>
              <a:rPr lang="fa-IR" dirty="0" smtClean="0">
                <a:solidFill>
                  <a:srgbClr val="0070C0"/>
                </a:solidFill>
                <a:cs typeface="B Jadid" pitchFamily="2" charset="-78"/>
              </a:rPr>
              <a:t>وجود برودت تحريك سودا نمي نمايد.</a:t>
            </a:r>
            <a:endParaRPr lang="en-US" dirty="0" smtClean="0">
              <a:solidFill>
                <a:srgbClr val="0070C0"/>
              </a:solidFill>
              <a:cs typeface="B Jadid" pitchFamily="2" charset="-78"/>
            </a:endParaRPr>
          </a:p>
          <a:p>
            <a:pPr algn="r" rtl="1"/>
            <a:endParaRPr lang="en-US" dirty="0"/>
          </a:p>
        </p:txBody>
      </p:sp>
    </p:spTree>
    <p:extLst>
      <p:ext uri="{BB962C8B-B14F-4D97-AF65-F5344CB8AC3E}">
        <p14:creationId xmlns:p14="http://schemas.microsoft.com/office/powerpoint/2010/main" val="395214100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مصلحات ماش</a:t>
            </a:r>
            <a:endParaRPr lang="en-US" dirty="0"/>
          </a:p>
        </p:txBody>
      </p:sp>
      <p:sp>
        <p:nvSpPr>
          <p:cNvPr id="3" name="Content Placeholder 2"/>
          <p:cNvSpPr>
            <a:spLocks noGrp="1"/>
          </p:cNvSpPr>
          <p:nvPr>
            <p:ph idx="1"/>
          </p:nvPr>
        </p:nvSpPr>
        <p:spPr/>
        <p:txBody>
          <a:bodyPr>
            <a:normAutofit/>
          </a:bodyPr>
          <a:lstStyle/>
          <a:p>
            <a:pPr algn="r" rtl="1"/>
            <a:r>
              <a:rPr lang="fa-IR" dirty="0"/>
              <a:t>ماش مبرودالمزاج و پیران و کسانی که در معده </a:t>
            </a:r>
            <a:r>
              <a:rPr lang="fa-IR" dirty="0" smtClean="0"/>
              <a:t>ایشان رطوبات </a:t>
            </a:r>
            <a:r>
              <a:rPr lang="fa-IR" dirty="0"/>
              <a:t>و اخلاط فاسده و نفخ و ریاح بسیار باشد مضر </a:t>
            </a:r>
            <a:r>
              <a:rPr lang="fa-IR" dirty="0" smtClean="0"/>
              <a:t>خصوص مقشر </a:t>
            </a:r>
            <a:r>
              <a:rPr lang="fa-IR" dirty="0"/>
              <a:t>آن و مضر دندان و </a:t>
            </a:r>
            <a:r>
              <a:rPr lang="fa-IR" dirty="0" smtClean="0"/>
              <a:t>باه</a:t>
            </a:r>
          </a:p>
          <a:p>
            <a:pPr algn="r" rtl="1"/>
            <a:r>
              <a:rPr lang="fa-IR" dirty="0" smtClean="0"/>
              <a:t>مصلح </a:t>
            </a:r>
            <a:r>
              <a:rPr lang="fa-IR" dirty="0"/>
              <a:t>آن در مبرودین </a:t>
            </a:r>
            <a:r>
              <a:rPr lang="fa-IR" dirty="0" smtClean="0"/>
              <a:t>افاویه عطره حاره </a:t>
            </a:r>
            <a:r>
              <a:rPr lang="fa-IR" dirty="0"/>
              <a:t>مانند زیره و </a:t>
            </a:r>
            <a:r>
              <a:rPr lang="fa-IR" dirty="0" smtClean="0"/>
              <a:t>قرنفل </a:t>
            </a:r>
            <a:r>
              <a:rPr lang="fa-IR" dirty="0"/>
              <a:t>و دارچینی و </a:t>
            </a:r>
            <a:r>
              <a:rPr lang="fa-IR" dirty="0" smtClean="0"/>
              <a:t>فلفل </a:t>
            </a:r>
            <a:r>
              <a:rPr lang="fa-IR" dirty="0"/>
              <a:t>و </a:t>
            </a:r>
            <a:r>
              <a:rPr lang="fa-IR" dirty="0" smtClean="0"/>
              <a:t>زنجبیل </a:t>
            </a:r>
            <a:r>
              <a:rPr lang="fa-IR" dirty="0"/>
              <a:t>تازه </a:t>
            </a:r>
            <a:r>
              <a:rPr lang="fa-IR" dirty="0" smtClean="0"/>
              <a:t>و جوارش </a:t>
            </a:r>
            <a:r>
              <a:rPr lang="fa-IR" dirty="0"/>
              <a:t>کمونی و فلافلی و مصطکی و </a:t>
            </a:r>
            <a:r>
              <a:rPr lang="fa-IR" dirty="0" smtClean="0"/>
              <a:t>خردل </a:t>
            </a:r>
            <a:r>
              <a:rPr lang="fa-IR" dirty="0"/>
              <a:t>و امثال اینها </a:t>
            </a:r>
            <a:endParaRPr lang="fa-IR" dirty="0" smtClean="0"/>
          </a:p>
          <a:p>
            <a:pPr algn="r" rtl="1"/>
            <a:r>
              <a:rPr lang="fa-IR" dirty="0" smtClean="0"/>
              <a:t>و در محرورین </a:t>
            </a:r>
            <a:r>
              <a:rPr lang="fa-IR" dirty="0"/>
              <a:t>طبخ آن با ماءالقرطم و یا با حموضات</a:t>
            </a:r>
            <a:endParaRPr lang="en-US" dirty="0"/>
          </a:p>
        </p:txBody>
      </p:sp>
      <p:pic>
        <p:nvPicPr>
          <p:cNvPr id="66562" name="Picture 2" descr="http://images.hamshahrionline.ir//images/2013/1/Warm-Lentil-Salad.jpg"/>
          <p:cNvPicPr>
            <a:picLocks noChangeAspect="1" noChangeArrowheads="1"/>
          </p:cNvPicPr>
          <p:nvPr/>
        </p:nvPicPr>
        <p:blipFill>
          <a:blip r:embed="rId2"/>
          <a:srcRect/>
          <a:stretch>
            <a:fillRect/>
          </a:stretch>
        </p:blipFill>
        <p:spPr bwMode="auto">
          <a:xfrm>
            <a:off x="155575" y="5274944"/>
            <a:ext cx="2511425" cy="1506856"/>
          </a:xfrm>
          <a:prstGeom prst="rect">
            <a:avLst/>
          </a:prstGeom>
          <a:noFill/>
        </p:spPr>
      </p:pic>
    </p:spTree>
    <p:extLst>
      <p:ext uri="{BB962C8B-B14F-4D97-AF65-F5344CB8AC3E}">
        <p14:creationId xmlns:p14="http://schemas.microsoft.com/office/powerpoint/2010/main" val="206138633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باقلا</a:t>
            </a:r>
            <a:endParaRPr lang="en-US" dirty="0"/>
          </a:p>
        </p:txBody>
      </p:sp>
      <p:sp>
        <p:nvSpPr>
          <p:cNvPr id="3" name="Content Placeholder 2"/>
          <p:cNvSpPr>
            <a:spLocks noGrp="1"/>
          </p:cNvSpPr>
          <p:nvPr>
            <p:ph idx="1"/>
          </p:nvPr>
        </p:nvSpPr>
        <p:spPr/>
        <p:txBody>
          <a:bodyPr>
            <a:normAutofit fontScale="77500" lnSpcReduction="20000"/>
          </a:bodyPr>
          <a:lstStyle/>
          <a:p>
            <a:pPr algn="just" rtl="1">
              <a:buNone/>
            </a:pPr>
            <a:r>
              <a:rPr lang="fa-IR" dirty="0" smtClean="0">
                <a:solidFill>
                  <a:srgbClr val="0070C0"/>
                </a:solidFill>
                <a:cs typeface="B Jadid" pitchFamily="2" charset="-78"/>
              </a:rPr>
              <a:t>تازه آن در اول سرد و تر و خشك آن در اول سرد و در دوم خشك</a:t>
            </a:r>
          </a:p>
          <a:p>
            <a:pPr algn="just" rtl="1">
              <a:buNone/>
            </a:pPr>
            <a:r>
              <a:rPr lang="fa-IR" dirty="0" smtClean="0">
                <a:solidFill>
                  <a:srgbClr val="0070C0"/>
                </a:solidFill>
                <a:cs typeface="B Jadid" pitchFamily="2" charset="-78"/>
              </a:rPr>
              <a:t>محلل و منضج و سريع الانحدار از معده</a:t>
            </a:r>
          </a:p>
          <a:p>
            <a:pPr algn="just" rtl="1">
              <a:buNone/>
            </a:pPr>
            <a:r>
              <a:rPr lang="fa-IR" dirty="0" smtClean="0">
                <a:solidFill>
                  <a:srgbClr val="0070C0"/>
                </a:solidFill>
                <a:cs typeface="B Jadid" pitchFamily="2" charset="-78"/>
              </a:rPr>
              <a:t>جهت تنقيه سينه و شش و تقويت آن مفید است و </a:t>
            </a:r>
          </a:p>
          <a:p>
            <a:pPr algn="just" rtl="1">
              <a:buNone/>
            </a:pPr>
            <a:r>
              <a:rPr lang="fa-IR" dirty="0" smtClean="0">
                <a:solidFill>
                  <a:srgbClr val="0070C0"/>
                </a:solidFill>
                <a:cs typeface="B Jadid" pitchFamily="2" charset="-78"/>
              </a:rPr>
              <a:t>مانع ریختن مواد رقیق از دماغ به سینه است.</a:t>
            </a:r>
          </a:p>
          <a:p>
            <a:pPr algn="just" rtl="1">
              <a:buNone/>
            </a:pPr>
            <a:r>
              <a:rPr lang="fa-IR" dirty="0" smtClean="0">
                <a:solidFill>
                  <a:srgbClr val="0070C0"/>
                </a:solidFill>
                <a:cs typeface="B Jadid" pitchFamily="2" charset="-78"/>
              </a:rPr>
              <a:t>تسكين سعال و تقويت باه و رفع قرحه امعا مناسب است.</a:t>
            </a:r>
          </a:p>
          <a:p>
            <a:pPr algn="just" rtl="1">
              <a:buNone/>
            </a:pPr>
            <a:r>
              <a:rPr lang="fa-IR" dirty="0" smtClean="0">
                <a:solidFill>
                  <a:srgbClr val="0070C0"/>
                </a:solidFill>
                <a:cs typeface="B Jadid" pitchFamily="2" charset="-78"/>
              </a:rPr>
              <a:t>چون با آب و سركه بپزند و با پوست بخورند اسهال مزمن را قطع نمايد.</a:t>
            </a:r>
          </a:p>
          <a:p>
            <a:pPr algn="just" rtl="1">
              <a:buNone/>
            </a:pPr>
            <a:r>
              <a:rPr lang="fa-IR" dirty="0" smtClean="0">
                <a:solidFill>
                  <a:srgbClr val="0070C0"/>
                </a:solidFill>
                <a:cs typeface="B Jadid" pitchFamily="2" charset="-78"/>
              </a:rPr>
              <a:t>آرد رقيق آن با روغن بادام و قند نافع جهت سرفه و خشونت سينه وحلق</a:t>
            </a:r>
          </a:p>
          <a:p>
            <a:pPr algn="just" rtl="1">
              <a:buNone/>
            </a:pPr>
            <a:r>
              <a:rPr lang="fa-IR" dirty="0" smtClean="0">
                <a:solidFill>
                  <a:srgbClr val="0070C0"/>
                </a:solidFill>
                <a:cs typeface="B Jadid" pitchFamily="2" charset="-78"/>
              </a:rPr>
              <a:t>آب مطبوخ آن جهت خشونت حلق و جلاي رطوبات و منع تولد حصات</a:t>
            </a:r>
          </a:p>
        </p:txBody>
      </p:sp>
      <p:pic>
        <p:nvPicPr>
          <p:cNvPr id="32770" name="Picture 2" descr="https://www.amoils.com/health-blog/wp-content/uploads/2014/06/blog-image-broad-beans.jpg"/>
          <p:cNvPicPr>
            <a:picLocks noChangeAspect="1" noChangeArrowheads="1"/>
          </p:cNvPicPr>
          <p:nvPr/>
        </p:nvPicPr>
        <p:blipFill>
          <a:blip r:embed="rId2" cstate="print"/>
          <a:srcRect/>
          <a:stretch>
            <a:fillRect/>
          </a:stretch>
        </p:blipFill>
        <p:spPr bwMode="auto">
          <a:xfrm>
            <a:off x="155576" y="1981200"/>
            <a:ext cx="2503498" cy="1676400"/>
          </a:xfrm>
          <a:prstGeom prst="rect">
            <a:avLst/>
          </a:prstGeom>
          <a:ln>
            <a:noFill/>
          </a:ln>
          <a:effectLst>
            <a:softEdge rad="112500"/>
          </a:effectLst>
        </p:spPr>
      </p:pic>
    </p:spTree>
    <p:extLst>
      <p:ext uri="{BB962C8B-B14F-4D97-AF65-F5344CB8AC3E}">
        <p14:creationId xmlns:p14="http://schemas.microsoft.com/office/powerpoint/2010/main" val="17116808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1400" y="1219200"/>
            <a:ext cx="4565073" cy="4114800"/>
          </a:xfrm>
        </p:spPr>
        <p:txBody>
          <a:bodyPr>
            <a:normAutofit/>
          </a:bodyPr>
          <a:lstStyle/>
          <a:p>
            <a:pPr algn="r" rtl="1"/>
            <a:r>
              <a:rPr lang="fa-IR" sz="2400" dirty="0">
                <a:cs typeface="B Zar" pitchFamily="2" charset="-78"/>
              </a:rPr>
              <a:t> اگر سنگینی در ناحيه كبد  احساس كنند استعمال مفتحات مانند </a:t>
            </a:r>
            <a:r>
              <a:rPr lang="fa-IR" sz="2400" dirty="0">
                <a:solidFill>
                  <a:srgbClr val="FF0000"/>
                </a:solidFill>
                <a:cs typeface="B Zar" pitchFamily="2" charset="-78"/>
              </a:rPr>
              <a:t>نقوع افسنتين </a:t>
            </a:r>
            <a:r>
              <a:rPr lang="fa-IR" sz="2400" dirty="0">
                <a:cs typeface="B Zar" pitchFamily="2" charset="-78"/>
              </a:rPr>
              <a:t>بعد از هضم طعام کنند.</a:t>
            </a:r>
            <a:br>
              <a:rPr lang="fa-IR" sz="2400" dirty="0">
                <a:cs typeface="B Zar" pitchFamily="2" charset="-78"/>
              </a:rPr>
            </a:br>
            <a:r>
              <a:rPr lang="fa-IR" sz="2400" dirty="0" smtClean="0">
                <a:cs typeface="B Zar" pitchFamily="2" charset="-78"/>
              </a:rPr>
              <a:t/>
            </a:r>
            <a:br>
              <a:rPr lang="fa-IR" sz="2400" dirty="0" smtClean="0">
                <a:cs typeface="B Zar" pitchFamily="2" charset="-78"/>
              </a:rPr>
            </a:br>
            <a:r>
              <a:rPr lang="fa-IR" sz="2400" dirty="0">
                <a:cs typeface="B Zar" pitchFamily="2" charset="-78"/>
              </a:rPr>
              <a:t/>
            </a:r>
            <a:br>
              <a:rPr lang="fa-IR" sz="2400" dirty="0">
                <a:cs typeface="B Zar" pitchFamily="2" charset="-78"/>
              </a:rPr>
            </a:br>
            <a:r>
              <a:rPr lang="fa-IR" sz="2400" dirty="0" smtClean="0">
                <a:cs typeface="B Zar" pitchFamily="2" charset="-78"/>
              </a:rPr>
              <a:t>نقوع‏:آبى </a:t>
            </a:r>
            <a:r>
              <a:rPr lang="fa-IR" sz="2400" dirty="0">
                <a:cs typeface="B Zar" pitchFamily="2" charset="-78"/>
              </a:rPr>
              <a:t>كه </a:t>
            </a:r>
            <a:r>
              <a:rPr lang="fa-IR" sz="2400" dirty="0" smtClean="0">
                <a:cs typeface="B Zar" pitchFamily="2" charset="-78"/>
              </a:rPr>
              <a:t> </a:t>
            </a:r>
            <a:r>
              <a:rPr lang="fa-IR" sz="2400" dirty="0">
                <a:cs typeface="B Zar" pitchFamily="2" charset="-78"/>
              </a:rPr>
              <a:t>در آن دارو </a:t>
            </a:r>
            <a:r>
              <a:rPr lang="fa-IR" sz="2400" dirty="0">
                <a:solidFill>
                  <a:srgbClr val="FF0000"/>
                </a:solidFill>
                <a:cs typeface="B Zar" pitchFamily="2" charset="-78"/>
              </a:rPr>
              <a:t>خيسانيده</a:t>
            </a:r>
            <a:r>
              <a:rPr lang="fa-IR" sz="2400" dirty="0">
                <a:cs typeface="B Zar" pitchFamily="2" charset="-78"/>
              </a:rPr>
              <a:t> </a:t>
            </a:r>
            <a:r>
              <a:rPr lang="fa-IR" sz="2400" dirty="0" smtClean="0">
                <a:cs typeface="B Zar" pitchFamily="2" charset="-78"/>
              </a:rPr>
              <a:t>باشند.</a:t>
            </a:r>
            <a:endParaRPr lang="fa-IR" sz="3200" dirty="0">
              <a:cs typeface="B Zar" pitchFamily="2" charset="-78"/>
            </a:endParaRPr>
          </a:p>
        </p:txBody>
      </p:sp>
      <p:sp>
        <p:nvSpPr>
          <p:cNvPr id="3" name="Slide Number Placeholder 2"/>
          <p:cNvSpPr>
            <a:spLocks noGrp="1"/>
          </p:cNvSpPr>
          <p:nvPr>
            <p:ph type="sldNum" sz="quarter" idx="12"/>
          </p:nvPr>
        </p:nvSpPr>
        <p:spPr/>
        <p:txBody>
          <a:bodyPr/>
          <a:lstStyle/>
          <a:p>
            <a:fld id="{F773F0DC-CED2-4123-B783-9329AE147773}" type="slidenum">
              <a:rPr lang="fa-IR" smtClean="0"/>
              <a:pPr/>
              <a:t>6</a:t>
            </a:fld>
            <a:endParaRPr lang="fa-IR"/>
          </a:p>
        </p:txBody>
      </p:sp>
      <p:pic>
        <p:nvPicPr>
          <p:cNvPr id="3076" name="Picture 4" descr="http://ths.parsijoo.ir/ImageThumbnail?id=aHR0cDovL3d3dy5ub2phdmFuaGEuY29tL21lZGlhLzIwMTMvMDIvJWQ4JWE3JWRiJThjJWQ4JWIxJWQ4JWE3JWQ5JTg2LTEyLTIwNXgzMjAuanBnLw==&amp;image-core=cGFyc2lqb29pbWFnZXNlcnZlcg==49cGFyc2lqb29pbWFnZXNlcnZpY2U=1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457200"/>
            <a:ext cx="1600200" cy="2500313"/>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3733800"/>
            <a:ext cx="2571750" cy="180975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مصلحات باقلا</a:t>
            </a:r>
            <a:endParaRPr lang="en-US" dirty="0"/>
          </a:p>
        </p:txBody>
      </p:sp>
      <p:sp>
        <p:nvSpPr>
          <p:cNvPr id="3" name="Content Placeholder 2"/>
          <p:cNvSpPr>
            <a:spLocks noGrp="1"/>
          </p:cNvSpPr>
          <p:nvPr>
            <p:ph idx="1"/>
          </p:nvPr>
        </p:nvSpPr>
        <p:spPr/>
        <p:txBody>
          <a:bodyPr/>
          <a:lstStyle/>
          <a:p>
            <a:pPr algn="r" rtl="1"/>
            <a:r>
              <a:rPr lang="fa-IR" dirty="0"/>
              <a:t>مصلح آن مقشر نمودن و جوشانیدن در </a:t>
            </a:r>
            <a:r>
              <a:rPr lang="fa-IR" dirty="0" smtClean="0"/>
              <a:t>آب و </a:t>
            </a:r>
            <a:r>
              <a:rPr lang="fa-IR" dirty="0"/>
              <a:t>ریختن آن آب پس پختن و با روغن بادام و ادویه حاره </a:t>
            </a:r>
            <a:r>
              <a:rPr lang="fa-IR" dirty="0" smtClean="0"/>
              <a:t>مانند صعتر </a:t>
            </a:r>
            <a:r>
              <a:rPr lang="fa-IR" dirty="0"/>
              <a:t>و فلفل و دارچینی و قرنفل و فودنج و انجدان و امثال </a:t>
            </a:r>
            <a:r>
              <a:rPr lang="fa-IR" dirty="0" smtClean="0"/>
              <a:t>اینها خوردن است.</a:t>
            </a:r>
            <a:endParaRPr lang="en-US" dirty="0"/>
          </a:p>
        </p:txBody>
      </p:sp>
      <p:pic>
        <p:nvPicPr>
          <p:cNvPr id="82946" name="Picture 2" descr="http://8pic.ir/images/t5d02ykl5p2wdo8t7uew.jpg"/>
          <p:cNvPicPr>
            <a:picLocks noChangeAspect="1" noChangeArrowheads="1"/>
          </p:cNvPicPr>
          <p:nvPr/>
        </p:nvPicPr>
        <p:blipFill>
          <a:blip r:embed="rId2"/>
          <a:srcRect/>
          <a:stretch>
            <a:fillRect/>
          </a:stretch>
        </p:blipFill>
        <p:spPr bwMode="auto">
          <a:xfrm>
            <a:off x="609600" y="3286125"/>
            <a:ext cx="4762500" cy="3571875"/>
          </a:xfrm>
          <a:prstGeom prst="rect">
            <a:avLst/>
          </a:prstGeom>
          <a:ln>
            <a:noFill/>
          </a:ln>
          <a:effectLst>
            <a:softEdge rad="112500"/>
          </a:effectLst>
        </p:spPr>
      </p:pic>
    </p:spTree>
    <p:extLst>
      <p:ext uri="{BB962C8B-B14F-4D97-AF65-F5344CB8AC3E}">
        <p14:creationId xmlns:p14="http://schemas.microsoft.com/office/powerpoint/2010/main" val="329749953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عدس</a:t>
            </a:r>
            <a:endParaRPr lang="en-US" dirty="0"/>
          </a:p>
        </p:txBody>
      </p:sp>
      <p:sp>
        <p:nvSpPr>
          <p:cNvPr id="3" name="Content Placeholder 2"/>
          <p:cNvSpPr>
            <a:spLocks noGrp="1"/>
          </p:cNvSpPr>
          <p:nvPr>
            <p:ph idx="1"/>
          </p:nvPr>
        </p:nvSpPr>
        <p:spPr/>
        <p:txBody>
          <a:bodyPr>
            <a:normAutofit fontScale="92500"/>
          </a:bodyPr>
          <a:lstStyle/>
          <a:p>
            <a:pPr algn="r" rtl="1">
              <a:buNone/>
            </a:pPr>
            <a:r>
              <a:rPr lang="fa-IR" dirty="0" smtClean="0">
                <a:solidFill>
                  <a:schemeClr val="accent1"/>
                </a:solidFill>
              </a:rPr>
              <a:t>پوست آن گرم و لب آن سرد در اول</a:t>
            </a:r>
          </a:p>
          <a:p>
            <a:pPr algn="r" rtl="1">
              <a:buNone/>
            </a:pPr>
            <a:r>
              <a:rPr lang="fa-IR" dirty="0" smtClean="0">
                <a:solidFill>
                  <a:schemeClr val="accent1"/>
                </a:solidFill>
              </a:rPr>
              <a:t>جالي و نفاخ و بطي الهضم و مولد خون سوداوي و سودا و قابض</a:t>
            </a:r>
          </a:p>
          <a:p>
            <a:pPr algn="r" rtl="1">
              <a:buNone/>
            </a:pPr>
            <a:r>
              <a:rPr lang="fa-IR" dirty="0" smtClean="0">
                <a:solidFill>
                  <a:schemeClr val="accent1"/>
                </a:solidFill>
              </a:rPr>
              <a:t>مهرّا پخته آن با سركه مقوي معده و بي نفخ</a:t>
            </a:r>
          </a:p>
          <a:p>
            <a:pPr algn="r" rtl="1">
              <a:buNone/>
            </a:pPr>
            <a:r>
              <a:rPr lang="fa-IR" dirty="0" smtClean="0">
                <a:solidFill>
                  <a:schemeClr val="accent1"/>
                </a:solidFill>
              </a:rPr>
              <a:t>مطبوخ آن با سرکه جهت اورام حاره و شري</a:t>
            </a:r>
          </a:p>
          <a:p>
            <a:pPr algn="r" rtl="1">
              <a:buNone/>
            </a:pPr>
            <a:r>
              <a:rPr lang="fa-IR" dirty="0" smtClean="0">
                <a:solidFill>
                  <a:schemeClr val="accent1"/>
                </a:solidFill>
              </a:rPr>
              <a:t>ضماد آن با تخم خربزه جهت تنقيه بشره و رفع زردي رخسار</a:t>
            </a:r>
          </a:p>
          <a:p>
            <a:pPr algn="r" rtl="1">
              <a:buNone/>
            </a:pPr>
            <a:r>
              <a:rPr lang="fa-IR" dirty="0" smtClean="0">
                <a:solidFill>
                  <a:schemeClr val="accent1"/>
                </a:solidFill>
              </a:rPr>
              <a:t>مضر سوداوي مزاج و صاحب ضعف بصر و معده و بواسير</a:t>
            </a:r>
          </a:p>
          <a:p>
            <a:pPr algn="r" rtl="1">
              <a:buNone/>
            </a:pPr>
            <a:r>
              <a:rPr lang="fa-IR" dirty="0" smtClean="0">
                <a:solidFill>
                  <a:schemeClr val="accent1"/>
                </a:solidFill>
              </a:rPr>
              <a:t>مصلح آن طبخ آن مهرّا با روغن كنجد تازه و يا روغن گاو يا روغن بادام و سركه و گوشت فربه خوردن</a:t>
            </a:r>
          </a:p>
          <a:p>
            <a:pPr algn="r" rtl="1"/>
            <a:endParaRPr lang="en-US" dirty="0">
              <a:solidFill>
                <a:schemeClr val="accent1"/>
              </a:solidFill>
            </a:endParaRPr>
          </a:p>
        </p:txBody>
      </p:sp>
      <p:pic>
        <p:nvPicPr>
          <p:cNvPr id="31746" name="Picture 2" descr="http://www.eligooloo.com/files/editor/images/NewFolder/11.jpg"/>
          <p:cNvPicPr>
            <a:picLocks noChangeAspect="1" noChangeArrowheads="1"/>
          </p:cNvPicPr>
          <p:nvPr/>
        </p:nvPicPr>
        <p:blipFill>
          <a:blip r:embed="rId2"/>
          <a:srcRect r="69" b="22222"/>
          <a:stretch>
            <a:fillRect/>
          </a:stretch>
        </p:blipFill>
        <p:spPr bwMode="auto">
          <a:xfrm>
            <a:off x="155575" y="76199"/>
            <a:ext cx="3393985" cy="1981201"/>
          </a:xfrm>
          <a:prstGeom prst="rect">
            <a:avLst/>
          </a:prstGeom>
          <a:noFill/>
        </p:spPr>
      </p:pic>
    </p:spTree>
    <p:extLst>
      <p:ext uri="{BB962C8B-B14F-4D97-AF65-F5344CB8AC3E}">
        <p14:creationId xmlns:p14="http://schemas.microsoft.com/office/powerpoint/2010/main" val="226887874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حمص یا نخود</a:t>
            </a:r>
            <a:endParaRPr lang="en-US" dirty="0"/>
          </a:p>
        </p:txBody>
      </p:sp>
      <p:sp>
        <p:nvSpPr>
          <p:cNvPr id="3" name="Content Placeholder 2"/>
          <p:cNvSpPr>
            <a:spLocks noGrp="1"/>
          </p:cNvSpPr>
          <p:nvPr>
            <p:ph idx="1"/>
          </p:nvPr>
        </p:nvSpPr>
        <p:spPr/>
        <p:txBody>
          <a:bodyPr>
            <a:normAutofit fontScale="85000" lnSpcReduction="20000"/>
          </a:bodyPr>
          <a:lstStyle/>
          <a:p>
            <a:pPr algn="just" rtl="1">
              <a:buNone/>
            </a:pPr>
            <a:r>
              <a:rPr lang="fa-IR" dirty="0" smtClean="0">
                <a:solidFill>
                  <a:srgbClr val="0070C0"/>
                </a:solidFill>
                <a:cs typeface="B Jadid" pitchFamily="2" charset="-78"/>
              </a:rPr>
              <a:t>در اول گرم و خشك</a:t>
            </a:r>
          </a:p>
          <a:p>
            <a:pPr algn="just" rtl="1">
              <a:buNone/>
            </a:pPr>
            <a:r>
              <a:rPr lang="fa-IR" dirty="0" smtClean="0">
                <a:solidFill>
                  <a:srgbClr val="0070C0"/>
                </a:solidFill>
                <a:cs typeface="B Jadid" pitchFamily="2" charset="-78"/>
              </a:rPr>
              <a:t>ملين طبع و مقوي حرارت غريزي و ريه </a:t>
            </a:r>
          </a:p>
          <a:p>
            <a:pPr algn="just" rtl="1">
              <a:buNone/>
            </a:pPr>
            <a:r>
              <a:rPr lang="fa-IR" dirty="0" smtClean="0">
                <a:solidFill>
                  <a:srgbClr val="0070C0"/>
                </a:solidFill>
                <a:cs typeface="B Jadid" pitchFamily="2" charset="-78"/>
              </a:rPr>
              <a:t> مولد خون صالح و كثيرالغذا و مسمن و منبه اشتها</a:t>
            </a:r>
          </a:p>
          <a:p>
            <a:pPr algn="just" rtl="1">
              <a:buNone/>
            </a:pPr>
            <a:r>
              <a:rPr lang="fa-IR" dirty="0" smtClean="0">
                <a:solidFill>
                  <a:srgbClr val="0070C0"/>
                </a:solidFill>
                <a:cs typeface="B Jadid" pitchFamily="2" charset="-78"/>
              </a:rPr>
              <a:t>تغذيه آن جهت ريه زياده از حبوب ديگر است؛ با شير تازه جهت گرفتگي آواز از خشكي</a:t>
            </a:r>
          </a:p>
          <a:p>
            <a:pPr algn="just" rtl="1">
              <a:buNone/>
            </a:pPr>
            <a:r>
              <a:rPr lang="fa-IR" dirty="0" smtClean="0">
                <a:solidFill>
                  <a:srgbClr val="0070C0"/>
                </a:solidFill>
                <a:cs typeface="B Jadid" pitchFamily="2" charset="-78"/>
              </a:rPr>
              <a:t>آب منقوع آن با اندك عسل بالاي آن جهت اعاده باه مايوسين بيعديل است.</a:t>
            </a:r>
          </a:p>
          <a:p>
            <a:pPr algn="just" rtl="1">
              <a:buNone/>
            </a:pPr>
            <a:r>
              <a:rPr lang="fa-IR" dirty="0" smtClean="0">
                <a:solidFill>
                  <a:srgbClr val="0070C0"/>
                </a:solidFill>
                <a:cs typeface="B Jadid" pitchFamily="2" charset="-78"/>
              </a:rPr>
              <a:t>خوردن حمص مابين طعام معين بر هضم آن</a:t>
            </a:r>
          </a:p>
          <a:p>
            <a:pPr algn="r" rtl="1"/>
            <a:r>
              <a:rPr lang="fa-IR" dirty="0" smtClean="0"/>
              <a:t>مولد </a:t>
            </a:r>
            <a:r>
              <a:rPr lang="fa-IR" dirty="0"/>
              <a:t>ریاح و نفخ و ثقیل خصوصاً تازه آن، مصلح </a:t>
            </a:r>
            <a:r>
              <a:rPr lang="fa-IR" dirty="0" smtClean="0"/>
              <a:t>آن زیره </a:t>
            </a:r>
            <a:r>
              <a:rPr lang="fa-IR" dirty="0"/>
              <a:t>و شبت </a:t>
            </a:r>
            <a:r>
              <a:rPr lang="fa-IR" dirty="0" smtClean="0"/>
              <a:t>و </a:t>
            </a:r>
            <a:r>
              <a:rPr lang="fa-IR" dirty="0"/>
              <a:t>در محرورین </a:t>
            </a:r>
            <a:r>
              <a:rPr lang="fa-IR" dirty="0" smtClean="0"/>
              <a:t>سکنجبین ساده </a:t>
            </a:r>
            <a:r>
              <a:rPr lang="fa-IR" dirty="0"/>
              <a:t>و خشخاش </a:t>
            </a:r>
            <a:r>
              <a:rPr lang="fa-IR" dirty="0" smtClean="0"/>
              <a:t>است</a:t>
            </a:r>
          </a:p>
          <a:p>
            <a:pPr algn="r" rtl="1"/>
            <a:r>
              <a:rPr lang="fa-IR" dirty="0" smtClean="0"/>
              <a:t>آشامیدن </a:t>
            </a:r>
            <a:r>
              <a:rPr lang="fa-IR" dirty="0"/>
              <a:t>آب بعد از تناول نخود بغایت مضر است.</a:t>
            </a:r>
            <a:endParaRPr lang="en-US" dirty="0"/>
          </a:p>
        </p:txBody>
      </p:sp>
      <p:pic>
        <p:nvPicPr>
          <p:cNvPr id="4" name="Picture 4" descr="http://upload.wikimedia.org/wikipedia/commons/thumb/6/68/Chakhchoukha9.JPG/220px-Chakhchoukha9.JPG"/>
          <p:cNvPicPr>
            <a:picLocks noChangeAspect="1" noChangeArrowheads="1"/>
          </p:cNvPicPr>
          <p:nvPr/>
        </p:nvPicPr>
        <p:blipFill>
          <a:blip r:embed="rId2" cstate="print"/>
          <a:srcRect l="6873" r="10656" b="5501"/>
          <a:stretch>
            <a:fillRect/>
          </a:stretch>
        </p:blipFill>
        <p:spPr bwMode="auto">
          <a:xfrm>
            <a:off x="304743" y="275650"/>
            <a:ext cx="2539065" cy="2433270"/>
          </a:xfrm>
          <a:prstGeom prst="rect">
            <a:avLst/>
          </a:prstGeom>
          <a:noFill/>
        </p:spPr>
      </p:pic>
    </p:spTree>
    <p:extLst>
      <p:ext uri="{BB962C8B-B14F-4D97-AF65-F5344CB8AC3E}">
        <p14:creationId xmlns:p14="http://schemas.microsoft.com/office/powerpoint/2010/main" val="156208336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سلق یا چغندر</a:t>
            </a:r>
            <a:endParaRPr lang="en-US" dirty="0"/>
          </a:p>
        </p:txBody>
      </p:sp>
      <p:sp>
        <p:nvSpPr>
          <p:cNvPr id="3" name="Content Placeholder 2"/>
          <p:cNvSpPr>
            <a:spLocks noGrp="1"/>
          </p:cNvSpPr>
          <p:nvPr>
            <p:ph idx="1"/>
          </p:nvPr>
        </p:nvSpPr>
        <p:spPr/>
        <p:txBody>
          <a:bodyPr>
            <a:normAutofit fontScale="92500" lnSpcReduction="10000"/>
          </a:bodyPr>
          <a:lstStyle/>
          <a:p>
            <a:pPr algn="just" rtl="1">
              <a:buNone/>
            </a:pPr>
            <a:r>
              <a:rPr lang="fa-IR" dirty="0" smtClean="0">
                <a:solidFill>
                  <a:srgbClr val="0070C0"/>
                </a:solidFill>
                <a:cs typeface="B Jadid" pitchFamily="2" charset="-78"/>
              </a:rPr>
              <a:t>با حرارت در اول و يبوست</a:t>
            </a:r>
          </a:p>
          <a:p>
            <a:pPr algn="just" rtl="1">
              <a:buNone/>
            </a:pPr>
            <a:r>
              <a:rPr lang="fa-IR" dirty="0" smtClean="0">
                <a:solidFill>
                  <a:srgbClr val="0070C0"/>
                </a:solidFill>
                <a:cs typeface="B Jadid" pitchFamily="2" charset="-78"/>
              </a:rPr>
              <a:t>خوردن پخته آن به طريق تغذي جهت رعشه و تحريك باه مؤثر</a:t>
            </a:r>
          </a:p>
          <a:p>
            <a:pPr algn="just" rtl="1">
              <a:buNone/>
            </a:pPr>
            <a:r>
              <a:rPr lang="fa-IR" dirty="0" smtClean="0">
                <a:solidFill>
                  <a:srgbClr val="0070C0"/>
                </a:solidFill>
                <a:cs typeface="B Jadid" pitchFamily="2" charset="-78"/>
              </a:rPr>
              <a:t>با سركه و خردل جهت تفتيح سده طحال و تحليل ورم آن و جهت درد گرده و مثانه و امراض مقعده</a:t>
            </a:r>
          </a:p>
          <a:p>
            <a:pPr algn="just" rtl="1">
              <a:buNone/>
            </a:pPr>
            <a:r>
              <a:rPr lang="fa-IR" dirty="0" smtClean="0">
                <a:solidFill>
                  <a:srgbClr val="0070C0"/>
                </a:solidFill>
                <a:cs typeface="B Jadid" pitchFamily="2" charset="-78"/>
              </a:rPr>
              <a:t>خوردن آن با خردل مسكن قولنج و رياح غليظه</a:t>
            </a:r>
          </a:p>
          <a:p>
            <a:pPr algn="just" rtl="1">
              <a:buNone/>
            </a:pPr>
            <a:endParaRPr lang="fa-IR" dirty="0" smtClean="0">
              <a:solidFill>
                <a:srgbClr val="0070C0"/>
              </a:solidFill>
              <a:cs typeface="B Jadid" pitchFamily="2" charset="-78"/>
            </a:endParaRPr>
          </a:p>
          <a:p>
            <a:pPr algn="just" rtl="1">
              <a:buNone/>
            </a:pPr>
            <a:r>
              <a:rPr lang="fa-IR" dirty="0" smtClean="0">
                <a:solidFill>
                  <a:srgbClr val="0070C0"/>
                </a:solidFill>
                <a:cs typeface="B Jadid" pitchFamily="2" charset="-78"/>
              </a:rPr>
              <a:t>مضر معده و اكثار آن مغثي و محرق خون و مورث قولنج و مغص و مصلح آن پختن آن با عدس است.</a:t>
            </a:r>
            <a:endParaRPr lang="en-US" dirty="0" smtClean="0">
              <a:solidFill>
                <a:srgbClr val="0070C0"/>
              </a:solidFill>
              <a:cs typeface="B Jadid" pitchFamily="2" charset="-78"/>
            </a:endParaRPr>
          </a:p>
        </p:txBody>
      </p:sp>
      <p:pic>
        <p:nvPicPr>
          <p:cNvPr id="29698" name="Picture 2" descr="http://fa.parsiteb.com/images/normall/beet4.jpg"/>
          <p:cNvPicPr>
            <a:picLocks noChangeAspect="1" noChangeArrowheads="1"/>
          </p:cNvPicPr>
          <p:nvPr/>
        </p:nvPicPr>
        <p:blipFill>
          <a:blip r:embed="rId2"/>
          <a:srcRect/>
          <a:stretch>
            <a:fillRect/>
          </a:stretch>
        </p:blipFill>
        <p:spPr bwMode="auto">
          <a:xfrm>
            <a:off x="152400" y="152400"/>
            <a:ext cx="2286000" cy="1914525"/>
          </a:xfrm>
          <a:prstGeom prst="rect">
            <a:avLst/>
          </a:prstGeom>
          <a:noFill/>
        </p:spPr>
      </p:pic>
    </p:spTree>
    <p:extLst>
      <p:ext uri="{BB962C8B-B14F-4D97-AF65-F5344CB8AC3E}">
        <p14:creationId xmlns:p14="http://schemas.microsoft.com/office/powerpoint/2010/main" val="20667108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rtl="1"/>
            <a:r>
              <a:rPr lang="fa-IR" dirty="0" smtClean="0"/>
              <a:t>شلجم یا شلغم یا لِفت</a:t>
            </a:r>
            <a:br>
              <a:rPr lang="fa-IR" dirty="0" smtClean="0"/>
            </a:br>
            <a:r>
              <a:rPr lang="fa-IR" dirty="0" smtClean="0"/>
              <a:t>			</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Brassica rapa</a:t>
            </a:r>
            <a:endParaRPr lang="en-US" dirty="0"/>
          </a:p>
        </p:txBody>
      </p:sp>
      <p:sp>
        <p:nvSpPr>
          <p:cNvPr id="3" name="Content Placeholder 2"/>
          <p:cNvSpPr>
            <a:spLocks noGrp="1"/>
          </p:cNvSpPr>
          <p:nvPr>
            <p:ph idx="1"/>
          </p:nvPr>
        </p:nvSpPr>
        <p:spPr/>
        <p:txBody>
          <a:bodyPr>
            <a:normAutofit fontScale="92500" lnSpcReduction="20000"/>
          </a:bodyPr>
          <a:lstStyle/>
          <a:p>
            <a:pPr algn="just" rtl="1">
              <a:buNone/>
            </a:pPr>
            <a:r>
              <a:rPr lang="fa-IR" dirty="0" smtClean="0">
                <a:solidFill>
                  <a:srgbClr val="0070C0"/>
                </a:solidFill>
                <a:cs typeface="B Jadid" pitchFamily="2" charset="-78"/>
              </a:rPr>
              <a:t>2 گرم و 1 تر</a:t>
            </a:r>
            <a:endParaRPr lang="fa-IR" dirty="0" smtClean="0"/>
          </a:p>
          <a:p>
            <a:pPr algn="just" rtl="1">
              <a:buNone/>
            </a:pPr>
            <a:r>
              <a:rPr lang="fa-IR" dirty="0" smtClean="0">
                <a:solidFill>
                  <a:srgbClr val="0070C0"/>
                </a:solidFill>
                <a:cs typeface="B Jadid" pitchFamily="2" charset="-78"/>
              </a:rPr>
              <a:t>كثيرالغذا؛ داراری ویتامین های آ، ب، ث و عناصری مانند فسفر، کلسیم، گوگرد، منیزیم، آهن، مس و ید.</a:t>
            </a:r>
          </a:p>
          <a:p>
            <a:pPr algn="just" rtl="1">
              <a:buNone/>
            </a:pPr>
            <a:r>
              <a:rPr lang="fa-IR" dirty="0" smtClean="0">
                <a:solidFill>
                  <a:srgbClr val="0070C0"/>
                </a:solidFill>
                <a:cs typeface="B Jadid" pitchFamily="2" charset="-78"/>
              </a:rPr>
              <a:t>رافع سعال و ملين سينه و بطن و مقوي باصره و مشهي طعام و مهيج باه (در هر دو جنس) و مفتت حصات و مدر بول</a:t>
            </a:r>
          </a:p>
          <a:p>
            <a:pPr algn="just" rtl="1">
              <a:buNone/>
            </a:pPr>
            <a:r>
              <a:rPr lang="fa-IR" dirty="0" smtClean="0">
                <a:solidFill>
                  <a:srgbClr val="0070C0"/>
                </a:solidFill>
                <a:cs typeface="B Jadid" pitchFamily="2" charset="-78"/>
              </a:rPr>
              <a:t>ترشي بيخ آن لذيذ و ملطف رطوبات و مقوي احشا و مشهي و بي نفخ</a:t>
            </a:r>
          </a:p>
          <a:p>
            <a:pPr algn="just" rtl="1">
              <a:buNone/>
            </a:pPr>
            <a:r>
              <a:rPr lang="fa-IR" dirty="0" smtClean="0">
                <a:solidFill>
                  <a:srgbClr val="0070C0"/>
                </a:solidFill>
                <a:cs typeface="B Jadid" pitchFamily="2" charset="-78"/>
              </a:rPr>
              <a:t>مولد رياح و مصدع محرورين، مصلح آن سكنجبين و ترشيها و گلقند و خشخاش سياه و شكر</a:t>
            </a:r>
            <a:endParaRPr lang="en-US" dirty="0" smtClean="0">
              <a:solidFill>
                <a:srgbClr val="0070C0"/>
              </a:solidFill>
              <a:cs typeface="B Jadid" pitchFamily="2" charset="-78"/>
            </a:endParaRPr>
          </a:p>
          <a:p>
            <a:pPr algn="r" rtl="1"/>
            <a:endParaRPr lang="en-US" dirty="0"/>
          </a:p>
        </p:txBody>
      </p:sp>
      <p:pic>
        <p:nvPicPr>
          <p:cNvPr id="4" name="Picture 9"/>
          <p:cNvPicPr>
            <a:picLocks noChangeAspect="1" noChangeArrowheads="1"/>
          </p:cNvPicPr>
          <p:nvPr/>
        </p:nvPicPr>
        <p:blipFill>
          <a:blip r:embed="rId2" cstate="print"/>
          <a:srcRect l="2654" t="31770" r="81399" b="48385"/>
          <a:stretch>
            <a:fillRect/>
          </a:stretch>
        </p:blipFill>
        <p:spPr bwMode="auto">
          <a:xfrm>
            <a:off x="539552" y="152400"/>
            <a:ext cx="2567774" cy="1997157"/>
          </a:xfrm>
          <a:prstGeom prst="rect">
            <a:avLst/>
          </a:prstGeom>
          <a:ln>
            <a:noFill/>
          </a:ln>
          <a:effectLst>
            <a:softEdge rad="112500"/>
          </a:effectLst>
        </p:spPr>
      </p:pic>
    </p:spTree>
    <p:extLst>
      <p:ext uri="{BB962C8B-B14F-4D97-AF65-F5344CB8AC3E}">
        <p14:creationId xmlns:p14="http://schemas.microsoft.com/office/powerpoint/2010/main" val="366057799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Maryam\Pictures\shalgham\shalgham4.bmp"/>
          <p:cNvPicPr>
            <a:picLocks noChangeAspect="1" noChangeArrowheads="1"/>
          </p:cNvPicPr>
          <p:nvPr/>
        </p:nvPicPr>
        <p:blipFill>
          <a:blip r:embed="rId2"/>
          <a:srcRect/>
          <a:stretch>
            <a:fillRect/>
          </a:stretch>
        </p:blipFill>
        <p:spPr bwMode="auto">
          <a:xfrm>
            <a:off x="457200" y="1"/>
            <a:ext cx="2514600" cy="1665922"/>
          </a:xfrm>
          <a:prstGeom prst="rect">
            <a:avLst/>
          </a:prstGeom>
          <a:ln>
            <a:noFill/>
          </a:ln>
          <a:effectLst>
            <a:softEdge rad="112500"/>
          </a:effectLst>
        </p:spPr>
      </p:pic>
      <p:sp>
        <p:nvSpPr>
          <p:cNvPr id="2" name="Title 1"/>
          <p:cNvSpPr>
            <a:spLocks noGrp="1"/>
          </p:cNvSpPr>
          <p:nvPr>
            <p:ph type="title"/>
          </p:nvPr>
        </p:nvSpPr>
        <p:spPr/>
        <p:txBody>
          <a:bodyPr/>
          <a:lstStyle/>
          <a:p>
            <a:pPr algn="r" rtl="1"/>
            <a:r>
              <a:rPr lang="fa-IR" dirty="0" smtClean="0"/>
              <a:t>چند نسخه از شلغم :</a:t>
            </a:r>
            <a:endParaRPr lang="en-US" dirty="0"/>
          </a:p>
        </p:txBody>
      </p:sp>
      <p:sp>
        <p:nvSpPr>
          <p:cNvPr id="3" name="Content Placeholder 2"/>
          <p:cNvSpPr>
            <a:spLocks noGrp="1"/>
          </p:cNvSpPr>
          <p:nvPr>
            <p:ph idx="1"/>
          </p:nvPr>
        </p:nvSpPr>
        <p:spPr/>
        <p:txBody>
          <a:bodyPr>
            <a:normAutofit fontScale="92500" lnSpcReduction="10000"/>
          </a:bodyPr>
          <a:lstStyle/>
          <a:p>
            <a:pPr algn="r" rtl="1"/>
            <a:r>
              <a:rPr lang="fa-IR" dirty="0" smtClean="0"/>
              <a:t>عصاره شلغم شکننده سنگ‌های کلیوی اسید اوریکی : </a:t>
            </a:r>
          </a:p>
          <a:p>
            <a:pPr lvl="1" algn="r" rtl="1"/>
            <a:r>
              <a:rPr lang="fa-IR" dirty="0" smtClean="0"/>
              <a:t>رنده شلغم با کمی فلفل سیاه</a:t>
            </a:r>
          </a:p>
          <a:p>
            <a:pPr lvl="1" algn="r" rtl="1"/>
            <a:r>
              <a:rPr lang="fa-IR" dirty="0" smtClean="0"/>
              <a:t>1 لیوان آب شلغم با 1 نخود فلفل سیاه هر 3 ساعت</a:t>
            </a:r>
          </a:p>
          <a:p>
            <a:pPr marL="342900" lvl="1" indent="-342900" algn="r" rtl="1">
              <a:buFont typeface="Arial" pitchFamily="34" charset="0"/>
              <a:buChar char="•"/>
            </a:pPr>
            <a:r>
              <a:rPr lang="fa-IR" dirty="0" smtClean="0"/>
              <a:t>ضماد خمیر شلغم پخته روی مفصل تسکین دهنده درد مفصلی</a:t>
            </a:r>
          </a:p>
          <a:p>
            <a:pPr marL="342900" lvl="1" indent="-342900" algn="r" rtl="1">
              <a:buFont typeface="Arial" pitchFamily="34" charset="0"/>
              <a:buChar char="•"/>
            </a:pPr>
            <a:r>
              <a:rPr lang="fa-IR" dirty="0" smtClean="0"/>
              <a:t>شلغم؛ غذا داروی سرماخوردگی :</a:t>
            </a:r>
          </a:p>
          <a:p>
            <a:pPr lvl="1" algn="r" rtl="1"/>
            <a:r>
              <a:rPr lang="ar-SA" dirty="0" smtClean="0"/>
              <a:t>سوپ یا آش </a:t>
            </a:r>
            <a:r>
              <a:rPr lang="fa-IR" dirty="0" smtClean="0"/>
              <a:t>شلغم سینه و گلو را نرم می کند.</a:t>
            </a:r>
            <a:endParaRPr lang="fa-IR" baseline="30000" dirty="0" smtClean="0"/>
          </a:p>
          <a:p>
            <a:pPr lvl="1" algn="r" rtl="1"/>
            <a:r>
              <a:rPr lang="fa-IR" dirty="0" smtClean="0"/>
              <a:t> </a:t>
            </a:r>
            <a:r>
              <a:rPr lang="ar-SA" dirty="0" smtClean="0"/>
              <a:t>بخور شلغم عملکرد ریه‌ها</a:t>
            </a:r>
            <a:r>
              <a:rPr lang="fa-IR" dirty="0" smtClean="0"/>
              <a:t> را بهبود می دهد.</a:t>
            </a:r>
            <a:r>
              <a:rPr lang="ar-SA" dirty="0" smtClean="0"/>
              <a:t> </a:t>
            </a:r>
            <a:endParaRPr lang="fa-IR" dirty="0" smtClean="0"/>
          </a:p>
          <a:p>
            <a:pPr lvl="1" algn="r" rtl="1"/>
            <a:r>
              <a:rPr lang="fa-IR" dirty="0" smtClean="0"/>
              <a:t>غ</a:t>
            </a:r>
            <a:r>
              <a:rPr lang="ar-SA" dirty="0" smtClean="0"/>
              <a:t>ر</a:t>
            </a:r>
            <a:r>
              <a:rPr lang="fa-IR" dirty="0" smtClean="0"/>
              <a:t>غ</a:t>
            </a:r>
            <a:r>
              <a:rPr lang="ar-SA" dirty="0" smtClean="0"/>
              <a:t>ره آب شلغم گلودرد</a:t>
            </a:r>
            <a:r>
              <a:rPr lang="fa-IR" dirty="0" smtClean="0"/>
              <a:t> را تسکین می دهد.</a:t>
            </a:r>
          </a:p>
          <a:p>
            <a:pPr lvl="1" algn="r" rtl="1"/>
            <a:r>
              <a:rPr lang="fa-IR" dirty="0" smtClean="0"/>
              <a:t>5-3 قاشق غذاخوری شربت آب شلغم با شکر</a:t>
            </a:r>
          </a:p>
          <a:p>
            <a:pPr algn="r" rtl="1"/>
            <a:r>
              <a:rPr lang="fa-IR" dirty="0" smtClean="0"/>
              <a:t>ترشی شلغم با خردل اشتها آور و هضم کننده غذاست.</a:t>
            </a:r>
            <a:endParaRPr lang="en-US" dirty="0" smtClean="0"/>
          </a:p>
          <a:p>
            <a:pPr algn="r" rtl="1"/>
            <a:endParaRPr lang="fa-IR" dirty="0" smtClean="0"/>
          </a:p>
          <a:p>
            <a:pPr algn="r" rtl="1"/>
            <a:endParaRPr lang="en-US" dirty="0"/>
          </a:p>
        </p:txBody>
      </p:sp>
    </p:spTree>
    <p:extLst>
      <p:ext uri="{BB962C8B-B14F-4D97-AF65-F5344CB8AC3E}">
        <p14:creationId xmlns:p14="http://schemas.microsoft.com/office/powerpoint/2010/main" val="67015203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Maryam\Pictures\shalgham\shagham5.jpg"/>
          <p:cNvPicPr>
            <a:picLocks noChangeAspect="1" noChangeArrowheads="1"/>
          </p:cNvPicPr>
          <p:nvPr/>
        </p:nvPicPr>
        <p:blipFill>
          <a:blip r:embed="rId2"/>
          <a:srcRect/>
          <a:stretch>
            <a:fillRect/>
          </a:stretch>
        </p:blipFill>
        <p:spPr bwMode="auto">
          <a:xfrm>
            <a:off x="0" y="0"/>
            <a:ext cx="3429000" cy="3638550"/>
          </a:xfrm>
          <a:prstGeom prst="rect">
            <a:avLst/>
          </a:prstGeom>
          <a:noFill/>
        </p:spPr>
      </p:pic>
      <p:sp>
        <p:nvSpPr>
          <p:cNvPr id="2" name="Title 1"/>
          <p:cNvSpPr>
            <a:spLocks noGrp="1"/>
          </p:cNvSpPr>
          <p:nvPr>
            <p:ph type="title"/>
          </p:nvPr>
        </p:nvSpPr>
        <p:spPr/>
        <p:txBody>
          <a:bodyPr/>
          <a:lstStyle/>
          <a:p>
            <a:pPr algn="r" rtl="1"/>
            <a:r>
              <a:rPr lang="fa-IR" dirty="0" smtClean="0"/>
              <a:t>احتیاط در مصرف زیاد شلغم :</a:t>
            </a:r>
            <a:endParaRPr lang="en-US" dirty="0"/>
          </a:p>
        </p:txBody>
      </p:sp>
      <p:sp>
        <p:nvSpPr>
          <p:cNvPr id="3" name="Content Placeholder 2"/>
          <p:cNvSpPr>
            <a:spLocks noGrp="1"/>
          </p:cNvSpPr>
          <p:nvPr>
            <p:ph idx="1"/>
          </p:nvPr>
        </p:nvSpPr>
        <p:spPr/>
        <p:txBody>
          <a:bodyPr>
            <a:normAutofit fontScale="92500" lnSpcReduction="20000"/>
          </a:bodyPr>
          <a:lstStyle/>
          <a:p>
            <a:pPr algn="r" rtl="1"/>
            <a:r>
              <a:rPr lang="fa-IR" dirty="0" smtClean="0"/>
              <a:t>اثرات سمی بر قلب</a:t>
            </a:r>
          </a:p>
          <a:p>
            <a:pPr algn="r" rtl="1"/>
            <a:r>
              <a:rPr lang="fa-IR" dirty="0" smtClean="0"/>
              <a:t>ترکیبات گلوکوزینولات و ایزوتیوسیانات در بیماری های تیروئیدی خوب نیست.</a:t>
            </a:r>
          </a:p>
          <a:p>
            <a:pPr algn="r" rtl="1"/>
            <a:r>
              <a:rPr lang="fa-IR" dirty="0" smtClean="0"/>
              <a:t>ماده ایندول و کاربی نول ممکن است باعث تحریک سرطان پستان شود.</a:t>
            </a:r>
          </a:p>
          <a:p>
            <a:pPr algn="r" rtl="1"/>
            <a:r>
              <a:rPr lang="fa-IR" dirty="0" smtClean="0"/>
              <a:t>کسانی </a:t>
            </a:r>
            <a:r>
              <a:rPr lang="fa-IR" dirty="0"/>
              <a:t>که از نظر هضم غذا یا معده دچار اشکال هستند و یا روده‌های ظریفی دارند، باید </a:t>
            </a:r>
            <a:r>
              <a:rPr lang="fa-IR" dirty="0" smtClean="0"/>
              <a:t>شلغم را با مصلحات آن بخورند :</a:t>
            </a:r>
          </a:p>
          <a:p>
            <a:pPr lvl="1" algn="r" rtl="1"/>
            <a:r>
              <a:rPr lang="fa-IR" dirty="0" smtClean="0"/>
              <a:t>زیره</a:t>
            </a:r>
          </a:p>
          <a:p>
            <a:pPr lvl="1" algn="r" rtl="1"/>
            <a:r>
              <a:rPr lang="fa-IR" dirty="0" smtClean="0"/>
              <a:t>فلفل</a:t>
            </a:r>
          </a:p>
          <a:p>
            <a:pPr lvl="1" algn="r" rtl="1"/>
            <a:r>
              <a:rPr lang="fa-IR" dirty="0" smtClean="0"/>
              <a:t>شیرینی</a:t>
            </a:r>
            <a:endParaRPr lang="en-US" dirty="0"/>
          </a:p>
        </p:txBody>
      </p:sp>
    </p:spTree>
    <p:extLst>
      <p:ext uri="{BB962C8B-B14F-4D97-AF65-F5344CB8AC3E}">
        <p14:creationId xmlns:p14="http://schemas.microsoft.com/office/powerpoint/2010/main" val="71750565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هویج یا جزر</a:t>
            </a:r>
            <a:endParaRPr lang="en-US" dirty="0"/>
          </a:p>
        </p:txBody>
      </p:sp>
      <p:sp>
        <p:nvSpPr>
          <p:cNvPr id="3" name="Content Placeholder 2"/>
          <p:cNvSpPr>
            <a:spLocks noGrp="1"/>
          </p:cNvSpPr>
          <p:nvPr>
            <p:ph idx="1"/>
          </p:nvPr>
        </p:nvSpPr>
        <p:spPr/>
        <p:txBody>
          <a:bodyPr>
            <a:normAutofit fontScale="92500" lnSpcReduction="10000"/>
          </a:bodyPr>
          <a:lstStyle/>
          <a:p>
            <a:pPr algn="r" rtl="1"/>
            <a:r>
              <a:rPr lang="fa-IR" dirty="0" smtClean="0"/>
              <a:t>2 گرم و تر با رطوبت فضلیه</a:t>
            </a:r>
          </a:p>
          <a:p>
            <a:pPr algn="r" rtl="1"/>
            <a:r>
              <a:rPr lang="fa-IR" dirty="0" smtClean="0"/>
              <a:t>مربای آن مقوی باه، تصفیه کننده صوت، منقی ریه، منع نوازل و سرفه، مقوی معده، جگر و رحم و مولد خلط صالح</a:t>
            </a:r>
          </a:p>
          <a:p>
            <a:pPr algn="r" rtl="1"/>
            <a:r>
              <a:rPr lang="fa-IR" dirty="0" smtClean="0"/>
              <a:t>ملطف مواد غلیظ(کم کننده اثر سوء کله پاچه و گوشت گاو)</a:t>
            </a:r>
          </a:p>
          <a:p>
            <a:pPr algn="r" rtl="1"/>
            <a:r>
              <a:rPr lang="fa-IR" dirty="0" smtClean="0"/>
              <a:t>مسکن درد معده؛ میان وعده مفید در ضعف معده</a:t>
            </a:r>
          </a:p>
          <a:p>
            <a:pPr algn="r" rtl="1"/>
            <a:r>
              <a:rPr lang="fa-IR" dirty="0" smtClean="0"/>
              <a:t>باز کننده سدد کبدی و مدر و مفید در آسیت و سنگ کلیه</a:t>
            </a:r>
          </a:p>
          <a:p>
            <a:pPr algn="r" rtl="1"/>
            <a:r>
              <a:rPr lang="fa-IR" dirty="0" smtClean="0"/>
              <a:t>افزایش دهنده قوای بدنی در مقابل بیماری های عفونی</a:t>
            </a:r>
          </a:p>
          <a:p>
            <a:pPr algn="r" rtl="1"/>
            <a:r>
              <a:rPr lang="fa-IR" dirty="0" smtClean="0"/>
              <a:t>قاطع بلغم و مفید در نزله و تنگی نفس</a:t>
            </a:r>
          </a:p>
          <a:p>
            <a:pPr algn="r" rtl="1"/>
            <a:r>
              <a:rPr lang="fa-IR" dirty="0" smtClean="0"/>
              <a:t>بطی الهضم و نفاخ و مصلح آن ادویه حاره، گوشت بزغاله</a:t>
            </a:r>
            <a:endParaRPr lang="en-US" dirty="0"/>
          </a:p>
        </p:txBody>
      </p:sp>
      <p:pic>
        <p:nvPicPr>
          <p:cNvPr id="76802" name="Picture 2" descr="http://www.seemorgh.com/modules/iContent2/Files/2069.jpg"/>
          <p:cNvPicPr>
            <a:picLocks noChangeAspect="1" noChangeArrowheads="1"/>
          </p:cNvPicPr>
          <p:nvPr/>
        </p:nvPicPr>
        <p:blipFill>
          <a:blip r:embed="rId2"/>
          <a:srcRect/>
          <a:stretch>
            <a:fillRect/>
          </a:stretch>
        </p:blipFill>
        <p:spPr bwMode="auto">
          <a:xfrm>
            <a:off x="155575" y="76200"/>
            <a:ext cx="2857500" cy="1905000"/>
          </a:xfrm>
          <a:prstGeom prst="rect">
            <a:avLst/>
          </a:prstGeom>
          <a:noFill/>
        </p:spPr>
      </p:pic>
    </p:spTree>
    <p:extLst>
      <p:ext uri="{BB962C8B-B14F-4D97-AF65-F5344CB8AC3E}">
        <p14:creationId xmlns:p14="http://schemas.microsoft.com/office/powerpoint/2010/main" val="284965974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دستور تهیه مربای جزر</a:t>
            </a:r>
            <a:endParaRPr lang="en-US" dirty="0"/>
          </a:p>
        </p:txBody>
      </p:sp>
      <p:sp>
        <p:nvSpPr>
          <p:cNvPr id="3" name="Content Placeholder 2"/>
          <p:cNvSpPr>
            <a:spLocks noGrp="1"/>
          </p:cNvSpPr>
          <p:nvPr>
            <p:ph idx="1"/>
          </p:nvPr>
        </p:nvSpPr>
        <p:spPr/>
        <p:txBody>
          <a:bodyPr/>
          <a:lstStyle/>
          <a:p>
            <a:pPr algn="r" rtl="1"/>
            <a:r>
              <a:rPr lang="fa-IR" dirty="0" smtClean="0"/>
              <a:t>هویج را جوشانده تا مهرا شود و عسل اضاف کنند تا به قوام رسد.</a:t>
            </a:r>
          </a:p>
          <a:p>
            <a:pPr algn="r" rtl="1"/>
            <a:r>
              <a:rPr lang="fa-IR" dirty="0" smtClean="0"/>
              <a:t>به اضای هر 500 گرم آن، 2/5 گرم؛ عود قماری، فرنفل، دارچین، زنجبیل، هل، جوزبوا، زرنباد و کبابه.</a:t>
            </a:r>
          </a:p>
          <a:p>
            <a:pPr algn="r" rtl="1"/>
            <a:endParaRPr lang="fa-IR" dirty="0" smtClean="0"/>
          </a:p>
          <a:p>
            <a:pPr algn="r" rtl="1"/>
            <a:r>
              <a:rPr lang="fa-IR" dirty="0" smtClean="0"/>
              <a:t>حلوای هویج نیز خواصی مشابه مربای هویج دارد.</a:t>
            </a:r>
          </a:p>
          <a:p>
            <a:pPr algn="r" rtl="1"/>
            <a:r>
              <a:rPr lang="fa-IR" dirty="0" smtClean="0"/>
              <a:t>ترشی آن در تحلیل سپرز بیعدیل و مقوی معده و جگر بارد</a:t>
            </a:r>
          </a:p>
          <a:p>
            <a:pPr algn="r" rtl="1"/>
            <a:r>
              <a:rPr lang="fa-IR" dirty="0" smtClean="0"/>
              <a:t>دوشاب آن قریب به مربا و لطیف تر و قوی تر</a:t>
            </a:r>
            <a:endParaRPr lang="en-US" dirty="0"/>
          </a:p>
        </p:txBody>
      </p:sp>
      <p:pic>
        <p:nvPicPr>
          <p:cNvPr id="75778" name="Picture 2" descr="https://encrypted-tbn0.gstatic.com/images?q=tbn:ANd9GcRJC4QuxtntMxfa7iwHvdGbWMJDcGu2uX9J5GHiiRxIKFzGl7lMgQ"/>
          <p:cNvPicPr>
            <a:picLocks noChangeAspect="1" noChangeArrowheads="1"/>
          </p:cNvPicPr>
          <p:nvPr/>
        </p:nvPicPr>
        <p:blipFill>
          <a:blip r:embed="rId2"/>
          <a:srcRect/>
          <a:stretch>
            <a:fillRect/>
          </a:stretch>
        </p:blipFill>
        <p:spPr bwMode="auto">
          <a:xfrm>
            <a:off x="0" y="-171449"/>
            <a:ext cx="2667000" cy="2000250"/>
          </a:xfrm>
          <a:prstGeom prst="rect">
            <a:avLst/>
          </a:prstGeom>
          <a:ln>
            <a:noFill/>
          </a:ln>
          <a:effectLst>
            <a:softEdge rad="112500"/>
          </a:effectLst>
        </p:spPr>
      </p:pic>
    </p:spTree>
    <p:extLst>
      <p:ext uri="{BB962C8B-B14F-4D97-AF65-F5344CB8AC3E}">
        <p14:creationId xmlns:p14="http://schemas.microsoft.com/office/powerpoint/2010/main" val="276229096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بقلة الحمقا یا خرفه</a:t>
            </a:r>
            <a:endParaRPr lang="en-US" dirty="0"/>
          </a:p>
        </p:txBody>
      </p:sp>
      <p:sp>
        <p:nvSpPr>
          <p:cNvPr id="3" name="Content Placeholder 2"/>
          <p:cNvSpPr>
            <a:spLocks noGrp="1"/>
          </p:cNvSpPr>
          <p:nvPr>
            <p:ph idx="1"/>
          </p:nvPr>
        </p:nvSpPr>
        <p:spPr/>
        <p:txBody>
          <a:bodyPr>
            <a:normAutofit fontScale="92500" lnSpcReduction="20000"/>
          </a:bodyPr>
          <a:lstStyle/>
          <a:p>
            <a:pPr algn="just" rtl="1">
              <a:buNone/>
            </a:pPr>
            <a:r>
              <a:rPr lang="fa-IR" dirty="0" smtClean="0">
                <a:solidFill>
                  <a:srgbClr val="0070C0"/>
                </a:solidFill>
                <a:cs typeface="B Jadid" pitchFamily="2" charset="-78"/>
              </a:rPr>
              <a:t>در سوم سرد و در دوم تر</a:t>
            </a:r>
          </a:p>
          <a:p>
            <a:pPr algn="just" rtl="1">
              <a:buNone/>
            </a:pPr>
            <a:r>
              <a:rPr lang="fa-IR" dirty="0" smtClean="0">
                <a:solidFill>
                  <a:srgbClr val="0070C0"/>
                </a:solidFill>
                <a:cs typeface="B Jadid" pitchFamily="2" charset="-78"/>
              </a:rPr>
              <a:t>جالي و مسكن صفرا و قامع آن و مسكن خون و حرارت جگر و معده</a:t>
            </a:r>
          </a:p>
          <a:p>
            <a:pPr algn="just" rtl="1">
              <a:buNone/>
            </a:pPr>
            <a:r>
              <a:rPr lang="fa-IR" dirty="0" smtClean="0">
                <a:solidFill>
                  <a:srgbClr val="0070C0"/>
                </a:solidFill>
                <a:cs typeface="B Jadid" pitchFamily="2" charset="-78"/>
              </a:rPr>
              <a:t>تفتيت حصات و ادرار بول نمايد</a:t>
            </a:r>
          </a:p>
          <a:p>
            <a:pPr algn="just" rtl="1">
              <a:buNone/>
            </a:pPr>
            <a:r>
              <a:rPr lang="fa-IR" dirty="0" smtClean="0">
                <a:solidFill>
                  <a:srgbClr val="0070C0"/>
                </a:solidFill>
                <a:cs typeface="B Jadid" pitchFamily="2" charset="-78"/>
              </a:rPr>
              <a:t>حابس حيض به قوت قبض و برودت خود</a:t>
            </a:r>
          </a:p>
          <a:p>
            <a:pPr algn="just" rtl="1">
              <a:buNone/>
            </a:pPr>
            <a:r>
              <a:rPr lang="fa-IR" dirty="0" smtClean="0">
                <a:solidFill>
                  <a:srgbClr val="0070C0"/>
                </a:solidFill>
                <a:cs typeface="B Jadid" pitchFamily="2" charset="-78"/>
              </a:rPr>
              <a:t>چون محرورالمزاجان لاغر تناول نمايند ابدان ايشان را تر و فربه گرداند</a:t>
            </a:r>
          </a:p>
          <a:p>
            <a:pPr algn="just" rtl="1">
              <a:buNone/>
            </a:pPr>
            <a:r>
              <a:rPr lang="fa-IR" dirty="0" smtClean="0">
                <a:solidFill>
                  <a:srgbClr val="0070C0"/>
                </a:solidFill>
                <a:cs typeface="B Jadid" pitchFamily="2" charset="-78"/>
              </a:rPr>
              <a:t>با سركه خوردن آن قليل الغذاء</a:t>
            </a:r>
          </a:p>
          <a:p>
            <a:pPr algn="just" rtl="1">
              <a:buNone/>
            </a:pPr>
            <a:r>
              <a:rPr lang="fa-IR" dirty="0"/>
              <a:t>مضعف مبرودین و ضعیف الحرارت و بالخاصیه مسقط </a:t>
            </a:r>
            <a:r>
              <a:rPr lang="fa-IR" dirty="0" smtClean="0"/>
              <a:t>اشتها</a:t>
            </a:r>
          </a:p>
          <a:p>
            <a:pPr algn="just" rtl="1">
              <a:buNone/>
            </a:pPr>
            <a:r>
              <a:rPr lang="fa-IR" dirty="0"/>
              <a:t>مصلح آن مصطکی و کرفس و نعناع.</a:t>
            </a:r>
            <a:endParaRPr lang="en-US" dirty="0" smtClean="0">
              <a:solidFill>
                <a:srgbClr val="0070C0"/>
              </a:solidFill>
              <a:cs typeface="B Jadid" pitchFamily="2" charset="-78"/>
            </a:endParaRPr>
          </a:p>
          <a:p>
            <a:pPr algn="r" rtl="1"/>
            <a:endParaRPr lang="en-US" dirty="0"/>
          </a:p>
        </p:txBody>
      </p:sp>
      <p:pic>
        <p:nvPicPr>
          <p:cNvPr id="4" name="Picture 3"/>
          <p:cNvPicPr>
            <a:picLocks noChangeAspect="1" noChangeArrowheads="1"/>
          </p:cNvPicPr>
          <p:nvPr/>
        </p:nvPicPr>
        <p:blipFill>
          <a:blip r:embed="rId2" cstate="print"/>
          <a:srcRect l="79434" t="25155" r="4620" b="55945"/>
          <a:stretch>
            <a:fillRect/>
          </a:stretch>
        </p:blipFill>
        <p:spPr bwMode="auto">
          <a:xfrm>
            <a:off x="611561" y="404663"/>
            <a:ext cx="2334065" cy="1728937"/>
          </a:xfrm>
          <a:prstGeom prst="rect">
            <a:avLst/>
          </a:prstGeom>
          <a:noFill/>
          <a:ln w="9525">
            <a:noFill/>
            <a:miter lim="800000"/>
            <a:headEnd/>
            <a:tailEnd/>
          </a:ln>
        </p:spPr>
      </p:pic>
    </p:spTree>
    <p:extLst>
      <p:ext uri="{BB962C8B-B14F-4D97-AF65-F5344CB8AC3E}">
        <p14:creationId xmlns:p14="http://schemas.microsoft.com/office/powerpoint/2010/main" val="29866473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923924"/>
            <a:ext cx="7620000" cy="4714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323619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http://www.womenshealthmag.com/files/images/0904_spinach.jpg"/>
          <p:cNvPicPr>
            <a:picLocks noChangeAspect="1" noChangeArrowheads="1"/>
          </p:cNvPicPr>
          <p:nvPr/>
        </p:nvPicPr>
        <p:blipFill>
          <a:blip r:embed="rId2"/>
          <a:srcRect/>
          <a:stretch>
            <a:fillRect/>
          </a:stretch>
        </p:blipFill>
        <p:spPr bwMode="auto">
          <a:xfrm>
            <a:off x="0" y="1"/>
            <a:ext cx="2971799" cy="2971800"/>
          </a:xfrm>
          <a:prstGeom prst="rect">
            <a:avLst/>
          </a:prstGeom>
          <a:noFill/>
        </p:spPr>
      </p:pic>
      <p:sp>
        <p:nvSpPr>
          <p:cNvPr id="2" name="Title 1"/>
          <p:cNvSpPr>
            <a:spLocks noGrp="1"/>
          </p:cNvSpPr>
          <p:nvPr>
            <p:ph type="title"/>
          </p:nvPr>
        </p:nvSpPr>
        <p:spPr/>
        <p:txBody>
          <a:bodyPr/>
          <a:lstStyle/>
          <a:p>
            <a:r>
              <a:rPr lang="fa-IR" dirty="0" smtClean="0"/>
              <a:t>اسفناج</a:t>
            </a:r>
            <a:endParaRPr lang="en-US" dirty="0"/>
          </a:p>
        </p:txBody>
      </p:sp>
      <p:sp>
        <p:nvSpPr>
          <p:cNvPr id="3" name="Content Placeholder 2"/>
          <p:cNvSpPr>
            <a:spLocks noGrp="1"/>
          </p:cNvSpPr>
          <p:nvPr>
            <p:ph idx="1"/>
          </p:nvPr>
        </p:nvSpPr>
        <p:spPr/>
        <p:txBody>
          <a:bodyPr>
            <a:normAutofit fontScale="92500" lnSpcReduction="20000"/>
          </a:bodyPr>
          <a:lstStyle/>
          <a:p>
            <a:pPr algn="just" rtl="1">
              <a:buNone/>
            </a:pPr>
            <a:r>
              <a:rPr lang="fa-IR" dirty="0" smtClean="0">
                <a:solidFill>
                  <a:srgbClr val="0070C0"/>
                </a:solidFill>
                <a:cs typeface="B Jadid" pitchFamily="2" charset="-78"/>
              </a:rPr>
              <a:t>در آخر اول سرد و تر</a:t>
            </a:r>
          </a:p>
          <a:p>
            <a:pPr algn="just" rtl="1">
              <a:buNone/>
            </a:pPr>
            <a:r>
              <a:rPr lang="fa-IR" dirty="0" smtClean="0">
                <a:solidFill>
                  <a:srgbClr val="0070C0"/>
                </a:solidFill>
                <a:cs typeface="B Jadid" pitchFamily="2" charset="-78"/>
              </a:rPr>
              <a:t>ملين طبع به سبب قوت جاليه و غساله</a:t>
            </a:r>
          </a:p>
          <a:p>
            <a:pPr algn="just" rtl="1">
              <a:buNone/>
            </a:pPr>
            <a:r>
              <a:rPr lang="fa-IR" dirty="0" smtClean="0">
                <a:solidFill>
                  <a:srgbClr val="0070C0"/>
                </a:solidFill>
                <a:cs typeface="B Jadid" pitchFamily="2" charset="-78"/>
              </a:rPr>
              <a:t>خوردن مطبوخ آن با اشياي مناسبه و با باقلا جهت نزلات حاره مجرب</a:t>
            </a:r>
          </a:p>
          <a:p>
            <a:pPr algn="just" rtl="1">
              <a:buNone/>
            </a:pPr>
            <a:r>
              <a:rPr lang="fa-IR" dirty="0" smtClean="0">
                <a:solidFill>
                  <a:srgbClr val="0070C0"/>
                </a:solidFill>
                <a:cs typeface="B Jadid" pitchFamily="2" charset="-78"/>
              </a:rPr>
              <a:t>آشاميدن عصاره آن با شكر جهت درد گلو و تفتیت حصات</a:t>
            </a:r>
          </a:p>
          <a:p>
            <a:pPr algn="just" rtl="1">
              <a:buNone/>
            </a:pPr>
            <a:r>
              <a:rPr lang="fa-IR" dirty="0" smtClean="0">
                <a:solidFill>
                  <a:srgbClr val="0070C0"/>
                </a:solidFill>
                <a:cs typeface="B Jadid" pitchFamily="2" charset="-78"/>
              </a:rPr>
              <a:t>ضماد پخته آن جهت درد مفاصل حار و اورام حاره</a:t>
            </a:r>
          </a:p>
          <a:p>
            <a:pPr algn="just" rtl="1">
              <a:buNone/>
            </a:pPr>
            <a:r>
              <a:rPr lang="fa-IR" dirty="0" smtClean="0">
                <a:solidFill>
                  <a:srgbClr val="0070C0"/>
                </a:solidFill>
                <a:cs typeface="B Jadid" pitchFamily="2" charset="-78"/>
              </a:rPr>
              <a:t>ضماد خام آن جهت گزيدن زنبور</a:t>
            </a:r>
          </a:p>
          <a:p>
            <a:pPr algn="just" rtl="1">
              <a:buNone/>
            </a:pPr>
            <a:r>
              <a:rPr lang="fa-IR" dirty="0" smtClean="0">
                <a:solidFill>
                  <a:srgbClr val="0070C0"/>
                </a:solidFill>
                <a:cs typeface="B Jadid" pitchFamily="2" charset="-78"/>
              </a:rPr>
              <a:t>مصلح آن پختن آنست با روغن بادام يا روغن تازه گاو و دارچيني و فلفل</a:t>
            </a:r>
            <a:endParaRPr lang="en-US" dirty="0" smtClean="0">
              <a:solidFill>
                <a:srgbClr val="0070C0"/>
              </a:solidFill>
              <a:cs typeface="B Jadid" pitchFamily="2" charset="-78"/>
            </a:endParaRPr>
          </a:p>
          <a:p>
            <a:pPr algn="r" rtl="1"/>
            <a:endParaRPr lang="en-US" dirty="0"/>
          </a:p>
        </p:txBody>
      </p:sp>
    </p:spTree>
    <p:extLst>
      <p:ext uri="{BB962C8B-B14F-4D97-AF65-F5344CB8AC3E}">
        <p14:creationId xmlns:p14="http://schemas.microsoft.com/office/powerpoint/2010/main" val="134556742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خس یا کاهو</a:t>
            </a:r>
            <a:endParaRPr lang="en-US" dirty="0"/>
          </a:p>
        </p:txBody>
      </p:sp>
      <p:sp>
        <p:nvSpPr>
          <p:cNvPr id="3" name="Content Placeholder 2"/>
          <p:cNvSpPr>
            <a:spLocks noGrp="1"/>
          </p:cNvSpPr>
          <p:nvPr>
            <p:ph idx="1"/>
          </p:nvPr>
        </p:nvSpPr>
        <p:spPr/>
        <p:txBody>
          <a:bodyPr/>
          <a:lstStyle/>
          <a:p>
            <a:pPr algn="just" rtl="1">
              <a:buNone/>
            </a:pPr>
            <a:r>
              <a:rPr lang="fa-IR" dirty="0" smtClean="0">
                <a:solidFill>
                  <a:srgbClr val="0070C0"/>
                </a:solidFill>
                <a:cs typeface="B Jadid" pitchFamily="2" charset="-78"/>
              </a:rPr>
              <a:t>سرد و تر در اوايل دوم</a:t>
            </a:r>
          </a:p>
          <a:p>
            <a:pPr algn="just" rtl="1">
              <a:buNone/>
            </a:pPr>
            <a:r>
              <a:rPr lang="fa-IR" dirty="0" smtClean="0">
                <a:solidFill>
                  <a:srgbClr val="0070C0"/>
                </a:solidFill>
                <a:cs typeface="B Jadid" pitchFamily="2" charset="-78"/>
              </a:rPr>
              <a:t>منوم و ملين و مدر بول</a:t>
            </a:r>
          </a:p>
          <a:p>
            <a:pPr algn="just" rtl="1">
              <a:buNone/>
            </a:pPr>
            <a:r>
              <a:rPr lang="fa-IR" dirty="0" smtClean="0">
                <a:solidFill>
                  <a:srgbClr val="0070C0"/>
                </a:solidFill>
                <a:cs typeface="B Jadid" pitchFamily="2" charset="-78"/>
              </a:rPr>
              <a:t>با سركه جهت برانگيختن اشتها و رفع زردی و تسكين درد معده</a:t>
            </a:r>
          </a:p>
          <a:p>
            <a:pPr algn="just" rtl="1">
              <a:buNone/>
            </a:pPr>
            <a:r>
              <a:rPr lang="fa-IR" dirty="0" smtClean="0">
                <a:solidFill>
                  <a:srgbClr val="0070C0"/>
                </a:solidFill>
                <a:cs typeface="B Jadid" pitchFamily="2" charset="-78"/>
              </a:rPr>
              <a:t>مطبوخ آن كثيرالغذاتر از خام آن و جهت زياده كردن شير مؤثر</a:t>
            </a:r>
          </a:p>
          <a:p>
            <a:pPr algn="just" rtl="1">
              <a:buNone/>
            </a:pPr>
            <a:r>
              <a:rPr lang="fa-IR" dirty="0" smtClean="0">
                <a:solidFill>
                  <a:srgbClr val="0070C0"/>
                </a:solidFill>
                <a:cs typeface="B Jadid" pitchFamily="2" charset="-78"/>
              </a:rPr>
              <a:t>طلاي آن بر پيشاني جهت خواب آوردن و منع صداع</a:t>
            </a:r>
          </a:p>
          <a:p>
            <a:pPr algn="just" rtl="1">
              <a:buNone/>
            </a:pPr>
            <a:r>
              <a:rPr lang="fa-IR" dirty="0" smtClean="0">
                <a:solidFill>
                  <a:srgbClr val="0070C0"/>
                </a:solidFill>
                <a:cs typeface="B Jadid" pitchFamily="2" charset="-78"/>
              </a:rPr>
              <a:t>اكثار آن مضر باه و مصلح آن نعناع و کرفس و زیره</a:t>
            </a:r>
          </a:p>
          <a:p>
            <a:pPr algn="just" rtl="1">
              <a:buNone/>
            </a:pPr>
            <a:endParaRPr lang="fa-IR" dirty="0" smtClean="0">
              <a:solidFill>
                <a:srgbClr val="0070C0"/>
              </a:solidFill>
              <a:cs typeface="B Jadid" pitchFamily="2" charset="-78"/>
            </a:endParaRPr>
          </a:p>
          <a:p>
            <a:pPr algn="r" rtl="1"/>
            <a:endParaRPr lang="en-US" dirty="0"/>
          </a:p>
        </p:txBody>
      </p:sp>
      <p:pic>
        <p:nvPicPr>
          <p:cNvPr id="64514" name="Picture 2" descr="http://www.persianpersia.com/images/mimage/97-8949.jpg"/>
          <p:cNvPicPr>
            <a:picLocks noChangeAspect="1" noChangeArrowheads="1"/>
          </p:cNvPicPr>
          <p:nvPr/>
        </p:nvPicPr>
        <p:blipFill>
          <a:blip r:embed="rId2"/>
          <a:srcRect/>
          <a:stretch>
            <a:fillRect/>
          </a:stretch>
        </p:blipFill>
        <p:spPr bwMode="auto">
          <a:xfrm>
            <a:off x="209550" y="133350"/>
            <a:ext cx="2381250" cy="2381250"/>
          </a:xfrm>
          <a:prstGeom prst="rect">
            <a:avLst/>
          </a:prstGeom>
          <a:noFill/>
        </p:spPr>
      </p:pic>
    </p:spTree>
    <p:extLst>
      <p:ext uri="{BB962C8B-B14F-4D97-AF65-F5344CB8AC3E}">
        <p14:creationId xmlns:p14="http://schemas.microsoft.com/office/powerpoint/2010/main" val="281065564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بطیخ یا خربزه</a:t>
            </a:r>
            <a:endParaRPr lang="en-US" dirty="0"/>
          </a:p>
        </p:txBody>
      </p:sp>
      <p:sp>
        <p:nvSpPr>
          <p:cNvPr id="3" name="Content Placeholder 2"/>
          <p:cNvSpPr>
            <a:spLocks noGrp="1"/>
          </p:cNvSpPr>
          <p:nvPr>
            <p:ph idx="1"/>
          </p:nvPr>
        </p:nvSpPr>
        <p:spPr/>
        <p:txBody>
          <a:bodyPr>
            <a:normAutofit fontScale="92500" lnSpcReduction="10000"/>
          </a:bodyPr>
          <a:lstStyle/>
          <a:p>
            <a:pPr algn="just" rtl="1">
              <a:buNone/>
            </a:pPr>
            <a:r>
              <a:rPr lang="fa-IR" dirty="0" smtClean="0">
                <a:solidFill>
                  <a:srgbClr val="0070C0"/>
                </a:solidFill>
                <a:cs typeface="B Jadid" pitchFamily="2" charset="-78"/>
              </a:rPr>
              <a:t>در حرارت معتدل و در دوم تر</a:t>
            </a:r>
          </a:p>
          <a:p>
            <a:pPr algn="just" rtl="1">
              <a:buNone/>
            </a:pPr>
            <a:r>
              <a:rPr lang="fa-IR" dirty="0" smtClean="0">
                <a:solidFill>
                  <a:srgbClr val="0070C0"/>
                </a:solidFill>
                <a:cs typeface="B Jadid" pitchFamily="2" charset="-78"/>
              </a:rPr>
              <a:t>سريع النفوذ و مرطب دماغ و بدن و مسمن آن</a:t>
            </a:r>
          </a:p>
          <a:p>
            <a:pPr algn="just" rtl="1">
              <a:buNone/>
            </a:pPr>
            <a:r>
              <a:rPr lang="fa-IR" dirty="0" smtClean="0">
                <a:solidFill>
                  <a:srgbClr val="0070C0"/>
                </a:solidFill>
                <a:cs typeface="B Jadid" pitchFamily="2" charset="-78"/>
              </a:rPr>
              <a:t>مدر شير و عرق و بول</a:t>
            </a:r>
          </a:p>
          <a:p>
            <a:pPr algn="just" rtl="1">
              <a:buNone/>
            </a:pPr>
            <a:r>
              <a:rPr lang="fa-IR" dirty="0" smtClean="0">
                <a:solidFill>
                  <a:srgbClr val="0070C0"/>
                </a:solidFill>
                <a:cs typeface="B Jadid" pitchFamily="2" charset="-78"/>
              </a:rPr>
              <a:t>مخرج حصات</a:t>
            </a:r>
          </a:p>
          <a:p>
            <a:pPr algn="just" rtl="1">
              <a:buNone/>
            </a:pPr>
            <a:r>
              <a:rPr lang="fa-IR" dirty="0" smtClean="0">
                <a:solidFill>
                  <a:srgbClr val="0070C0"/>
                </a:solidFill>
                <a:cs typeface="B Jadid" pitchFamily="2" charset="-78"/>
              </a:rPr>
              <a:t>مصلح حال گرده و قروح باطني</a:t>
            </a:r>
          </a:p>
          <a:p>
            <a:pPr algn="just" rtl="1">
              <a:buNone/>
            </a:pPr>
            <a:r>
              <a:rPr lang="fa-IR" dirty="0" smtClean="0">
                <a:solidFill>
                  <a:srgbClr val="0070C0"/>
                </a:solidFill>
                <a:cs typeface="B Jadid" pitchFamily="2" charset="-78"/>
              </a:rPr>
              <a:t>ناشتا خوردن آن مورث تبهاي صفراوي و بر بالاي طعام موجب تخمه</a:t>
            </a:r>
          </a:p>
          <a:p>
            <a:pPr algn="just" rtl="1">
              <a:buNone/>
            </a:pPr>
            <a:r>
              <a:rPr lang="fa-IR" dirty="0" smtClean="0">
                <a:solidFill>
                  <a:srgbClr val="0070C0"/>
                </a:solidFill>
                <a:cs typeface="B Jadid" pitchFamily="2" charset="-78"/>
              </a:rPr>
              <a:t>بهترين اوقات تناول آن مابين دو طعام است كه طعام اول از معده منحدر شده باشد.</a:t>
            </a:r>
            <a:endParaRPr lang="en-US" dirty="0" smtClean="0">
              <a:solidFill>
                <a:srgbClr val="0070C0"/>
              </a:solidFill>
              <a:cs typeface="B Jadid" pitchFamily="2" charset="-78"/>
            </a:endParaRPr>
          </a:p>
        </p:txBody>
      </p:sp>
      <p:pic>
        <p:nvPicPr>
          <p:cNvPr id="71682" name="Picture 2" descr="http://dimafood.ir/images/addon/z5161_food_6_20091106_1976.jpg"/>
          <p:cNvPicPr>
            <a:picLocks noChangeAspect="1" noChangeArrowheads="1"/>
          </p:cNvPicPr>
          <p:nvPr/>
        </p:nvPicPr>
        <p:blipFill>
          <a:blip r:embed="rId2"/>
          <a:srcRect/>
          <a:stretch>
            <a:fillRect/>
          </a:stretch>
        </p:blipFill>
        <p:spPr bwMode="auto">
          <a:xfrm>
            <a:off x="254000" y="1676400"/>
            <a:ext cx="3175000" cy="2381250"/>
          </a:xfrm>
          <a:prstGeom prst="rect">
            <a:avLst/>
          </a:prstGeom>
          <a:noFill/>
        </p:spPr>
      </p:pic>
    </p:spTree>
    <p:extLst>
      <p:ext uri="{BB962C8B-B14F-4D97-AF65-F5344CB8AC3E}">
        <p14:creationId xmlns:p14="http://schemas.microsoft.com/office/powerpoint/2010/main" val="146136566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بطیخ هندی یا هندوانه</a:t>
            </a:r>
            <a:endParaRPr lang="en-US" dirty="0"/>
          </a:p>
        </p:txBody>
      </p:sp>
      <p:sp>
        <p:nvSpPr>
          <p:cNvPr id="3" name="Content Placeholder 2"/>
          <p:cNvSpPr>
            <a:spLocks noGrp="1"/>
          </p:cNvSpPr>
          <p:nvPr>
            <p:ph idx="1"/>
          </p:nvPr>
        </p:nvSpPr>
        <p:spPr/>
        <p:txBody>
          <a:bodyPr>
            <a:normAutofit fontScale="85000" lnSpcReduction="10000"/>
          </a:bodyPr>
          <a:lstStyle/>
          <a:p>
            <a:pPr algn="just" rtl="1">
              <a:buNone/>
            </a:pPr>
            <a:r>
              <a:rPr lang="fa-IR" dirty="0" smtClean="0">
                <a:solidFill>
                  <a:srgbClr val="0070C0"/>
                </a:solidFill>
                <a:cs typeface="B Jadid" pitchFamily="2" charset="-78"/>
              </a:rPr>
              <a:t>در اول دوم سرد و در آخر آن تر</a:t>
            </a:r>
          </a:p>
          <a:p>
            <a:pPr algn="just" rtl="1">
              <a:buNone/>
            </a:pPr>
            <a:r>
              <a:rPr lang="fa-IR" dirty="0" smtClean="0">
                <a:solidFill>
                  <a:srgbClr val="0070C0"/>
                </a:solidFill>
                <a:cs typeface="B Jadid" pitchFamily="2" charset="-78"/>
              </a:rPr>
              <a:t>مسكن حدت صفرا و خون و تشنگي</a:t>
            </a:r>
          </a:p>
          <a:p>
            <a:pPr algn="just" rtl="1">
              <a:buNone/>
            </a:pPr>
            <a:r>
              <a:rPr lang="fa-IR" dirty="0" smtClean="0">
                <a:solidFill>
                  <a:srgbClr val="0070C0"/>
                </a:solidFill>
                <a:cs typeface="B Jadid" pitchFamily="2" charset="-78"/>
              </a:rPr>
              <a:t>مدر بول و مولد خون رقيق</a:t>
            </a:r>
          </a:p>
          <a:p>
            <a:pPr algn="just" rtl="1">
              <a:buNone/>
            </a:pPr>
            <a:r>
              <a:rPr lang="fa-IR" dirty="0" smtClean="0">
                <a:solidFill>
                  <a:srgbClr val="0070C0"/>
                </a:solidFill>
                <a:cs typeface="B Jadid" pitchFamily="2" charset="-78"/>
              </a:rPr>
              <a:t>شخصی که بدن او لاغر و خشك محرورالمزاج باشد تعديل مزاج او به اين دوا بهتر است از استعمال ترشيها و مقطعات ديگر</a:t>
            </a:r>
          </a:p>
          <a:p>
            <a:pPr algn="just" rtl="1">
              <a:buNone/>
            </a:pPr>
            <a:r>
              <a:rPr lang="fa-IR" dirty="0" smtClean="0">
                <a:solidFill>
                  <a:srgbClr val="0070C0"/>
                </a:solidFill>
                <a:cs typeface="B Jadid" pitchFamily="2" charset="-78"/>
              </a:rPr>
              <a:t>آشاميدن آن با سكنجبين جهت يرقان و مواد صفراويه محترقه و اعانت بر هضم و ادرار بول و تفتيت سنگ گرده</a:t>
            </a:r>
          </a:p>
          <a:p>
            <a:pPr algn="just" rtl="1">
              <a:buNone/>
            </a:pPr>
            <a:r>
              <a:rPr lang="fa-IR" dirty="0" smtClean="0">
                <a:solidFill>
                  <a:srgbClr val="0070C0"/>
                </a:solidFill>
                <a:cs typeface="B Jadid" pitchFamily="2" charset="-78"/>
              </a:rPr>
              <a:t>بهترين اوقات تناول آن مابين دو طعام است و بالاي طعام مفسد هضم و ناشتا خوردن مضر خصوصاً كه هوا گرم و عطش بسيار غالب باشد</a:t>
            </a:r>
          </a:p>
          <a:p>
            <a:pPr algn="r" rtl="1"/>
            <a:endParaRPr lang="en-US" dirty="0"/>
          </a:p>
        </p:txBody>
      </p:sp>
      <p:pic>
        <p:nvPicPr>
          <p:cNvPr id="70658" name="Picture 2" descr="http://www.beytoote.com/images/stories/cookery/watermelon_flower.jpg"/>
          <p:cNvPicPr>
            <a:picLocks noChangeAspect="1" noChangeArrowheads="1"/>
          </p:cNvPicPr>
          <p:nvPr/>
        </p:nvPicPr>
        <p:blipFill>
          <a:blip r:embed="rId2"/>
          <a:srcRect/>
          <a:stretch>
            <a:fillRect/>
          </a:stretch>
        </p:blipFill>
        <p:spPr bwMode="auto">
          <a:xfrm>
            <a:off x="533400" y="152400"/>
            <a:ext cx="2895600" cy="2895600"/>
          </a:xfrm>
          <a:prstGeom prst="rect">
            <a:avLst/>
          </a:prstGeom>
          <a:noFill/>
        </p:spPr>
      </p:pic>
    </p:spTree>
    <p:extLst>
      <p:ext uri="{BB962C8B-B14F-4D97-AF65-F5344CB8AC3E}">
        <p14:creationId xmlns:p14="http://schemas.microsoft.com/office/powerpoint/2010/main" val="300311450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قرع یا کدو</a:t>
            </a:r>
            <a:endParaRPr lang="en-US" dirty="0"/>
          </a:p>
        </p:txBody>
      </p:sp>
      <p:sp>
        <p:nvSpPr>
          <p:cNvPr id="3" name="Content Placeholder 2"/>
          <p:cNvSpPr>
            <a:spLocks noGrp="1"/>
          </p:cNvSpPr>
          <p:nvPr>
            <p:ph idx="1"/>
          </p:nvPr>
        </p:nvSpPr>
        <p:spPr/>
        <p:txBody>
          <a:bodyPr>
            <a:normAutofit fontScale="77500" lnSpcReduction="20000"/>
          </a:bodyPr>
          <a:lstStyle/>
          <a:p>
            <a:pPr algn="just" rtl="1">
              <a:buNone/>
            </a:pPr>
            <a:r>
              <a:rPr lang="fa-IR" dirty="0" smtClean="0">
                <a:solidFill>
                  <a:srgbClr val="0070C0"/>
                </a:solidFill>
                <a:cs typeface="B Jadid" pitchFamily="2" charset="-78"/>
              </a:rPr>
              <a:t>طبيعت آن مطلقاً سرد و تر در دوم</a:t>
            </a:r>
          </a:p>
          <a:p>
            <a:pPr algn="just" rtl="1">
              <a:buNone/>
            </a:pPr>
            <a:r>
              <a:rPr lang="fa-IR" dirty="0" smtClean="0">
                <a:solidFill>
                  <a:srgbClr val="0070C0"/>
                </a:solidFill>
                <a:cs typeface="B Jadid" pitchFamily="2" charset="-78"/>
              </a:rPr>
              <a:t>مبرد و مرطب و مفتح سدد و مدر بول و ملين بطن</a:t>
            </a:r>
          </a:p>
          <a:p>
            <a:pPr algn="just" rtl="1">
              <a:buNone/>
            </a:pPr>
            <a:r>
              <a:rPr lang="fa-IR" dirty="0" smtClean="0">
                <a:solidFill>
                  <a:srgbClr val="0070C0"/>
                </a:solidFill>
                <a:cs typeface="B Jadid" pitchFamily="2" charset="-78"/>
              </a:rPr>
              <a:t>خوردن پخته آن قليل الغذاء و سريع الانحدار و مناسب محرورالمزاجان و صفراوي</a:t>
            </a:r>
          </a:p>
          <a:p>
            <a:pPr algn="just" rtl="1">
              <a:buNone/>
            </a:pPr>
            <a:r>
              <a:rPr lang="fa-IR" dirty="0" smtClean="0">
                <a:solidFill>
                  <a:srgbClr val="0070C0"/>
                </a:solidFill>
                <a:cs typeface="B Jadid" pitchFamily="2" charset="-78"/>
              </a:rPr>
              <a:t>اگر با سفرجل و يا آبغوره و يا آب انار و يا سركه در روغن بادام طبخ نمايند، مولد خلط صالح بوده و جهت صفراوي مزاجان و محرورين و نافع</a:t>
            </a:r>
          </a:p>
          <a:p>
            <a:pPr algn="just" rtl="1">
              <a:buNone/>
            </a:pPr>
            <a:r>
              <a:rPr lang="fa-IR" dirty="0" smtClean="0">
                <a:solidFill>
                  <a:srgbClr val="0070C0"/>
                </a:solidFill>
                <a:cs typeface="B Jadid" pitchFamily="2" charset="-78"/>
              </a:rPr>
              <a:t>مضمضه آن جهت وجع حلق و درد دندان حار</a:t>
            </a:r>
          </a:p>
          <a:p>
            <a:pPr algn="just" rtl="1">
              <a:buNone/>
            </a:pPr>
            <a:r>
              <a:rPr lang="fa-IR" dirty="0" smtClean="0">
                <a:solidFill>
                  <a:srgbClr val="0070C0"/>
                </a:solidFill>
                <a:cs typeface="B Jadid" pitchFamily="2" charset="-78"/>
              </a:rPr>
              <a:t>با گوشت باعث سرعت و نيكويي هضم آن و با مزورات ماشيه و حمصيه با روغن بادام جهت سرفه و ترطيب دماغ و بدن</a:t>
            </a:r>
          </a:p>
          <a:p>
            <a:pPr algn="just" rtl="1">
              <a:buNone/>
            </a:pPr>
            <a:r>
              <a:rPr lang="fa-IR" dirty="0" smtClean="0">
                <a:solidFill>
                  <a:srgbClr val="0070C0"/>
                </a:solidFill>
                <a:cs typeface="B Jadid" pitchFamily="2" charset="-78"/>
              </a:rPr>
              <a:t>مرباي آن كه مسير نامند با شكر و يا با عسل معتدل ترين مربيات و لذيذ و مقوي دماغ و مولد خون صالح</a:t>
            </a:r>
            <a:endParaRPr lang="en-US" dirty="0" smtClean="0">
              <a:solidFill>
                <a:srgbClr val="0070C0"/>
              </a:solidFill>
              <a:cs typeface="B Jadid" pitchFamily="2" charset="-78"/>
            </a:endParaRPr>
          </a:p>
          <a:p>
            <a:pPr algn="r" rtl="1"/>
            <a:endParaRPr lang="en-US" dirty="0"/>
          </a:p>
        </p:txBody>
      </p:sp>
      <p:pic>
        <p:nvPicPr>
          <p:cNvPr id="69634" name="Picture 2" descr="http://haftegy.ir/wp-content/uploads/2013/02/kado-albaloo-khoresht.jpg"/>
          <p:cNvPicPr>
            <a:picLocks noChangeAspect="1" noChangeArrowheads="1"/>
          </p:cNvPicPr>
          <p:nvPr/>
        </p:nvPicPr>
        <p:blipFill>
          <a:blip r:embed="rId2"/>
          <a:srcRect/>
          <a:stretch>
            <a:fillRect/>
          </a:stretch>
        </p:blipFill>
        <p:spPr bwMode="auto">
          <a:xfrm>
            <a:off x="536575" y="154780"/>
            <a:ext cx="3044825" cy="2283619"/>
          </a:xfrm>
          <a:prstGeom prst="rect">
            <a:avLst/>
          </a:prstGeom>
          <a:ln>
            <a:noFill/>
          </a:ln>
          <a:effectLst>
            <a:softEdge rad="112500"/>
          </a:effectLst>
        </p:spPr>
      </p:pic>
    </p:spTree>
    <p:extLst>
      <p:ext uri="{BB962C8B-B14F-4D97-AF65-F5344CB8AC3E}">
        <p14:creationId xmlns:p14="http://schemas.microsoft.com/office/powerpoint/2010/main" val="121821141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عنب یا انگور</a:t>
            </a:r>
            <a:endParaRPr lang="en-US" dirty="0"/>
          </a:p>
        </p:txBody>
      </p:sp>
      <p:sp>
        <p:nvSpPr>
          <p:cNvPr id="3" name="Content Placeholder 2"/>
          <p:cNvSpPr>
            <a:spLocks noGrp="1"/>
          </p:cNvSpPr>
          <p:nvPr>
            <p:ph idx="1"/>
          </p:nvPr>
        </p:nvSpPr>
        <p:spPr/>
        <p:txBody>
          <a:bodyPr>
            <a:normAutofit fontScale="92500" lnSpcReduction="10000"/>
          </a:bodyPr>
          <a:lstStyle/>
          <a:p>
            <a:pPr algn="just" rtl="1">
              <a:buNone/>
            </a:pPr>
            <a:r>
              <a:rPr lang="fa-IR" dirty="0" smtClean="0">
                <a:solidFill>
                  <a:srgbClr val="0070C0"/>
                </a:solidFill>
                <a:cs typeface="B Jadid" pitchFamily="2" charset="-78"/>
              </a:rPr>
              <a:t>طبیعت آن در آخر اول گرم و تر</a:t>
            </a:r>
          </a:p>
          <a:p>
            <a:pPr algn="just" rtl="1">
              <a:buNone/>
            </a:pPr>
            <a:r>
              <a:rPr lang="fa-IR" dirty="0" smtClean="0">
                <a:solidFill>
                  <a:srgbClr val="0070C0"/>
                </a:solidFill>
                <a:cs typeface="B Jadid" pitchFamily="2" charset="-78"/>
              </a:rPr>
              <a:t>جالي، منضج، سريع الانحدار و كثيرالغذا </a:t>
            </a:r>
          </a:p>
          <a:p>
            <a:pPr algn="just" rtl="1">
              <a:buNone/>
            </a:pPr>
            <a:r>
              <a:rPr lang="fa-IR" dirty="0" smtClean="0">
                <a:solidFill>
                  <a:srgbClr val="0070C0"/>
                </a:solidFill>
                <a:cs typeface="B Jadid" pitchFamily="2" charset="-78"/>
              </a:rPr>
              <a:t>انگوری که کمی پوست آن پژمرده شده كثيرالغذاتر از انجير و نفخ آن كمتر از انگور تازه چیده شده است.</a:t>
            </a:r>
          </a:p>
          <a:p>
            <a:pPr algn="just" rtl="1">
              <a:buNone/>
            </a:pPr>
            <a:r>
              <a:rPr lang="fa-IR" dirty="0" smtClean="0">
                <a:solidFill>
                  <a:srgbClr val="0070C0"/>
                </a:solidFill>
                <a:cs typeface="B Jadid" pitchFamily="2" charset="-78"/>
              </a:rPr>
              <a:t>مقوي و مسمن بدن  و زياده كننده خون جيد</a:t>
            </a:r>
          </a:p>
          <a:p>
            <a:pPr algn="just" rtl="1">
              <a:buNone/>
            </a:pPr>
            <a:r>
              <a:rPr lang="fa-IR" dirty="0" smtClean="0">
                <a:solidFill>
                  <a:srgbClr val="0070C0"/>
                </a:solidFill>
                <a:cs typeface="B Jadid" pitchFamily="2" charset="-78"/>
              </a:rPr>
              <a:t>مصفي خون و دافع مواد سوداويه و احتراقيه</a:t>
            </a:r>
          </a:p>
          <a:p>
            <a:pPr algn="just" rtl="1">
              <a:buNone/>
            </a:pPr>
            <a:r>
              <a:rPr lang="fa-IR" dirty="0" smtClean="0">
                <a:solidFill>
                  <a:srgbClr val="0070C0"/>
                </a:solidFill>
                <a:cs typeface="B Jadid" pitchFamily="2" charset="-78"/>
              </a:rPr>
              <a:t>آب انگور سريع النفوذ و الانحدار و مفید جهت امراض صدر و ريه</a:t>
            </a:r>
          </a:p>
          <a:p>
            <a:pPr algn="just" rtl="1">
              <a:buNone/>
            </a:pPr>
            <a:r>
              <a:rPr lang="fa-IR" dirty="0" smtClean="0">
                <a:solidFill>
                  <a:srgbClr val="0070C0"/>
                </a:solidFill>
                <a:cs typeface="B Jadid" pitchFamily="2" charset="-78"/>
              </a:rPr>
              <a:t>مضر معده رطب و نفاخ؛ مصلح آن زيره و رازيانه</a:t>
            </a:r>
          </a:p>
          <a:p>
            <a:pPr algn="r" rtl="1"/>
            <a:endParaRPr lang="en-US" dirty="0"/>
          </a:p>
        </p:txBody>
      </p:sp>
      <p:pic>
        <p:nvPicPr>
          <p:cNvPr id="4" name="Picture 2" descr="http://upload.wikimedia.org/wikipedia/commons/thumb/9/9d/Edle_Weinrebe%2C_%27Vitis_vinifera%27_subsp._%27vinifera.jpg/220px-Edle_Weinrebe%2C_%27Vitis_vinifera%27_subsp._%27vinifera.jpg"/>
          <p:cNvPicPr>
            <a:picLocks noChangeAspect="1" noChangeArrowheads="1"/>
          </p:cNvPicPr>
          <p:nvPr/>
        </p:nvPicPr>
        <p:blipFill>
          <a:blip r:embed="rId2" cstate="print"/>
          <a:srcRect/>
          <a:stretch>
            <a:fillRect/>
          </a:stretch>
        </p:blipFill>
        <p:spPr bwMode="auto">
          <a:xfrm>
            <a:off x="395536" y="476672"/>
            <a:ext cx="3236107" cy="1838697"/>
          </a:xfrm>
          <a:prstGeom prst="rect">
            <a:avLst/>
          </a:prstGeom>
          <a:noFill/>
        </p:spPr>
      </p:pic>
    </p:spTree>
    <p:extLst>
      <p:ext uri="{BB962C8B-B14F-4D97-AF65-F5344CB8AC3E}">
        <p14:creationId xmlns:p14="http://schemas.microsoft.com/office/powerpoint/2010/main" val="159903835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انبج یا انبه</a:t>
            </a:r>
            <a:endParaRPr lang="en-US" dirty="0"/>
          </a:p>
        </p:txBody>
      </p:sp>
      <p:sp>
        <p:nvSpPr>
          <p:cNvPr id="3" name="Content Placeholder 2"/>
          <p:cNvSpPr>
            <a:spLocks noGrp="1"/>
          </p:cNvSpPr>
          <p:nvPr>
            <p:ph idx="1"/>
          </p:nvPr>
        </p:nvSpPr>
        <p:spPr/>
        <p:txBody>
          <a:bodyPr>
            <a:normAutofit fontScale="85000" lnSpcReduction="20000"/>
          </a:bodyPr>
          <a:lstStyle/>
          <a:p>
            <a:pPr algn="just" rtl="1">
              <a:buNone/>
            </a:pPr>
            <a:r>
              <a:rPr lang="fa-IR" dirty="0" smtClean="0">
                <a:solidFill>
                  <a:srgbClr val="0070C0"/>
                </a:solidFill>
                <a:cs typeface="B Jadid" pitchFamily="2" charset="-78"/>
              </a:rPr>
              <a:t>شيرين رسيده آن گرم و خشك در دويم</a:t>
            </a:r>
          </a:p>
          <a:p>
            <a:pPr algn="just" rtl="1">
              <a:buNone/>
            </a:pPr>
            <a:r>
              <a:rPr lang="fa-IR" dirty="0" smtClean="0">
                <a:solidFill>
                  <a:srgbClr val="0070C0"/>
                </a:solidFill>
                <a:cs typeface="B Jadid" pitchFamily="2" charset="-78"/>
              </a:rPr>
              <a:t>مقوي قوا و ارواح و اعضاي رييسه و آلات تنفس و مري و معده و امعا و گرده</a:t>
            </a:r>
          </a:p>
          <a:p>
            <a:pPr algn="just" rtl="1">
              <a:buNone/>
            </a:pPr>
            <a:r>
              <a:rPr lang="fa-IR" dirty="0" smtClean="0">
                <a:solidFill>
                  <a:srgbClr val="0070C0"/>
                </a:solidFill>
                <a:cs typeface="B Jadid" pitchFamily="2" charset="-78"/>
              </a:rPr>
              <a:t>مقوي مثانه و باه</a:t>
            </a:r>
          </a:p>
          <a:p>
            <a:pPr algn="just" rtl="1">
              <a:buNone/>
            </a:pPr>
            <a:r>
              <a:rPr lang="fa-IR" dirty="0" smtClean="0">
                <a:solidFill>
                  <a:srgbClr val="0070C0"/>
                </a:solidFill>
                <a:cs typeface="B Jadid" pitchFamily="2" charset="-78"/>
              </a:rPr>
              <a:t>نيكو كننده رنگ رخسار و بوي دهان</a:t>
            </a:r>
          </a:p>
          <a:p>
            <a:pPr algn="just" rtl="1">
              <a:buNone/>
            </a:pPr>
            <a:r>
              <a:rPr lang="fa-IR" dirty="0" smtClean="0">
                <a:solidFill>
                  <a:srgbClr val="0070C0"/>
                </a:solidFill>
                <a:cs typeface="B Jadid" pitchFamily="2" charset="-78"/>
              </a:rPr>
              <a:t>دافع خفقان و سرفه و ضيق النفس و درد سر بارد و بواسير</a:t>
            </a:r>
          </a:p>
          <a:p>
            <a:pPr algn="just" rtl="1">
              <a:buNone/>
            </a:pPr>
            <a:r>
              <a:rPr lang="fa-IR" dirty="0" smtClean="0">
                <a:solidFill>
                  <a:srgbClr val="0070C0"/>
                </a:solidFill>
                <a:cs typeface="B Jadid" pitchFamily="2" charset="-78"/>
              </a:rPr>
              <a:t>دافع عطش و اعيا و ضعف و كسالت و سستي بدن</a:t>
            </a:r>
          </a:p>
          <a:p>
            <a:pPr algn="just" rtl="1">
              <a:buNone/>
            </a:pPr>
            <a:r>
              <a:rPr lang="fa-IR" dirty="0" smtClean="0">
                <a:solidFill>
                  <a:srgbClr val="0070C0"/>
                </a:solidFill>
                <a:cs typeface="B Jadid" pitchFamily="2" charset="-78"/>
              </a:rPr>
              <a:t>بدن را فربه گرداند و ادرار بول آورد و طبيعت را قبض نگذارد بلكه ملين دارد.</a:t>
            </a:r>
          </a:p>
          <a:p>
            <a:pPr algn="r" rtl="1"/>
            <a:r>
              <a:rPr lang="fa-IR" dirty="0"/>
              <a:t>مضر محرورین خصوص در خلاي </a:t>
            </a:r>
            <a:r>
              <a:rPr lang="fa-IR" dirty="0" smtClean="0"/>
              <a:t>معده</a:t>
            </a:r>
          </a:p>
          <a:p>
            <a:pPr algn="r" rtl="1"/>
            <a:r>
              <a:rPr lang="fa-IR" dirty="0" smtClean="0"/>
              <a:t>مصلح </a:t>
            </a:r>
            <a:r>
              <a:rPr lang="fa-IR" dirty="0"/>
              <a:t>آن </a:t>
            </a:r>
            <a:r>
              <a:rPr lang="fa-IR" dirty="0" smtClean="0"/>
              <a:t>آشامیدن سکنجبین</a:t>
            </a:r>
            <a:endParaRPr lang="en-US" dirty="0" smtClean="0">
              <a:solidFill>
                <a:srgbClr val="0070C0"/>
              </a:solidFill>
              <a:cs typeface="B Jadid" pitchFamily="2" charset="-78"/>
            </a:endParaRPr>
          </a:p>
        </p:txBody>
      </p:sp>
      <p:pic>
        <p:nvPicPr>
          <p:cNvPr id="4" name="Picture 2" descr="http://upload.wikimedia.org/wikipedia/commons/thumb/c/c8/Mangos_criollos.jpg/220px-Mangos_criollos.jpg"/>
          <p:cNvPicPr>
            <a:picLocks noChangeAspect="1" noChangeArrowheads="1"/>
          </p:cNvPicPr>
          <p:nvPr/>
        </p:nvPicPr>
        <p:blipFill>
          <a:blip r:embed="rId2" cstate="print"/>
          <a:srcRect/>
          <a:stretch>
            <a:fillRect/>
          </a:stretch>
        </p:blipFill>
        <p:spPr bwMode="auto">
          <a:xfrm>
            <a:off x="685800" y="304800"/>
            <a:ext cx="2736304" cy="1753723"/>
          </a:xfrm>
          <a:prstGeom prst="rect">
            <a:avLst/>
          </a:prstGeom>
          <a:noFill/>
        </p:spPr>
      </p:pic>
    </p:spTree>
    <p:extLst>
      <p:ext uri="{BB962C8B-B14F-4D97-AF65-F5344CB8AC3E}">
        <p14:creationId xmlns:p14="http://schemas.microsoft.com/office/powerpoint/2010/main" val="80552720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vista.ir/include/lifestyle/images/c10126a32a0c3ed6365330505bba1fbb.gif"/>
          <p:cNvPicPr>
            <a:picLocks noChangeAspect="1" noChangeArrowheads="1"/>
          </p:cNvPicPr>
          <p:nvPr/>
        </p:nvPicPr>
        <p:blipFill>
          <a:blip r:embed="rId2"/>
          <a:srcRect/>
          <a:stretch>
            <a:fillRect/>
          </a:stretch>
        </p:blipFill>
        <p:spPr bwMode="auto">
          <a:xfrm>
            <a:off x="0" y="2705099"/>
            <a:ext cx="2057400" cy="2247901"/>
          </a:xfrm>
          <a:prstGeom prst="rect">
            <a:avLst/>
          </a:prstGeom>
          <a:noFill/>
        </p:spPr>
      </p:pic>
      <p:sp>
        <p:nvSpPr>
          <p:cNvPr id="2" name="Title 1"/>
          <p:cNvSpPr>
            <a:spLocks noGrp="1"/>
          </p:cNvSpPr>
          <p:nvPr>
            <p:ph type="title"/>
          </p:nvPr>
        </p:nvSpPr>
        <p:spPr/>
        <p:txBody>
          <a:bodyPr/>
          <a:lstStyle/>
          <a:p>
            <a:r>
              <a:rPr lang="fa-IR" dirty="0" smtClean="0"/>
              <a:t>سیر یا ثوم</a:t>
            </a:r>
            <a:endParaRPr lang="en-US" dirty="0"/>
          </a:p>
        </p:txBody>
      </p:sp>
      <p:sp>
        <p:nvSpPr>
          <p:cNvPr id="3" name="Content Placeholder 2"/>
          <p:cNvSpPr>
            <a:spLocks noGrp="1"/>
          </p:cNvSpPr>
          <p:nvPr>
            <p:ph idx="1"/>
          </p:nvPr>
        </p:nvSpPr>
        <p:spPr/>
        <p:txBody>
          <a:bodyPr>
            <a:normAutofit fontScale="85000" lnSpcReduction="10000"/>
          </a:bodyPr>
          <a:lstStyle/>
          <a:p>
            <a:pPr algn="r" rtl="1"/>
            <a:r>
              <a:rPr lang="fa-IR" dirty="0" smtClean="0"/>
              <a:t>3 گرم و خشک با رطوبت فضلیه و حرارتی شبیه به حرارت غریزی</a:t>
            </a:r>
          </a:p>
          <a:p>
            <a:pPr algn="r" rtl="1"/>
            <a:r>
              <a:rPr lang="fa-IR" dirty="0" smtClean="0"/>
              <a:t>با مراعات زمان و مزاج و حد اعتدال حافظ صحت مزاج و دافع وبا.</a:t>
            </a:r>
          </a:p>
          <a:p>
            <a:pPr algn="r" rtl="1"/>
            <a:r>
              <a:rPr lang="fa-IR" dirty="0" smtClean="0"/>
              <a:t>جهت تصفیه حلق و صوت، ضیق النفس، نسیان، فالج، رعشه، اکثر امراض عصبی، نیکویی رنگ رخسار و اوجاع مفاصل.</a:t>
            </a:r>
          </a:p>
          <a:p>
            <a:pPr algn="r" rtl="1"/>
            <a:r>
              <a:rPr lang="fa-IR" dirty="0" smtClean="0"/>
              <a:t>مداومت اکل آن باعث سقوط موي سفید و روییدن موي سیاه.</a:t>
            </a:r>
          </a:p>
          <a:p>
            <a:pPr algn="r" rtl="1"/>
            <a:r>
              <a:rPr lang="fa-IR" dirty="0" smtClean="0"/>
              <a:t>با انجیر و سداب و مغز گردکان قوي تر از فادزهر.</a:t>
            </a:r>
          </a:p>
          <a:p>
            <a:pPr algn="r" rtl="1"/>
            <a:r>
              <a:rPr lang="fa-IR" dirty="0" smtClean="0"/>
              <a:t>مضمضه به طبیخ آن با کندر جهت درد دندان بارد و تأکل آن.</a:t>
            </a:r>
          </a:p>
          <a:p>
            <a:pPr algn="r" rtl="1"/>
            <a:r>
              <a:rPr lang="fa-IR" dirty="0" smtClean="0"/>
              <a:t>طلاي رماد آن با عسل جهت بهق و برص و داء الثعلب و کمنۀ الدم.</a:t>
            </a:r>
          </a:p>
          <a:p>
            <a:pPr algn="r" rtl="1"/>
            <a:r>
              <a:rPr lang="fa-IR" dirty="0" smtClean="0"/>
              <a:t>در مرطوبین محرك باه و مولد منی و در محرورین مجفف آن.</a:t>
            </a:r>
          </a:p>
          <a:p>
            <a:pPr algn="r" rtl="1"/>
            <a:r>
              <a:rPr lang="fa-IR" dirty="0" smtClean="0"/>
              <a:t>اکثار آن؛ مصدع، مضر ذهن، چشم، زحیر، بواسیر، زن حامله، باه</a:t>
            </a:r>
            <a:endParaRPr lang="en-US" dirty="0"/>
          </a:p>
        </p:txBody>
      </p:sp>
    </p:spTree>
    <p:extLst>
      <p:ext uri="{BB962C8B-B14F-4D97-AF65-F5344CB8AC3E}">
        <p14:creationId xmlns:p14="http://schemas.microsoft.com/office/powerpoint/2010/main" val="212013756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fa-IR" dirty="0" smtClean="0"/>
              <a:t> مضار و مصلحات سیر</a:t>
            </a:r>
            <a:endParaRPr lang="en-US" dirty="0"/>
          </a:p>
        </p:txBody>
      </p:sp>
      <p:sp>
        <p:nvSpPr>
          <p:cNvPr id="3" name="Content Placeholder 2"/>
          <p:cNvSpPr>
            <a:spLocks noGrp="1"/>
          </p:cNvSpPr>
          <p:nvPr>
            <p:ph idx="1"/>
          </p:nvPr>
        </p:nvSpPr>
        <p:spPr/>
        <p:txBody>
          <a:bodyPr>
            <a:normAutofit/>
          </a:bodyPr>
          <a:lstStyle/>
          <a:p>
            <a:pPr algn="r" rtl="1"/>
            <a:r>
              <a:rPr lang="fa-IR" dirty="0"/>
              <a:t>اکثار آن و عدم مراعات مزاج و سن و فصل مصدع </a:t>
            </a:r>
            <a:r>
              <a:rPr lang="fa-IR" dirty="0" smtClean="0"/>
              <a:t>و محرق </a:t>
            </a:r>
            <a:r>
              <a:rPr lang="fa-IR" dirty="0"/>
              <a:t>خو ن و مضر چشم و شش و بواسیر و زنان حامله </a:t>
            </a:r>
            <a:r>
              <a:rPr lang="fa-IR" dirty="0" smtClean="0"/>
              <a:t>و صاحبان </a:t>
            </a:r>
            <a:r>
              <a:rPr lang="fa-IR" dirty="0"/>
              <a:t>زحیر و خنازیر و مولد صفراي بسیار تند و مضعف باه </a:t>
            </a:r>
            <a:r>
              <a:rPr lang="fa-IR" dirty="0" smtClean="0"/>
              <a:t>و مهیج </a:t>
            </a:r>
            <a:r>
              <a:rPr lang="fa-IR" dirty="0"/>
              <a:t>امراض </a:t>
            </a:r>
            <a:r>
              <a:rPr lang="fa-IR" dirty="0" smtClean="0"/>
              <a:t>نایبه</a:t>
            </a:r>
          </a:p>
          <a:p>
            <a:pPr algn="r" rtl="1"/>
            <a:r>
              <a:rPr lang="fa-IR" dirty="0" smtClean="0"/>
              <a:t>مصلح </a:t>
            </a:r>
            <a:r>
              <a:rPr lang="fa-IR" dirty="0"/>
              <a:t>آن پختن آن است در آب با قلیلی </a:t>
            </a:r>
            <a:r>
              <a:rPr lang="fa-IR" dirty="0" smtClean="0"/>
              <a:t>نمک و </a:t>
            </a:r>
            <a:r>
              <a:rPr lang="fa-IR" dirty="0"/>
              <a:t>اضافه نمودن روغن بادام و یا روغن کره و استعمال آن با </a:t>
            </a:r>
            <a:r>
              <a:rPr lang="fa-IR" dirty="0" smtClean="0"/>
              <a:t>گشنیز و </a:t>
            </a:r>
            <a:r>
              <a:rPr lang="fa-IR" dirty="0"/>
              <a:t>سکنجبین و آب انار ترش شیرین و امثال اینها</a:t>
            </a:r>
            <a:endParaRPr lang="en-US" dirty="0"/>
          </a:p>
        </p:txBody>
      </p:sp>
    </p:spTree>
    <p:extLst>
      <p:ext uri="{BB962C8B-B14F-4D97-AF65-F5344CB8AC3E}">
        <p14:creationId xmlns:p14="http://schemas.microsoft.com/office/powerpoint/2010/main" val="291052732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fa-IR" dirty="0" smtClean="0"/>
              <a:t>معجون سیر و لیمو : رقیق کننده خون</a:t>
            </a:r>
            <a:endParaRPr lang="en-US" dirty="0"/>
          </a:p>
        </p:txBody>
      </p:sp>
      <p:sp>
        <p:nvSpPr>
          <p:cNvPr id="3" name="Content Placeholder 2"/>
          <p:cNvSpPr>
            <a:spLocks noGrp="1"/>
          </p:cNvSpPr>
          <p:nvPr>
            <p:ph idx="1"/>
          </p:nvPr>
        </p:nvSpPr>
        <p:spPr/>
        <p:txBody>
          <a:bodyPr>
            <a:normAutofit fontScale="92500" lnSpcReduction="20000"/>
          </a:bodyPr>
          <a:lstStyle/>
          <a:p>
            <a:pPr algn="r" rtl="1"/>
            <a:r>
              <a:rPr lang="fa-IR" dirty="0" smtClean="0"/>
              <a:t>30 عدد حبه ی سیر را پوست بگیرید و همراه با 5 عدد لیمو ترش با پوست که قبلا هسته های آنها را گرفته اید، در هم زن (میکسر) بریزید. له که شد، با یک لیتر آب مخلوط نموده ویک جوش دهید. </a:t>
            </a:r>
          </a:p>
          <a:p>
            <a:pPr algn="r" rtl="1"/>
            <a:r>
              <a:rPr lang="fa-IR" dirty="0" smtClean="0"/>
              <a:t>پس از سرد شدن، آن را از صافی رد نمایید و محتویات را داخل یک شیشه بریزید و در یخچال نگهداری کنید. </a:t>
            </a:r>
          </a:p>
          <a:p>
            <a:pPr algn="r" rtl="1"/>
            <a:r>
              <a:rPr lang="fa-IR" dirty="0" smtClean="0"/>
              <a:t>روزانه نصف استکان از این نوشیدنی (روزی 30</a:t>
            </a:r>
            <a:r>
              <a:rPr lang="en-US" dirty="0" smtClean="0"/>
              <a:t>cc </a:t>
            </a:r>
            <a:r>
              <a:rPr lang="fa-IR" dirty="0" smtClean="0"/>
              <a:t>نیم ساعت نیم ساعت قبل از ناهار) را میل نمایید.</a:t>
            </a:r>
          </a:p>
          <a:p>
            <a:pPr algn="r" rtl="1"/>
            <a:r>
              <a:rPr lang="fa-IR" dirty="0" smtClean="0"/>
              <a:t>بعد از مصرف یک دوره ی سه هفته ای، باید هشت روز استراحت کرده و سپس دومین دوره ی مصرف سه هفته ای را شروع کنید.</a:t>
            </a:r>
          </a:p>
        </p:txBody>
      </p:sp>
      <p:pic>
        <p:nvPicPr>
          <p:cNvPr id="12290" name="Picture 2" descr="http://www.irannaz.com/user_files/L128622650529.jpg"/>
          <p:cNvPicPr>
            <a:picLocks noChangeAspect="1" noChangeArrowheads="1"/>
          </p:cNvPicPr>
          <p:nvPr/>
        </p:nvPicPr>
        <p:blipFill>
          <a:blip r:embed="rId2"/>
          <a:srcRect/>
          <a:stretch>
            <a:fillRect/>
          </a:stretch>
        </p:blipFill>
        <p:spPr bwMode="auto">
          <a:xfrm>
            <a:off x="1219200" y="5791200"/>
            <a:ext cx="2857500" cy="781051"/>
          </a:xfrm>
          <a:prstGeom prst="rect">
            <a:avLst/>
          </a:prstGeom>
          <a:noFill/>
        </p:spPr>
      </p:pic>
    </p:spTree>
    <p:extLst>
      <p:ext uri="{BB962C8B-B14F-4D97-AF65-F5344CB8AC3E}">
        <p14:creationId xmlns:p14="http://schemas.microsoft.com/office/powerpoint/2010/main" val="26657188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5" name="Picture 4"/>
          <p:cNvPicPr>
            <a:picLocks noChangeAspect="1"/>
          </p:cNvPicPr>
          <p:nvPr/>
        </p:nvPicPr>
        <p:blipFill>
          <a:blip r:embed="rId2"/>
          <a:stretch>
            <a:fillRect/>
          </a:stretch>
        </p:blipFill>
        <p:spPr>
          <a:xfrm>
            <a:off x="-304800" y="-228600"/>
            <a:ext cx="9753600" cy="7315200"/>
          </a:xfrm>
          <a:prstGeom prst="rect">
            <a:avLst/>
          </a:prstGeom>
        </p:spPr>
      </p:pic>
    </p:spTree>
    <p:extLst>
      <p:ext uri="{BB962C8B-B14F-4D97-AF65-F5344CB8AC3E}">
        <p14:creationId xmlns:p14="http://schemas.microsoft.com/office/powerpoint/2010/main" val="36802474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ic"/>
          <p:cNvPicPr/>
          <p:nvPr/>
        </p:nvPicPr>
        <p:blipFill>
          <a:blip r:embed="rId2"/>
          <a:srcRect l="6400" t="996" r="16800" b="9104"/>
          <a:stretch>
            <a:fillRect/>
          </a:stretch>
        </p:blipFill>
        <p:spPr bwMode="auto">
          <a:xfrm>
            <a:off x="0" y="2209800"/>
            <a:ext cx="2438400" cy="4648200"/>
          </a:xfrm>
          <a:prstGeom prst="rect">
            <a:avLst/>
          </a:prstGeom>
          <a:noFill/>
          <a:ln w="9525">
            <a:noFill/>
            <a:miter lim="800000"/>
            <a:headEnd/>
            <a:tailEnd/>
          </a:ln>
        </p:spPr>
      </p:pic>
      <p:sp>
        <p:nvSpPr>
          <p:cNvPr id="2" name="Title 1"/>
          <p:cNvSpPr>
            <a:spLocks noGrp="1"/>
          </p:cNvSpPr>
          <p:nvPr>
            <p:ph type="title"/>
          </p:nvPr>
        </p:nvSpPr>
        <p:spPr/>
        <p:txBody>
          <a:bodyPr/>
          <a:lstStyle/>
          <a:p>
            <a:r>
              <a:rPr lang="fa-IR" dirty="0" smtClean="0"/>
              <a:t>تره، کراث یا گندنا</a:t>
            </a:r>
            <a:endParaRPr lang="en-US" dirty="0"/>
          </a:p>
        </p:txBody>
      </p:sp>
      <p:sp>
        <p:nvSpPr>
          <p:cNvPr id="3" name="Content Placeholder 2"/>
          <p:cNvSpPr>
            <a:spLocks noGrp="1"/>
          </p:cNvSpPr>
          <p:nvPr>
            <p:ph idx="1"/>
          </p:nvPr>
        </p:nvSpPr>
        <p:spPr/>
        <p:txBody>
          <a:bodyPr>
            <a:normAutofit fontScale="92500" lnSpcReduction="10000"/>
          </a:bodyPr>
          <a:lstStyle/>
          <a:p>
            <a:pPr algn="r" rtl="1"/>
            <a:r>
              <a:rPr lang="fa-IR" dirty="0" smtClean="0"/>
              <a:t>مخلوط برگ تره با سرکه بر پیشانی خونریزی بینی را بند می­آورد.</a:t>
            </a:r>
          </a:p>
          <a:p>
            <a:pPr algn="r" rtl="1"/>
            <a:r>
              <a:rPr lang="fa-IR" dirty="0" smtClean="0"/>
              <a:t>با ماء الشعیر یا جوشانده­اش با جو؛ جهت درد سینه و تنگی نفس و با عسل در امراض سینه که با خلط همراهند مفید است.</a:t>
            </a:r>
          </a:p>
          <a:p>
            <a:pPr algn="r" rtl="1"/>
            <a:r>
              <a:rPr lang="ar-SA" dirty="0" smtClean="0"/>
              <a:t>آب تره و سرکه </a:t>
            </a:r>
            <a:r>
              <a:rPr lang="fa-IR" dirty="0" smtClean="0"/>
              <a:t>در دفع </a:t>
            </a:r>
            <a:r>
              <a:rPr lang="ar-SA" dirty="0" smtClean="0"/>
              <a:t>سنگ کیسه صفرا مفید است. </a:t>
            </a:r>
            <a:endParaRPr lang="fa-IR" dirty="0" smtClean="0"/>
          </a:p>
          <a:p>
            <a:pPr algn="r" rtl="1"/>
            <a:r>
              <a:rPr lang="fa-IR" dirty="0" smtClean="0"/>
              <a:t>15 گرم آب تره خام خون بواسیر را قطع می­کند و مالیدن له کرده آن برای بواسیر مفید است.</a:t>
            </a:r>
            <a:endParaRPr lang="en-US" dirty="0" smtClean="0"/>
          </a:p>
          <a:p>
            <a:pPr algn="r" rtl="1"/>
            <a:r>
              <a:rPr lang="ar-SA" dirty="0" smtClean="0"/>
              <a:t>آب تره سوزش و درد و خارش ناشی از گزیدگی حشرات را التیام می بخشد.</a:t>
            </a:r>
            <a:endParaRPr lang="fa-IR" dirty="0" smtClean="0"/>
          </a:p>
          <a:p>
            <a:pPr algn="r" rtl="1"/>
            <a:endParaRPr lang="en-US" dirty="0"/>
          </a:p>
        </p:txBody>
      </p:sp>
    </p:spTree>
    <p:extLst>
      <p:ext uri="{BB962C8B-B14F-4D97-AF65-F5344CB8AC3E}">
        <p14:creationId xmlns:p14="http://schemas.microsoft.com/office/powerpoint/2010/main" val="144717274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مضار و مصلحات تره</a:t>
            </a:r>
            <a:endParaRPr lang="en-US" dirty="0"/>
          </a:p>
        </p:txBody>
      </p:sp>
      <p:sp>
        <p:nvSpPr>
          <p:cNvPr id="3" name="Content Placeholder 2"/>
          <p:cNvSpPr>
            <a:spLocks noGrp="1"/>
          </p:cNvSpPr>
          <p:nvPr>
            <p:ph idx="1"/>
          </p:nvPr>
        </p:nvSpPr>
        <p:spPr/>
        <p:txBody>
          <a:bodyPr/>
          <a:lstStyle/>
          <a:p>
            <a:pPr algn="r" rtl="1"/>
            <a:r>
              <a:rPr lang="fa-IR" dirty="0" smtClean="0"/>
              <a:t>اقسام </a:t>
            </a:r>
            <a:r>
              <a:rPr lang="fa-IR" dirty="0"/>
              <a:t>آن از پیاز دیر هضم تر و نفاخ و مبخر و </a:t>
            </a:r>
            <a:r>
              <a:rPr lang="fa-IR" dirty="0" smtClean="0"/>
              <a:t>محرق خون </a:t>
            </a:r>
            <a:r>
              <a:rPr lang="fa-IR" dirty="0"/>
              <a:t>و مورث ظلمت بصر و فساد لثه، مضر حارالمزاج و </a:t>
            </a:r>
            <a:r>
              <a:rPr lang="fa-IR" dirty="0" smtClean="0"/>
              <a:t>دیدن خوابهاي ردي</a:t>
            </a:r>
          </a:p>
          <a:p>
            <a:pPr algn="r" rtl="1"/>
            <a:endParaRPr lang="fa-IR" dirty="0"/>
          </a:p>
          <a:p>
            <a:pPr algn="r" rtl="1"/>
            <a:r>
              <a:rPr lang="fa-IR" dirty="0" smtClean="0"/>
              <a:t>مصلح </a:t>
            </a:r>
            <a:r>
              <a:rPr lang="fa-IR" dirty="0"/>
              <a:t>آن گشنیز و کاسنی تازه است.</a:t>
            </a:r>
            <a:endParaRPr lang="en-US" dirty="0"/>
          </a:p>
        </p:txBody>
      </p:sp>
    </p:spTree>
    <p:extLst>
      <p:ext uri="{BB962C8B-B14F-4D97-AF65-F5344CB8AC3E}">
        <p14:creationId xmlns:p14="http://schemas.microsoft.com/office/powerpoint/2010/main" val="62078475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انجیر</a:t>
            </a:r>
            <a:endParaRPr lang="en-US" dirty="0"/>
          </a:p>
        </p:txBody>
      </p:sp>
      <p:sp>
        <p:nvSpPr>
          <p:cNvPr id="3" name="Content Placeholder 2"/>
          <p:cNvSpPr>
            <a:spLocks noGrp="1"/>
          </p:cNvSpPr>
          <p:nvPr>
            <p:ph idx="1"/>
          </p:nvPr>
        </p:nvSpPr>
        <p:spPr/>
        <p:txBody>
          <a:bodyPr/>
          <a:lstStyle/>
          <a:p>
            <a:pPr algn="r" rtl="1"/>
            <a:r>
              <a:rPr lang="fa-IR" dirty="0" smtClean="0"/>
              <a:t>امام رضا (ع)  می فرمایند :</a:t>
            </a:r>
          </a:p>
          <a:p>
            <a:pPr algn="r" rtl="1">
              <a:buNone/>
            </a:pPr>
            <a:r>
              <a:rPr lang="fa-IR" sz="2400" b="1" dirty="0" smtClean="0"/>
              <a:t>" يشد العظم و یَنبِت الشَعر و یذهب بالداء حتّی لا یحتاج معه الی الدواء"</a:t>
            </a:r>
            <a:endParaRPr lang="fa-IR" sz="2400" dirty="0" smtClean="0"/>
          </a:p>
          <a:p>
            <a:pPr algn="r" rtl="1"/>
            <a:endParaRPr lang="fa-IR" b="1" dirty="0" smtClean="0"/>
          </a:p>
          <a:p>
            <a:pPr algn="r" rtl="1"/>
            <a:r>
              <a:rPr lang="fa-IR" b="1" dirty="0" smtClean="0"/>
              <a:t>انجیر استخوان ها را استحکام می بخشد و موی را می رویاند و درد را از بین می برد ، تا جایی که با وجود آن به دارو نیاز نیست . </a:t>
            </a:r>
            <a:endParaRPr lang="fa-IR" dirty="0" smtClean="0"/>
          </a:p>
          <a:p>
            <a:pPr algn="r" rtl="1"/>
            <a:endParaRPr lang="en-US" dirty="0"/>
          </a:p>
        </p:txBody>
      </p:sp>
      <p:sp>
        <p:nvSpPr>
          <p:cNvPr id="4" name="Rectangle 3"/>
          <p:cNvSpPr/>
          <p:nvPr/>
        </p:nvSpPr>
        <p:spPr>
          <a:xfrm>
            <a:off x="228600" y="5562600"/>
            <a:ext cx="8686800" cy="461665"/>
          </a:xfrm>
          <a:prstGeom prst="rect">
            <a:avLst/>
          </a:prstGeom>
        </p:spPr>
        <p:style>
          <a:lnRef idx="3">
            <a:schemeClr val="lt1"/>
          </a:lnRef>
          <a:fillRef idx="1">
            <a:schemeClr val="accent3"/>
          </a:fillRef>
          <a:effectRef idx="1">
            <a:schemeClr val="accent3"/>
          </a:effectRef>
          <a:fontRef idx="minor">
            <a:schemeClr val="lt1"/>
          </a:fontRef>
        </p:style>
        <p:txBody>
          <a:bodyPr wrap="square">
            <a:spAutoFit/>
          </a:bodyPr>
          <a:lstStyle/>
          <a:p>
            <a:pPr algn="ctr" rtl="1"/>
            <a:r>
              <a:rPr lang="fa-IR" sz="2400" b="1" dirty="0" smtClean="0"/>
              <a:t>انجیر منبع غنی فیبر غذایی، منیزیم، کلسیم، فسفر و ویتامین های </a:t>
            </a:r>
            <a:r>
              <a:rPr lang="en-US" sz="2400" b="1" dirty="0" smtClean="0"/>
              <a:t>C , B , A </a:t>
            </a:r>
            <a:r>
              <a:rPr lang="fa-IR" sz="2400" b="1" dirty="0" smtClean="0"/>
              <a:t>است.</a:t>
            </a:r>
            <a:endParaRPr lang="en-US" sz="2400" b="1" dirty="0"/>
          </a:p>
        </p:txBody>
      </p:sp>
      <p:pic>
        <p:nvPicPr>
          <p:cNvPr id="4098" name="Picture 2" descr="خواص تغذیه ای و درمانی انجیر"/>
          <p:cNvPicPr>
            <a:picLocks noChangeAspect="1" noChangeArrowheads="1"/>
          </p:cNvPicPr>
          <p:nvPr/>
        </p:nvPicPr>
        <p:blipFill>
          <a:blip r:embed="rId2" cstate="print"/>
          <a:srcRect/>
          <a:stretch>
            <a:fillRect/>
          </a:stretch>
        </p:blipFill>
        <p:spPr bwMode="auto">
          <a:xfrm>
            <a:off x="381000" y="47624"/>
            <a:ext cx="2085975" cy="2085976"/>
          </a:xfrm>
          <a:prstGeom prst="rect">
            <a:avLst/>
          </a:prstGeom>
          <a:noFill/>
        </p:spPr>
      </p:pic>
    </p:spTree>
    <p:extLst>
      <p:ext uri="{BB962C8B-B14F-4D97-AF65-F5344CB8AC3E}">
        <p14:creationId xmlns:p14="http://schemas.microsoft.com/office/powerpoint/2010/main" val="3363342516"/>
      </p:ext>
    </p:extLst>
  </p:cSld>
  <p:clrMapOvr>
    <a:masterClrMapping/>
  </p:clrMapOvr>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مضار و مصلحات انجیر</a:t>
            </a:r>
            <a:endParaRPr lang="en-US" dirty="0"/>
          </a:p>
        </p:txBody>
      </p:sp>
      <p:sp>
        <p:nvSpPr>
          <p:cNvPr id="3" name="Content Placeholder 2"/>
          <p:cNvSpPr>
            <a:spLocks noGrp="1"/>
          </p:cNvSpPr>
          <p:nvPr>
            <p:ph idx="1"/>
          </p:nvPr>
        </p:nvSpPr>
        <p:spPr/>
        <p:txBody>
          <a:bodyPr/>
          <a:lstStyle/>
          <a:p>
            <a:pPr algn="r" rtl="1"/>
            <a:r>
              <a:rPr lang="fa-IR" dirty="0" smtClean="0"/>
              <a:t>انجیر مضر جگر و معده ضعیف است خصوصاً تر آن و مضر اسنان خصوصاً اکثار تناول آن </a:t>
            </a:r>
          </a:p>
          <a:p>
            <a:pPr algn="r" rtl="1"/>
            <a:r>
              <a:rPr lang="fa-IR" smtClean="0"/>
              <a:t>مصلح </a:t>
            </a:r>
            <a:r>
              <a:rPr lang="fa-IR" dirty="0" smtClean="0"/>
              <a:t>خشک آن </a:t>
            </a:r>
            <a:r>
              <a:rPr lang="fa-IR" smtClean="0"/>
              <a:t>گردکان و صعتر </a:t>
            </a:r>
            <a:r>
              <a:rPr lang="fa-IR" dirty="0" smtClean="0"/>
              <a:t>و انیسون و مصلح تر آن سکنجبین و شربت ترنج و ریباس</a:t>
            </a:r>
            <a:endParaRPr lang="en-US" dirty="0"/>
          </a:p>
        </p:txBody>
      </p:sp>
    </p:spTree>
    <p:extLst>
      <p:ext uri="{BB962C8B-B14F-4D97-AF65-F5344CB8AC3E}">
        <p14:creationId xmlns:p14="http://schemas.microsoft.com/office/powerpoint/2010/main" val="156587638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fa-IR" dirty="0" smtClean="0"/>
              <a:t>ترکیبات مختلف انجیر :</a:t>
            </a:r>
            <a:endParaRPr lang="en-US" dirty="0"/>
          </a:p>
        </p:txBody>
      </p:sp>
      <p:sp>
        <p:nvSpPr>
          <p:cNvPr id="3" name="Content Placeholder 2"/>
          <p:cNvSpPr>
            <a:spLocks noGrp="1"/>
          </p:cNvSpPr>
          <p:nvPr>
            <p:ph idx="1"/>
          </p:nvPr>
        </p:nvSpPr>
        <p:spPr/>
        <p:txBody>
          <a:bodyPr>
            <a:normAutofit/>
          </a:bodyPr>
          <a:lstStyle/>
          <a:p>
            <a:pPr lvl="1" algn="r" rtl="1"/>
            <a:r>
              <a:rPr lang="fa-IR" dirty="0" smtClean="0"/>
              <a:t>خیسانده انجیر در شیر یا ماءالعسل ± آلو بخارا</a:t>
            </a:r>
          </a:p>
          <a:p>
            <a:pPr lvl="1" algn="r" rtl="1"/>
            <a:r>
              <a:rPr lang="fa-IR" dirty="0" smtClean="0"/>
              <a:t>عسل انجیر (آب انجیر پخته با یک چهارم آن عسل یا شکر)</a:t>
            </a:r>
          </a:p>
          <a:p>
            <a:pPr lvl="1" algn="r" rtl="1"/>
            <a:r>
              <a:rPr lang="fa-IR" dirty="0" smtClean="0"/>
              <a:t>انجیر با تخم کافشه به نسبت10 به 1(مخصوصا در پیران)</a:t>
            </a:r>
          </a:p>
          <a:p>
            <a:pPr lvl="1" algn="r" rtl="1"/>
            <a:r>
              <a:rPr lang="fa-IR" dirty="0" smtClean="0"/>
              <a:t>ترکیب انجیر و گردو</a:t>
            </a:r>
          </a:p>
          <a:p>
            <a:pPr lvl="1" algn="r" rtl="1"/>
            <a:r>
              <a:rPr lang="fa-IR" dirty="0" smtClean="0"/>
              <a:t>ترکیب انجیر10+مویز 35 گرم+ سپستان 15 عدد + فلوس 35 گرم + ترنجبین 35 گرم و روغن بادام 7 گرم</a:t>
            </a:r>
          </a:p>
        </p:txBody>
      </p:sp>
      <p:pic>
        <p:nvPicPr>
          <p:cNvPr id="34818" name="Picture 2" descr="http://www.hashpazi.ir/Data/Sites/1/ha_images/cool_drink/10-15/%D8%AE%D9%8A%D8%B3%D8%A7%D9%86%D8%AF%D9%87-%D8%A2%D9%84%D9%88-%D9%88-%D8%A7%D9%86%D8%AC%D9%8A%D8%B1.jpg"/>
          <p:cNvPicPr>
            <a:picLocks noChangeAspect="1" noChangeArrowheads="1"/>
          </p:cNvPicPr>
          <p:nvPr/>
        </p:nvPicPr>
        <p:blipFill>
          <a:blip r:embed="rId2"/>
          <a:srcRect/>
          <a:stretch>
            <a:fillRect/>
          </a:stretch>
        </p:blipFill>
        <p:spPr bwMode="auto">
          <a:xfrm>
            <a:off x="6172200" y="4624904"/>
            <a:ext cx="2971800" cy="2233096"/>
          </a:xfrm>
          <a:prstGeom prst="rect">
            <a:avLst/>
          </a:prstGeom>
          <a:noFill/>
        </p:spPr>
      </p:pic>
      <p:pic>
        <p:nvPicPr>
          <p:cNvPr id="34822" name="Picture 6" descr="http://cooking.tabdilgar.com/upload/p/2014021830_index.jpg"/>
          <p:cNvPicPr>
            <a:picLocks noChangeAspect="1" noChangeArrowheads="1"/>
          </p:cNvPicPr>
          <p:nvPr/>
        </p:nvPicPr>
        <p:blipFill>
          <a:blip r:embed="rId3"/>
          <a:srcRect/>
          <a:stretch>
            <a:fillRect/>
          </a:stretch>
        </p:blipFill>
        <p:spPr bwMode="auto">
          <a:xfrm>
            <a:off x="533400" y="4343400"/>
            <a:ext cx="1857375" cy="2228850"/>
          </a:xfrm>
          <a:prstGeom prst="rect">
            <a:avLst/>
          </a:prstGeom>
          <a:noFill/>
        </p:spPr>
      </p:pic>
      <p:pic>
        <p:nvPicPr>
          <p:cNvPr id="34824" name="Picture 8" descr="http://images2.persianblog.ir/800782_VVbeskU5.jpg"/>
          <p:cNvPicPr>
            <a:picLocks noChangeAspect="1" noChangeArrowheads="1"/>
          </p:cNvPicPr>
          <p:nvPr/>
        </p:nvPicPr>
        <p:blipFill>
          <a:blip r:embed="rId4"/>
          <a:srcRect/>
          <a:stretch>
            <a:fillRect/>
          </a:stretch>
        </p:blipFill>
        <p:spPr bwMode="auto">
          <a:xfrm>
            <a:off x="3352800" y="4648200"/>
            <a:ext cx="1981200" cy="1981200"/>
          </a:xfrm>
          <a:prstGeom prst="rect">
            <a:avLst/>
          </a:prstGeom>
          <a:noFill/>
        </p:spPr>
      </p:pic>
    </p:spTree>
    <p:extLst>
      <p:ext uri="{BB962C8B-B14F-4D97-AF65-F5344CB8AC3E}">
        <p14:creationId xmlns:p14="http://schemas.microsoft.com/office/powerpoint/2010/main" val="3052493841"/>
      </p:ext>
    </p:extLst>
  </p:cSld>
  <p:clrMapOvr>
    <a:masterClrMapping/>
  </p:clrMapOv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http://www.honeyassociation.com/webimages/honey-dipper.jpg"/>
          <p:cNvPicPr>
            <a:picLocks noChangeAspect="1" noChangeArrowheads="1"/>
          </p:cNvPicPr>
          <p:nvPr/>
        </p:nvPicPr>
        <p:blipFill>
          <a:blip r:embed="rId2"/>
          <a:srcRect/>
          <a:stretch>
            <a:fillRect/>
          </a:stretch>
        </p:blipFill>
        <p:spPr bwMode="auto">
          <a:xfrm>
            <a:off x="6781800" y="0"/>
            <a:ext cx="2362200" cy="3539127"/>
          </a:xfrm>
          <a:prstGeom prst="rect">
            <a:avLst/>
          </a:prstGeom>
          <a:noFill/>
        </p:spPr>
      </p:pic>
      <p:sp>
        <p:nvSpPr>
          <p:cNvPr id="2" name="Title 1"/>
          <p:cNvSpPr>
            <a:spLocks noGrp="1"/>
          </p:cNvSpPr>
          <p:nvPr>
            <p:ph type="title"/>
          </p:nvPr>
        </p:nvSpPr>
        <p:spPr/>
        <p:txBody>
          <a:bodyPr/>
          <a:lstStyle/>
          <a:p>
            <a:pPr rtl="1"/>
            <a:r>
              <a:rPr lang="fa-IR" dirty="0" smtClean="0"/>
              <a:t>عسل النحل</a:t>
            </a:r>
            <a:endParaRPr lang="en-US" dirty="0"/>
          </a:p>
        </p:txBody>
      </p:sp>
      <p:sp>
        <p:nvSpPr>
          <p:cNvPr id="3" name="Content Placeholder 2"/>
          <p:cNvSpPr>
            <a:spLocks noGrp="1"/>
          </p:cNvSpPr>
          <p:nvPr>
            <p:ph idx="1"/>
          </p:nvPr>
        </p:nvSpPr>
        <p:spPr/>
        <p:txBody>
          <a:bodyPr>
            <a:normAutofit fontScale="92500" lnSpcReduction="20000"/>
          </a:bodyPr>
          <a:lstStyle/>
          <a:p>
            <a:pPr algn="r" rtl="1"/>
            <a:r>
              <a:rPr lang="fa-IR" dirty="0" smtClean="0"/>
              <a:t>بهترین آن سرخ رنگ شفاف و خوشبوي غلیظ خوش طعم صادق الحلاوت آنست که در آن مطلق موم نباشد و چون با انگشت بردارند تار بندد.</a:t>
            </a:r>
          </a:p>
          <a:p>
            <a:pPr algn="r" rtl="1"/>
            <a:r>
              <a:rPr lang="fa-IR" dirty="0" smtClean="0"/>
              <a:t>2   گرم و 1 خشک</a:t>
            </a:r>
          </a:p>
          <a:p>
            <a:pPr algn="r" rtl="1"/>
            <a:r>
              <a:rPr lang="fa-IR" dirty="0" smtClean="0"/>
              <a:t>عسل خام گرمی و حدت و جلاي آن زیاده و به دواییت اقرب و عسل مطبوخ کف گرفته حرارت و حدت و جلاي آن کمتر و به غذاییت اقرب.</a:t>
            </a:r>
          </a:p>
          <a:p>
            <a:pPr algn="r" rtl="1"/>
            <a:r>
              <a:rPr lang="fa-IR" dirty="0" smtClean="0"/>
              <a:t>جالی و مفتح سدد و افواه عروق و مقطع و منقی بلغم لزج و رطوبات و جاذب آنها از عمق بدن و فضول دماغی و زایل کننده استرخا و استسقا</a:t>
            </a:r>
          </a:p>
          <a:p>
            <a:pPr algn="r" rtl="1"/>
            <a:r>
              <a:rPr lang="fa-IR" b="1" dirty="0" smtClean="0"/>
              <a:t>مصلح آن آب انار ترش و اترج و آب لیمو</a:t>
            </a:r>
            <a:r>
              <a:rPr lang="fa-IR" dirty="0" smtClean="0"/>
              <a:t>.</a:t>
            </a:r>
            <a:endParaRPr lang="en-US" dirty="0"/>
          </a:p>
        </p:txBody>
      </p:sp>
    </p:spTree>
    <p:extLst>
      <p:ext uri="{BB962C8B-B14F-4D97-AF65-F5344CB8AC3E}">
        <p14:creationId xmlns:p14="http://schemas.microsoft.com/office/powerpoint/2010/main" val="63508702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300" name="Picture 4" descr="http://piranshahr2008.persiangig.com/image/Quran/Quran.jpg"/>
          <p:cNvPicPr>
            <a:picLocks noChangeAspect="1" noChangeArrowheads="1"/>
          </p:cNvPicPr>
          <p:nvPr/>
        </p:nvPicPr>
        <p:blipFill>
          <a:blip r:embed="rId2"/>
          <a:srcRect/>
          <a:stretch>
            <a:fillRect/>
          </a:stretch>
        </p:blipFill>
        <p:spPr bwMode="auto">
          <a:xfrm>
            <a:off x="2590800" y="4324349"/>
            <a:ext cx="3810000" cy="2533651"/>
          </a:xfrm>
          <a:prstGeom prst="rect">
            <a:avLst/>
          </a:prstGeom>
          <a:noFill/>
        </p:spPr>
      </p:pic>
      <p:pic>
        <p:nvPicPr>
          <p:cNvPr id="55298" name="Picture 2" descr="http://www.kaheel7.com/fa/images/stories/art16(1).jpg"/>
          <p:cNvPicPr>
            <a:picLocks noChangeAspect="1" noChangeArrowheads="1"/>
          </p:cNvPicPr>
          <p:nvPr/>
        </p:nvPicPr>
        <p:blipFill>
          <a:blip r:embed="rId3"/>
          <a:srcRect/>
          <a:stretch>
            <a:fillRect/>
          </a:stretch>
        </p:blipFill>
        <p:spPr bwMode="auto">
          <a:xfrm>
            <a:off x="1" y="0"/>
            <a:ext cx="1404890" cy="1752600"/>
          </a:xfrm>
          <a:prstGeom prst="rect">
            <a:avLst/>
          </a:prstGeom>
          <a:ln>
            <a:noFill/>
          </a:ln>
          <a:effectLst>
            <a:softEdge rad="112500"/>
          </a:effectLst>
        </p:spPr>
      </p:pic>
      <p:sp>
        <p:nvSpPr>
          <p:cNvPr id="2" name="Title 1"/>
          <p:cNvSpPr>
            <a:spLocks noGrp="1"/>
          </p:cNvSpPr>
          <p:nvPr>
            <p:ph type="ctrTitle"/>
          </p:nvPr>
        </p:nvSpPr>
        <p:spPr/>
        <p:txBody>
          <a:bodyPr>
            <a:normAutofit fontScale="90000"/>
          </a:bodyPr>
          <a:lstStyle/>
          <a:p>
            <a:pPr rtl="1"/>
            <a:r>
              <a:rPr lang="fa-IR" dirty="0" smtClean="0"/>
              <a:t>«وَ اوحی رَبُّکَ الی النَّحلِ أن إتّخِذِی مِن الجِبالِ بُیُوتا و مِن الشَّجَرِ و مَمّا یَعرشُونَ ثُمَّ کُلی من کُلِّ الثَّمراتِ فأسُلِکی سُبُلَ رَبِّکَ ذُلَلاً یَخرُجُ مِن بُطونِها شرابٌ مُختَلِفٌ ألوانُهُ فیهِ شِفاءً للِنّاسِ إنَّ فی ذلکَ لَآیهً لِقومٍ یَتفکّروُنَ»     </a:t>
            </a:r>
            <a:endParaRPr lang="en-US" dirty="0"/>
          </a:p>
        </p:txBody>
      </p:sp>
      <p:sp>
        <p:nvSpPr>
          <p:cNvPr id="3" name="Subtitle 2"/>
          <p:cNvSpPr>
            <a:spLocks noGrp="1"/>
          </p:cNvSpPr>
          <p:nvPr>
            <p:ph type="subTitle" idx="1"/>
          </p:nvPr>
        </p:nvSpPr>
        <p:spPr/>
        <p:txBody>
          <a:bodyPr/>
          <a:lstStyle/>
          <a:p>
            <a:endParaRPr lang="fa-IR" dirty="0" smtClean="0"/>
          </a:p>
          <a:p>
            <a:r>
              <a:rPr lang="fa-IR" dirty="0" smtClean="0"/>
              <a:t>(نحل : 69-68)</a:t>
            </a:r>
            <a:endParaRPr lang="en-US" dirty="0"/>
          </a:p>
        </p:txBody>
      </p:sp>
    </p:spTree>
    <p:extLst>
      <p:ext uri="{BB962C8B-B14F-4D97-AF65-F5344CB8AC3E}">
        <p14:creationId xmlns:p14="http://schemas.microsoft.com/office/powerpoint/2010/main" val="363210074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descr="http://rahpouyan.cn/teb_img/photos/health.408533.jpg"/>
          <p:cNvPicPr>
            <a:picLocks noChangeAspect="1" noChangeArrowheads="1"/>
          </p:cNvPicPr>
          <p:nvPr/>
        </p:nvPicPr>
        <p:blipFill>
          <a:blip r:embed="rId2"/>
          <a:srcRect/>
          <a:stretch>
            <a:fillRect/>
          </a:stretch>
        </p:blipFill>
        <p:spPr bwMode="auto">
          <a:xfrm>
            <a:off x="0" y="0"/>
            <a:ext cx="2857500" cy="36099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itle 1"/>
          <p:cNvSpPr>
            <a:spLocks noGrp="1"/>
          </p:cNvSpPr>
          <p:nvPr>
            <p:ph type="title"/>
          </p:nvPr>
        </p:nvSpPr>
        <p:spPr/>
        <p:txBody>
          <a:bodyPr/>
          <a:lstStyle/>
          <a:p>
            <a:pPr algn="r" rtl="1"/>
            <a:r>
              <a:rPr lang="fa-IR" dirty="0" smtClean="0"/>
              <a:t>نسخه هایی از عسل :</a:t>
            </a:r>
            <a:endParaRPr lang="en-US" dirty="0"/>
          </a:p>
        </p:txBody>
      </p:sp>
      <p:sp>
        <p:nvSpPr>
          <p:cNvPr id="3" name="Content Placeholder 2"/>
          <p:cNvSpPr>
            <a:spLocks noGrp="1"/>
          </p:cNvSpPr>
          <p:nvPr>
            <p:ph idx="1"/>
          </p:nvPr>
        </p:nvSpPr>
        <p:spPr/>
        <p:txBody>
          <a:bodyPr>
            <a:normAutofit/>
          </a:bodyPr>
          <a:lstStyle/>
          <a:p>
            <a:pPr algn="r" rtl="1"/>
            <a:r>
              <a:rPr lang="fa-IR" dirty="0" smtClean="0"/>
              <a:t>با مصطکی جهت جلب رطوبات و فضول</a:t>
            </a:r>
            <a:r>
              <a:rPr lang="fa-IR" dirty="0" smtClean="0">
                <a:solidFill>
                  <a:schemeClr val="bg1"/>
                </a:solidFill>
              </a:rPr>
              <a:t> دماغی و فالج و </a:t>
            </a:r>
            <a:r>
              <a:rPr lang="fa-IR" dirty="0" smtClean="0"/>
              <a:t>تقویت معده و اشتها</a:t>
            </a:r>
          </a:p>
          <a:p>
            <a:pPr algn="r" rtl="1"/>
            <a:r>
              <a:rPr lang="fa-IR" dirty="0" smtClean="0"/>
              <a:t>با کندر جهت تنقیه صدر و قصبه ریه و ا</a:t>
            </a:r>
            <a:r>
              <a:rPr lang="fa-IR" dirty="0" smtClean="0">
                <a:solidFill>
                  <a:schemeClr val="bg2">
                    <a:lumMod val="25000"/>
                  </a:schemeClr>
                </a:solidFill>
              </a:rPr>
              <a:t>س</a:t>
            </a:r>
            <a:r>
              <a:rPr lang="fa-IR" dirty="0" smtClean="0">
                <a:solidFill>
                  <a:schemeClr val="bg1"/>
                </a:solidFill>
              </a:rPr>
              <a:t>تسقا و یرقان و </a:t>
            </a:r>
            <a:r>
              <a:rPr lang="fa-IR" dirty="0" smtClean="0"/>
              <a:t>طحال و تفتیت حصات و عسرالبول</a:t>
            </a:r>
          </a:p>
          <a:p>
            <a:pPr algn="r" rtl="1"/>
            <a:r>
              <a:rPr lang="fa-IR" dirty="0" smtClean="0"/>
              <a:t>با آب باران مرطب اعضا و مقوي باه و مدر و منقی قرحه امعا و مثانه و مفتت حصات</a:t>
            </a:r>
          </a:p>
          <a:p>
            <a:pPr algn="r" rtl="1"/>
            <a:r>
              <a:rPr lang="fa-IR" dirty="0" smtClean="0"/>
              <a:t>ماهی سه چهار مرتبه بر دندان مالیدن آن سفید کننده آن</a:t>
            </a:r>
          </a:p>
          <a:p>
            <a:pPr algn="r" rtl="1"/>
            <a:r>
              <a:rPr lang="fa-IR" dirty="0" smtClean="0"/>
              <a:t>با نمک جهت رفع آثار ضربه هاي بادنجانی رنگ شده.</a:t>
            </a:r>
            <a:endParaRPr lang="en-US" dirty="0"/>
          </a:p>
        </p:txBody>
      </p:sp>
    </p:spTree>
    <p:extLst>
      <p:ext uri="{BB962C8B-B14F-4D97-AF65-F5344CB8AC3E}">
        <p14:creationId xmlns:p14="http://schemas.microsoft.com/office/powerpoint/2010/main" val="280953595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Koodak" panose="00000700000000000000" pitchFamily="2" charset="-78"/>
              </a:rPr>
              <a:t>کانال و سایت معتبر</a:t>
            </a:r>
            <a:endParaRPr lang="en-US" dirty="0">
              <a:cs typeface="B Koodak" panose="00000700000000000000" pitchFamily="2" charset="-78"/>
            </a:endParaRPr>
          </a:p>
        </p:txBody>
      </p:sp>
      <p:sp>
        <p:nvSpPr>
          <p:cNvPr id="3" name="Content Placeholder 2"/>
          <p:cNvSpPr>
            <a:spLocks noGrp="1"/>
          </p:cNvSpPr>
          <p:nvPr>
            <p:ph idx="1"/>
          </p:nvPr>
        </p:nvSpPr>
        <p:spPr>
          <a:xfrm>
            <a:off x="457200" y="1722437"/>
            <a:ext cx="8229600" cy="4525963"/>
          </a:xfrm>
        </p:spPr>
        <p:txBody>
          <a:bodyPr/>
          <a:lstStyle/>
          <a:p>
            <a:r>
              <a:rPr lang="en-US" dirty="0"/>
              <a:t>@</a:t>
            </a:r>
            <a:r>
              <a:rPr lang="en-US" dirty="0" err="1" smtClean="0"/>
              <a:t>hakimeirani</a:t>
            </a:r>
            <a:endParaRPr lang="en-US" dirty="0" smtClean="0"/>
          </a:p>
          <a:p>
            <a:r>
              <a:rPr lang="en-US" dirty="0" smtClean="0">
                <a:hlinkClick r:id="rId2"/>
              </a:rPr>
              <a:t>www.tandorostan.org</a:t>
            </a:r>
            <a:endParaRPr lang="en-US" dirty="0" smtClean="0"/>
          </a:p>
          <a:p>
            <a:r>
              <a:rPr lang="en-US" dirty="0" smtClean="0">
                <a:hlinkClick r:id="rId3"/>
              </a:rPr>
              <a:t>www.baharnaranj.org</a:t>
            </a:r>
            <a:endParaRPr lang="en-US" dirty="0" smtClean="0"/>
          </a:p>
          <a:p>
            <a:endParaRPr lang="en-US" dirty="0"/>
          </a:p>
        </p:txBody>
      </p:sp>
      <p:pic>
        <p:nvPicPr>
          <p:cNvPr id="4" name="Picture 3"/>
          <p:cNvPicPr>
            <a:picLocks noChangeAspect="1"/>
          </p:cNvPicPr>
          <p:nvPr/>
        </p:nvPicPr>
        <p:blipFill>
          <a:blip r:embed="rId4"/>
          <a:stretch>
            <a:fillRect/>
          </a:stretch>
        </p:blipFill>
        <p:spPr>
          <a:xfrm>
            <a:off x="5493327" y="1627909"/>
            <a:ext cx="3200400" cy="2400300"/>
          </a:xfrm>
          <a:prstGeom prst="rect">
            <a:avLst/>
          </a:prstGeom>
        </p:spPr>
      </p:pic>
      <p:pic>
        <p:nvPicPr>
          <p:cNvPr id="5" name="Picture 4"/>
          <p:cNvPicPr>
            <a:picLocks noChangeAspect="1"/>
          </p:cNvPicPr>
          <p:nvPr/>
        </p:nvPicPr>
        <p:blipFill>
          <a:blip r:embed="rId5"/>
          <a:stretch>
            <a:fillRect/>
          </a:stretch>
        </p:blipFill>
        <p:spPr>
          <a:xfrm>
            <a:off x="838200" y="4175125"/>
            <a:ext cx="3352800" cy="2514600"/>
          </a:xfrm>
          <a:prstGeom prst="rect">
            <a:avLst/>
          </a:prstGeom>
        </p:spPr>
      </p:pic>
    </p:spTree>
    <p:extLst>
      <p:ext uri="{BB962C8B-B14F-4D97-AF65-F5344CB8AC3E}">
        <p14:creationId xmlns:p14="http://schemas.microsoft.com/office/powerpoint/2010/main" val="3803528558"/>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Koodak" panose="00000700000000000000" pitchFamily="2" charset="-78"/>
              </a:rPr>
              <a:t>کتاب معتبر برای همه</a:t>
            </a:r>
            <a:endParaRPr lang="en-US" dirty="0">
              <a:cs typeface="B Koodak" panose="00000700000000000000" pitchFamily="2" charset="-78"/>
            </a:endParaRPr>
          </a:p>
        </p:txBody>
      </p:sp>
      <p:pic>
        <p:nvPicPr>
          <p:cNvPr id="2050" name="Picture 2" descr="Image result for ‫پاسداشت تندرستی‬‎"/>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286000"/>
            <a:ext cx="3962400" cy="195262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828800" y="4876800"/>
            <a:ext cx="5562600" cy="923330"/>
          </a:xfrm>
          <a:prstGeom prst="rect">
            <a:avLst/>
          </a:prstGeom>
          <a:noFill/>
        </p:spPr>
        <p:txBody>
          <a:bodyPr wrap="square" rtlCol="0">
            <a:spAutoFit/>
          </a:bodyPr>
          <a:lstStyle/>
          <a:p>
            <a:pPr algn="ctr"/>
            <a:r>
              <a:rPr lang="fa-IR" dirty="0" smtClean="0">
                <a:cs typeface="B Koodak" panose="00000700000000000000" pitchFamily="2" charset="-78"/>
              </a:rPr>
              <a:t>خرید آنلاین</a:t>
            </a:r>
          </a:p>
          <a:p>
            <a:pPr algn="ctr"/>
            <a:r>
              <a:rPr lang="en-US" dirty="0" smtClean="0">
                <a:cs typeface="B Koodak" panose="00000700000000000000" pitchFamily="2" charset="-78"/>
                <a:hlinkClick r:id="rId3"/>
              </a:rPr>
              <a:t>www.iranianteb.com</a:t>
            </a:r>
            <a:endParaRPr lang="en-US" dirty="0" smtClean="0">
              <a:cs typeface="B Koodak" panose="00000700000000000000" pitchFamily="2" charset="-78"/>
            </a:endParaRPr>
          </a:p>
          <a:p>
            <a:pPr algn="ctr"/>
            <a:r>
              <a:rPr lang="en-US" dirty="0" smtClean="0">
                <a:cs typeface="B Koodak" panose="00000700000000000000" pitchFamily="2" charset="-78"/>
              </a:rPr>
              <a:t>@</a:t>
            </a:r>
            <a:r>
              <a:rPr lang="en-US" dirty="0" err="1" smtClean="0">
                <a:cs typeface="B Koodak" panose="00000700000000000000" pitchFamily="2" charset="-78"/>
              </a:rPr>
              <a:t>iraniantebcom</a:t>
            </a:r>
            <a:endParaRPr lang="en-US" dirty="0">
              <a:cs typeface="B Koodak" panose="00000700000000000000" pitchFamily="2" charset="-78"/>
            </a:endParaRPr>
          </a:p>
        </p:txBody>
      </p:sp>
      <p:pic>
        <p:nvPicPr>
          <p:cNvPr id="4" name="Picture 3"/>
          <p:cNvPicPr>
            <a:picLocks noChangeAspect="1"/>
          </p:cNvPicPr>
          <p:nvPr/>
        </p:nvPicPr>
        <p:blipFill>
          <a:blip r:embed="rId4"/>
          <a:stretch>
            <a:fillRect/>
          </a:stretch>
        </p:blipFill>
        <p:spPr>
          <a:xfrm>
            <a:off x="5770818" y="1198620"/>
            <a:ext cx="2895200" cy="4127384"/>
          </a:xfrm>
          <a:prstGeom prst="rect">
            <a:avLst/>
          </a:prstGeom>
        </p:spPr>
      </p:pic>
    </p:spTree>
    <p:extLst>
      <p:ext uri="{BB962C8B-B14F-4D97-AF65-F5344CB8AC3E}">
        <p14:creationId xmlns:p14="http://schemas.microsoft.com/office/powerpoint/2010/main" val="19594736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304800" y="-228600"/>
            <a:ext cx="9753600" cy="7315200"/>
          </a:xfrm>
          <a:prstGeom prst="rect">
            <a:avLst/>
          </a:prstGeom>
        </p:spPr>
      </p:pic>
    </p:spTree>
    <p:extLst>
      <p:ext uri="{BB962C8B-B14F-4D97-AF65-F5344CB8AC3E}">
        <p14:creationId xmlns:p14="http://schemas.microsoft.com/office/powerpoint/2010/main" val="28741116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304800" y="-228600"/>
            <a:ext cx="9753600" cy="7315200"/>
          </a:xfrm>
          <a:prstGeom prst="rect">
            <a:avLst/>
          </a:prstGeom>
        </p:spPr>
      </p:pic>
    </p:spTree>
    <p:extLst>
      <p:ext uri="{BB962C8B-B14F-4D97-AF65-F5344CB8AC3E}">
        <p14:creationId xmlns:p14="http://schemas.microsoft.com/office/powerpoint/2010/main" val="1952040512"/>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0" name="Picture 4" descr="Image result for ‫بهار‬‎"/>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2473" y="838200"/>
            <a:ext cx="6153727" cy="3810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133600" y="4876800"/>
            <a:ext cx="4724400" cy="923330"/>
          </a:xfrm>
          <a:prstGeom prst="rect">
            <a:avLst/>
          </a:prstGeom>
          <a:noFill/>
        </p:spPr>
        <p:txBody>
          <a:bodyPr wrap="square" rtlCol="0">
            <a:spAutoFit/>
          </a:bodyPr>
          <a:lstStyle/>
          <a:p>
            <a:pPr algn="ctr"/>
            <a:r>
              <a:rPr lang="fa-IR" sz="5400" b="1" dirty="0" smtClean="0">
                <a:cs typeface="B Koodak" panose="00000700000000000000" pitchFamily="2" charset="-78"/>
              </a:rPr>
              <a:t>تشکر از توجه شما</a:t>
            </a:r>
            <a:endParaRPr lang="en-US" sz="5400" b="1" dirty="0">
              <a:cs typeface="B Koodak" panose="00000700000000000000" pitchFamily="2" charset="-78"/>
            </a:endParaRPr>
          </a:p>
        </p:txBody>
      </p:sp>
    </p:spTree>
    <p:extLst>
      <p:ext uri="{BB962C8B-B14F-4D97-AF65-F5344CB8AC3E}">
        <p14:creationId xmlns:p14="http://schemas.microsoft.com/office/powerpoint/2010/main" val="281796951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943</TotalTime>
  <Words>5168</Words>
  <Application>Microsoft Office PowerPoint</Application>
  <PresentationFormat>On-screen Show (4:3)</PresentationFormat>
  <Paragraphs>538</Paragraphs>
  <Slides>91</Slides>
  <Notes>1</Notes>
  <HiddenSlides>0</HiddenSlides>
  <MMClips>0</MMClips>
  <ScaleCrop>false</ScaleCrop>
  <HeadingPairs>
    <vt:vector size="4" baseType="variant">
      <vt:variant>
        <vt:lpstr>Theme</vt:lpstr>
      </vt:variant>
      <vt:variant>
        <vt:i4>1</vt:i4>
      </vt:variant>
      <vt:variant>
        <vt:lpstr>Slide Titles</vt:lpstr>
      </vt:variant>
      <vt:variant>
        <vt:i4>91</vt:i4>
      </vt:variant>
    </vt:vector>
  </HeadingPairs>
  <TitlesOfParts>
    <vt:vector size="92" baseType="lpstr">
      <vt:lpstr>Office Theme</vt:lpstr>
      <vt:lpstr>PowerPoint Presentation</vt:lpstr>
      <vt:lpstr>دکتر وحید تفضلی</vt:lpstr>
      <vt:lpstr>PowerPoint Presentation</vt:lpstr>
      <vt:lpstr>برنده جایزه نوبل 2015</vt:lpstr>
      <vt:lpstr>Artemisia absinthium  گیاهی که در طب سنتی برای دفع انگل استفاده می‌شده است. </vt:lpstr>
      <vt:lpstr> اگر سنگینی در ناحيه كبد  احساس كنند استعمال مفتحات مانند نقوع افسنتين بعد از هضم طعام کنند.   نقوع‏:آبى كه  در آن دارو خيسانيده باشند.</vt:lpstr>
      <vt:lpstr>PowerPoint Presentation</vt:lpstr>
      <vt:lpstr>PowerPoint Presentation</vt:lpstr>
      <vt:lpstr>PowerPoint Presentation</vt:lpstr>
      <vt:lpstr>چرا ترجمه قانون در سال 2013؟</vt:lpstr>
      <vt:lpstr>PowerPoint Presentation</vt:lpstr>
      <vt:lpstr>علم روز و دو نظریه ابن سینا؟!</vt:lpstr>
      <vt:lpstr>چاپ مقاله در نشریه نیچر</vt:lpstr>
      <vt:lpstr>PowerPoint Presentation</vt:lpstr>
      <vt:lpstr>PowerPoint Presentation</vt:lpstr>
      <vt:lpstr>PowerPoint Presentation</vt:lpstr>
      <vt:lpstr>PowerPoint Presentation</vt:lpstr>
      <vt:lpstr>عوامل موثر بر مزاج</vt:lpstr>
      <vt:lpstr>طبایع و اثر خوراک </vt:lpstr>
      <vt:lpstr>توجه به طبایع</vt:lpstr>
      <vt:lpstr>غذاها و نوشیدنیهای گرم و خشک</vt:lpstr>
      <vt:lpstr>غذاها و نوشیدنیهای گرم وتر</vt:lpstr>
      <vt:lpstr>غذاها و نوشیدنیهای سرد و تر</vt:lpstr>
      <vt:lpstr>غذاها و نوشیدنیهای سرد و خشک</vt:lpstr>
      <vt:lpstr>آداب سفره از زبان حضرت زهرا (س)</vt:lpstr>
      <vt:lpstr>PowerPoint Presentation</vt:lpstr>
      <vt:lpstr>آدا ب تغذیه</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چند خوراکی خوشمزه مقوی ذهن و بدن!!</vt:lpstr>
      <vt:lpstr>PowerPoint Presentation</vt:lpstr>
      <vt:lpstr> بادام</vt:lpstr>
      <vt:lpstr>طرز تهیه شیر بادام</vt:lpstr>
      <vt:lpstr>فالوده سیب</vt:lpstr>
      <vt:lpstr>مویز</vt:lpstr>
      <vt:lpstr>PowerPoint Presentation</vt:lpstr>
      <vt:lpstr>نوشیدنی های مقوی ذهن</vt:lpstr>
      <vt:lpstr>طرز تهیه شربت جُلّاب </vt:lpstr>
      <vt:lpstr>حنطه یا گندم</vt:lpstr>
      <vt:lpstr>مصلحات گندم</vt:lpstr>
      <vt:lpstr>ارز یا برنج</vt:lpstr>
      <vt:lpstr>مصلحات برنج</vt:lpstr>
      <vt:lpstr>شعیر یا جو</vt:lpstr>
      <vt:lpstr>ماش</vt:lpstr>
      <vt:lpstr>مصلحات ماش</vt:lpstr>
      <vt:lpstr>باقلا</vt:lpstr>
      <vt:lpstr>مصلحات باقلا</vt:lpstr>
      <vt:lpstr>عدس</vt:lpstr>
      <vt:lpstr>حمص یا نخود</vt:lpstr>
      <vt:lpstr>سلق یا چغندر</vt:lpstr>
      <vt:lpstr>شلجم یا شلغم یا لِفت     Brassica rapa</vt:lpstr>
      <vt:lpstr>چند نسخه از شلغم :</vt:lpstr>
      <vt:lpstr>احتیاط در مصرف زیاد شلغم :</vt:lpstr>
      <vt:lpstr>هویج یا جزر</vt:lpstr>
      <vt:lpstr>دستور تهیه مربای جزر</vt:lpstr>
      <vt:lpstr>بقلة الحمقا یا خرفه</vt:lpstr>
      <vt:lpstr>اسفناج</vt:lpstr>
      <vt:lpstr>خس یا کاهو</vt:lpstr>
      <vt:lpstr>بطیخ یا خربزه</vt:lpstr>
      <vt:lpstr>بطیخ هندی یا هندوانه</vt:lpstr>
      <vt:lpstr>قرع یا کدو</vt:lpstr>
      <vt:lpstr>عنب یا انگور</vt:lpstr>
      <vt:lpstr>انبج یا انبه</vt:lpstr>
      <vt:lpstr>سیر یا ثوم</vt:lpstr>
      <vt:lpstr> مضار و مصلحات سیر</vt:lpstr>
      <vt:lpstr>معجون سیر و لیمو : رقیق کننده خون</vt:lpstr>
      <vt:lpstr>تره، کراث یا گندنا</vt:lpstr>
      <vt:lpstr>مضار و مصلحات تره</vt:lpstr>
      <vt:lpstr>انجیر</vt:lpstr>
      <vt:lpstr>مضار و مصلحات انجیر</vt:lpstr>
      <vt:lpstr>ترکیبات مختلف انجیر :</vt:lpstr>
      <vt:lpstr>عسل النحل</vt:lpstr>
      <vt:lpstr>«وَ اوحی رَبُّکَ الی النَّحلِ أن إتّخِذِی مِن الجِبالِ بُیُوتا و مِن الشَّجَرِ و مَمّا یَعرشُونَ ثُمَّ کُلی من کُلِّ الثَّمراتِ فأسُلِکی سُبُلَ رَبِّکَ ذُلَلاً یَخرُجُ مِن بُطونِها شرابٌ مُختَلِفٌ ألوانُهُ فیهِ شِفاءً للِنّاسِ إنَّ فی ذلکَ لَآیهً لِقومٍ یَتفکّروُنَ»     </vt:lpstr>
      <vt:lpstr>نسخه هایی از عسل :</vt:lpstr>
      <vt:lpstr>کانال و سایت معتبر</vt:lpstr>
      <vt:lpstr>کتاب معتبر برای همه</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Asus</dc:creator>
  <cp:lastModifiedBy>admin</cp:lastModifiedBy>
  <cp:revision>178</cp:revision>
  <dcterms:created xsi:type="dcterms:W3CDTF">2014-11-11T01:54:33Z</dcterms:created>
  <dcterms:modified xsi:type="dcterms:W3CDTF">2017-05-16T10:14:07Z</dcterms:modified>
</cp:coreProperties>
</file>