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43" r:id="rId1"/>
    <p:sldMasterId id="2147483779" r:id="rId2"/>
  </p:sldMasterIdLst>
  <p:notesMasterIdLst>
    <p:notesMasterId r:id="rId36"/>
  </p:notesMasterIdLst>
  <p:handoutMasterIdLst>
    <p:handoutMasterId r:id="rId37"/>
  </p:handoutMasterIdLst>
  <p:sldIdLst>
    <p:sldId id="646" r:id="rId3"/>
    <p:sldId id="643" r:id="rId4"/>
    <p:sldId id="652" r:id="rId5"/>
    <p:sldId id="663" r:id="rId6"/>
    <p:sldId id="664" r:id="rId7"/>
    <p:sldId id="665" r:id="rId8"/>
    <p:sldId id="601" r:id="rId9"/>
    <p:sldId id="647" r:id="rId10"/>
    <p:sldId id="605" r:id="rId11"/>
    <p:sldId id="651" r:id="rId12"/>
    <p:sldId id="611" r:id="rId13"/>
    <p:sldId id="616" r:id="rId14"/>
    <p:sldId id="653" r:id="rId15"/>
    <p:sldId id="612" r:id="rId16"/>
    <p:sldId id="610" r:id="rId17"/>
    <p:sldId id="619" r:id="rId18"/>
    <p:sldId id="620" r:id="rId19"/>
    <p:sldId id="603" r:id="rId20"/>
    <p:sldId id="564" r:id="rId21"/>
    <p:sldId id="544" r:id="rId22"/>
    <p:sldId id="615" r:id="rId23"/>
    <p:sldId id="655" r:id="rId24"/>
    <p:sldId id="656" r:id="rId25"/>
    <p:sldId id="658" r:id="rId26"/>
    <p:sldId id="659" r:id="rId27"/>
    <p:sldId id="660" r:id="rId28"/>
    <p:sldId id="661" r:id="rId29"/>
    <p:sldId id="662" r:id="rId30"/>
    <p:sldId id="633" r:id="rId31"/>
    <p:sldId id="634" r:id="rId32"/>
    <p:sldId id="638" r:id="rId33"/>
    <p:sldId id="654" r:id="rId34"/>
    <p:sldId id="332" r:id="rId35"/>
  </p:sldIdLst>
  <p:sldSz cx="9144000" cy="6858000" type="screen4x3"/>
  <p:notesSz cx="9296400" cy="7010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CFF"/>
    <a:srgbClr val="FFB7B7"/>
    <a:srgbClr val="FF6433"/>
    <a:srgbClr val="BFD5EF"/>
    <a:srgbClr val="FFC5C5"/>
    <a:srgbClr val="FFFEFB"/>
    <a:srgbClr val="FF6600"/>
    <a:srgbClr val="FFF7E7"/>
    <a:srgbClr val="FFF1D5"/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434" autoAdjust="0"/>
  </p:normalViewPr>
  <p:slideViewPr>
    <p:cSldViewPr>
      <p:cViewPr varScale="1">
        <p:scale>
          <a:sx n="71" d="100"/>
          <a:sy n="71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>
      <p:cViewPr varScale="1">
        <p:scale>
          <a:sx n="70" d="100"/>
          <a:sy n="70" d="100"/>
        </p:scale>
        <p:origin x="-2004" y="-10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1BF60-1064-466D-9F8B-ACC8B5657EDF}" type="doc">
      <dgm:prSet loTypeId="urn:microsoft.com/office/officeart/2005/8/layout/pyramid2" loCatId="pyramid" qsTypeId="urn:microsoft.com/office/officeart/2005/8/quickstyle/3d8" qsCatId="3D" csTypeId="urn:microsoft.com/office/officeart/2005/8/colors/colorful2" csCatId="colorful" phldr="1"/>
      <dgm:spPr/>
    </dgm:pt>
    <dgm:pt modelId="{17614B39-4056-44DB-B121-8521148390FB}">
      <dgm:prSet phldrT="[Text]"/>
      <dgm:spPr/>
      <dgm:t>
        <a:bodyPr/>
        <a:lstStyle/>
        <a:p>
          <a:pPr rtl="1"/>
          <a:r>
            <a:rPr lang="fa-IR" b="1" dirty="0" smtClean="0">
              <a:cs typeface="Zar" pitchFamily="2" charset="-78"/>
            </a:rPr>
            <a:t>نظريه سازي</a:t>
          </a:r>
          <a:endParaRPr lang="fa-IR" b="1" dirty="0">
            <a:cs typeface="Zar" pitchFamily="2" charset="-78"/>
          </a:endParaRPr>
        </a:p>
      </dgm:t>
    </dgm:pt>
    <dgm:pt modelId="{0AA9B99A-C57C-4D65-A58B-0E7EE657220D}" type="parTrans" cxnId="{6EDB7241-0297-4360-8A41-DE531AE125E6}">
      <dgm:prSet/>
      <dgm:spPr/>
      <dgm:t>
        <a:bodyPr/>
        <a:lstStyle/>
        <a:p>
          <a:pPr rtl="1"/>
          <a:endParaRPr lang="fa-IR"/>
        </a:p>
      </dgm:t>
    </dgm:pt>
    <dgm:pt modelId="{8047B109-D155-4CAF-9E16-1E7853DEF77C}" type="sibTrans" cxnId="{6EDB7241-0297-4360-8A41-DE531AE125E6}">
      <dgm:prSet/>
      <dgm:spPr/>
      <dgm:t>
        <a:bodyPr/>
        <a:lstStyle/>
        <a:p>
          <a:pPr rtl="1"/>
          <a:endParaRPr lang="fa-IR"/>
        </a:p>
      </dgm:t>
    </dgm:pt>
    <dgm:pt modelId="{E74CD643-088B-4418-A31B-7B99CF6EF18F}">
      <dgm:prSet phldrT="[Text]"/>
      <dgm:spPr/>
      <dgm:t>
        <a:bodyPr/>
        <a:lstStyle/>
        <a:p>
          <a:pPr rtl="1"/>
          <a:r>
            <a:rPr lang="fa-IR" b="1" dirty="0" smtClean="0">
              <a:cs typeface="Zar" pitchFamily="2" charset="-78"/>
            </a:rPr>
            <a:t>مفهوم پردازي</a:t>
          </a:r>
          <a:endParaRPr lang="fa-IR" b="1" dirty="0">
            <a:cs typeface="Zar" pitchFamily="2" charset="-78"/>
          </a:endParaRPr>
        </a:p>
      </dgm:t>
    </dgm:pt>
    <dgm:pt modelId="{E72DAB0C-2F15-49D8-97E2-4E5CA5C6AEFC}" type="parTrans" cxnId="{0E233553-13E1-4881-9D78-61A0F79311EC}">
      <dgm:prSet/>
      <dgm:spPr/>
      <dgm:t>
        <a:bodyPr/>
        <a:lstStyle/>
        <a:p>
          <a:pPr rtl="1"/>
          <a:endParaRPr lang="fa-IR"/>
        </a:p>
      </dgm:t>
    </dgm:pt>
    <dgm:pt modelId="{AA0CEAF8-2E15-4B8D-9D39-2238F5EE5399}" type="sibTrans" cxnId="{0E233553-13E1-4881-9D78-61A0F79311EC}">
      <dgm:prSet/>
      <dgm:spPr/>
      <dgm:t>
        <a:bodyPr/>
        <a:lstStyle/>
        <a:p>
          <a:pPr rtl="1"/>
          <a:endParaRPr lang="fa-IR"/>
        </a:p>
      </dgm:t>
    </dgm:pt>
    <dgm:pt modelId="{365D2F7A-F888-4DD3-81FC-1AEF2C0A4864}">
      <dgm:prSet phldrT="[Text]"/>
      <dgm:spPr/>
      <dgm:t>
        <a:bodyPr/>
        <a:lstStyle/>
        <a:p>
          <a:pPr rtl="1"/>
          <a:r>
            <a:rPr lang="fa-IR" b="1" dirty="0" smtClean="0">
              <a:cs typeface="Zar" pitchFamily="2" charset="-78"/>
            </a:rPr>
            <a:t>داده هاي کيفي</a:t>
          </a:r>
          <a:endParaRPr lang="fa-IR" b="1" dirty="0">
            <a:cs typeface="Zar" pitchFamily="2" charset="-78"/>
          </a:endParaRPr>
        </a:p>
      </dgm:t>
    </dgm:pt>
    <dgm:pt modelId="{83FBCC01-702F-4FE4-B6AE-54B61F92570F}" type="parTrans" cxnId="{A5D77957-3FC8-4B3A-A11C-F315CA2A3905}">
      <dgm:prSet/>
      <dgm:spPr/>
      <dgm:t>
        <a:bodyPr/>
        <a:lstStyle/>
        <a:p>
          <a:pPr rtl="1"/>
          <a:endParaRPr lang="fa-IR"/>
        </a:p>
      </dgm:t>
    </dgm:pt>
    <dgm:pt modelId="{980BE0EF-26E0-418A-B564-737600ADEA5B}" type="sibTrans" cxnId="{A5D77957-3FC8-4B3A-A11C-F315CA2A3905}">
      <dgm:prSet/>
      <dgm:spPr/>
      <dgm:t>
        <a:bodyPr/>
        <a:lstStyle/>
        <a:p>
          <a:pPr rtl="1"/>
          <a:endParaRPr lang="fa-IR"/>
        </a:p>
      </dgm:t>
    </dgm:pt>
    <dgm:pt modelId="{ADA62214-8AFC-4621-9D6A-3ABFAAF395C5}" type="pres">
      <dgm:prSet presAssocID="{B0F1BF60-1064-466D-9F8B-ACC8B5657EDF}" presName="compositeShape" presStyleCnt="0">
        <dgm:presLayoutVars>
          <dgm:dir/>
          <dgm:resizeHandles/>
        </dgm:presLayoutVars>
      </dgm:prSet>
      <dgm:spPr/>
    </dgm:pt>
    <dgm:pt modelId="{FAB2A038-57DD-4486-AF0A-80785DD9DE71}" type="pres">
      <dgm:prSet presAssocID="{B0F1BF60-1064-466D-9F8B-ACC8B5657EDF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410A8A46-16E2-4DAF-8552-467555566172}" type="pres">
      <dgm:prSet presAssocID="{B0F1BF60-1064-466D-9F8B-ACC8B5657EDF}" presName="theList" presStyleCnt="0"/>
      <dgm:spPr/>
    </dgm:pt>
    <dgm:pt modelId="{EF18669C-40BF-4B38-A0E6-915A2A9C0C1F}" type="pres">
      <dgm:prSet presAssocID="{17614B39-4056-44DB-B121-8521148390F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51F325-7591-4057-ADFE-00DAABE8079C}" type="pres">
      <dgm:prSet presAssocID="{17614B39-4056-44DB-B121-8521148390FB}" presName="aSpace" presStyleCnt="0"/>
      <dgm:spPr/>
    </dgm:pt>
    <dgm:pt modelId="{378874E2-ECCF-4004-8BCD-AE4EBEEBEC7A}" type="pres">
      <dgm:prSet presAssocID="{E74CD643-088B-4418-A31B-7B99CF6EF18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233354-A2EA-4CBA-AE03-145BEBE15334}" type="pres">
      <dgm:prSet presAssocID="{E74CD643-088B-4418-A31B-7B99CF6EF18F}" presName="aSpace" presStyleCnt="0"/>
      <dgm:spPr/>
    </dgm:pt>
    <dgm:pt modelId="{F8886750-CA53-476F-B151-9374503F3DB0}" type="pres">
      <dgm:prSet presAssocID="{365D2F7A-F888-4DD3-81FC-1AEF2C0A486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319F29-D142-4B2F-A3A3-BD598F748482}" type="pres">
      <dgm:prSet presAssocID="{365D2F7A-F888-4DD3-81FC-1AEF2C0A4864}" presName="aSpace" presStyleCnt="0"/>
      <dgm:spPr/>
    </dgm:pt>
  </dgm:ptLst>
  <dgm:cxnLst>
    <dgm:cxn modelId="{D49CDB26-B163-4150-99AE-E8B9259081E6}" type="presOf" srcId="{365D2F7A-F888-4DD3-81FC-1AEF2C0A4864}" destId="{F8886750-CA53-476F-B151-9374503F3DB0}" srcOrd="0" destOrd="0" presId="urn:microsoft.com/office/officeart/2005/8/layout/pyramid2"/>
    <dgm:cxn modelId="{6EDB7241-0297-4360-8A41-DE531AE125E6}" srcId="{B0F1BF60-1064-466D-9F8B-ACC8B5657EDF}" destId="{17614B39-4056-44DB-B121-8521148390FB}" srcOrd="0" destOrd="0" parTransId="{0AA9B99A-C57C-4D65-A58B-0E7EE657220D}" sibTransId="{8047B109-D155-4CAF-9E16-1E7853DEF77C}"/>
    <dgm:cxn modelId="{A5D77957-3FC8-4B3A-A11C-F315CA2A3905}" srcId="{B0F1BF60-1064-466D-9F8B-ACC8B5657EDF}" destId="{365D2F7A-F888-4DD3-81FC-1AEF2C0A4864}" srcOrd="2" destOrd="0" parTransId="{83FBCC01-702F-4FE4-B6AE-54B61F92570F}" sibTransId="{980BE0EF-26E0-418A-B564-737600ADEA5B}"/>
    <dgm:cxn modelId="{0C40BE6A-48FF-48B3-9F1C-06ED15642E9B}" type="presOf" srcId="{E74CD643-088B-4418-A31B-7B99CF6EF18F}" destId="{378874E2-ECCF-4004-8BCD-AE4EBEEBEC7A}" srcOrd="0" destOrd="0" presId="urn:microsoft.com/office/officeart/2005/8/layout/pyramid2"/>
    <dgm:cxn modelId="{603C2121-AD73-4327-8979-F264BB5A6259}" type="presOf" srcId="{B0F1BF60-1064-466D-9F8B-ACC8B5657EDF}" destId="{ADA62214-8AFC-4621-9D6A-3ABFAAF395C5}" srcOrd="0" destOrd="0" presId="urn:microsoft.com/office/officeart/2005/8/layout/pyramid2"/>
    <dgm:cxn modelId="{0E233553-13E1-4881-9D78-61A0F79311EC}" srcId="{B0F1BF60-1064-466D-9F8B-ACC8B5657EDF}" destId="{E74CD643-088B-4418-A31B-7B99CF6EF18F}" srcOrd="1" destOrd="0" parTransId="{E72DAB0C-2F15-49D8-97E2-4E5CA5C6AEFC}" sibTransId="{AA0CEAF8-2E15-4B8D-9D39-2238F5EE5399}"/>
    <dgm:cxn modelId="{5A9E56BB-D301-4712-A452-6E3F4DC75FC8}" type="presOf" srcId="{17614B39-4056-44DB-B121-8521148390FB}" destId="{EF18669C-40BF-4B38-A0E6-915A2A9C0C1F}" srcOrd="0" destOrd="0" presId="urn:microsoft.com/office/officeart/2005/8/layout/pyramid2"/>
    <dgm:cxn modelId="{AFA7CC0A-EFAB-4656-9E1D-692A2784F878}" type="presParOf" srcId="{ADA62214-8AFC-4621-9D6A-3ABFAAF395C5}" destId="{FAB2A038-57DD-4486-AF0A-80785DD9DE71}" srcOrd="0" destOrd="0" presId="urn:microsoft.com/office/officeart/2005/8/layout/pyramid2"/>
    <dgm:cxn modelId="{9D4B6234-A0C1-4D3E-9A9A-F7FA57F9B224}" type="presParOf" srcId="{ADA62214-8AFC-4621-9D6A-3ABFAAF395C5}" destId="{410A8A46-16E2-4DAF-8552-467555566172}" srcOrd="1" destOrd="0" presId="urn:microsoft.com/office/officeart/2005/8/layout/pyramid2"/>
    <dgm:cxn modelId="{0976903A-4174-439E-916C-8B77F2575B20}" type="presParOf" srcId="{410A8A46-16E2-4DAF-8552-467555566172}" destId="{EF18669C-40BF-4B38-A0E6-915A2A9C0C1F}" srcOrd="0" destOrd="0" presId="urn:microsoft.com/office/officeart/2005/8/layout/pyramid2"/>
    <dgm:cxn modelId="{D962B62E-4793-4383-B56C-3AB849CE2CB9}" type="presParOf" srcId="{410A8A46-16E2-4DAF-8552-467555566172}" destId="{8D51F325-7591-4057-ADFE-00DAABE8079C}" srcOrd="1" destOrd="0" presId="urn:microsoft.com/office/officeart/2005/8/layout/pyramid2"/>
    <dgm:cxn modelId="{3329C1FC-341D-4290-98B9-84A674D74CEC}" type="presParOf" srcId="{410A8A46-16E2-4DAF-8552-467555566172}" destId="{378874E2-ECCF-4004-8BCD-AE4EBEEBEC7A}" srcOrd="2" destOrd="0" presId="urn:microsoft.com/office/officeart/2005/8/layout/pyramid2"/>
    <dgm:cxn modelId="{0446ED8C-15FF-4C6A-8D08-9A8AAC50B713}" type="presParOf" srcId="{410A8A46-16E2-4DAF-8552-467555566172}" destId="{6B233354-A2EA-4CBA-AE03-145BEBE15334}" srcOrd="3" destOrd="0" presId="urn:microsoft.com/office/officeart/2005/8/layout/pyramid2"/>
    <dgm:cxn modelId="{64747D98-1BEA-401C-9482-0DC330570CA6}" type="presParOf" srcId="{410A8A46-16E2-4DAF-8552-467555566172}" destId="{F8886750-CA53-476F-B151-9374503F3DB0}" srcOrd="4" destOrd="0" presId="urn:microsoft.com/office/officeart/2005/8/layout/pyramid2"/>
    <dgm:cxn modelId="{3CE79BD9-4DF3-4F51-B2BB-7EBC043C338F}" type="presParOf" srcId="{410A8A46-16E2-4DAF-8552-467555566172}" destId="{35319F29-D142-4B2F-A3A3-BD598F748482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0A493-9CAD-4FDF-8D8C-4A6323A9873F}" type="doc">
      <dgm:prSet loTypeId="urn:microsoft.com/office/officeart/2005/8/layout/gear1" loCatId="process" qsTypeId="urn:microsoft.com/office/officeart/2005/8/quickstyle/3d2" qsCatId="3D" csTypeId="urn:microsoft.com/office/officeart/2005/8/colors/accent2_2" csCatId="accent2" phldr="1"/>
      <dgm:spPr/>
    </dgm:pt>
    <dgm:pt modelId="{605AB4E0-8A76-41CE-A3C0-6FD117CF0750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التزام شرکا به کیفیت حسابرسی</a:t>
          </a:r>
          <a:endParaRPr lang="fa-IR" dirty="0">
            <a:cs typeface="B Titr" pitchFamily="2" charset="-78"/>
          </a:endParaRPr>
        </a:p>
      </dgm:t>
    </dgm:pt>
    <dgm:pt modelId="{48F0DDE7-123E-4B80-92F1-1CA12E027182}" type="parTrans" cxnId="{496A28FA-34D2-4D5A-8B8E-234C147293A7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1EBEA290-8788-4AB3-9FEB-F315CC3DD5AE}" type="sibTrans" cxnId="{496A28FA-34D2-4D5A-8B8E-234C147293A7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44C9051D-D11F-411C-B337-2AC0FF6E6917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دانش و تجربه</a:t>
          </a:r>
          <a:endParaRPr lang="fa-IR" dirty="0">
            <a:cs typeface="B Titr" pitchFamily="2" charset="-78"/>
          </a:endParaRPr>
        </a:p>
      </dgm:t>
    </dgm:pt>
    <dgm:pt modelId="{8A6ADB84-02A5-460A-801D-18F507A44359}" type="parTrans" cxnId="{1B476B75-42B2-4BEA-A666-25B69889E48E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5CFF4293-3A1E-4028-99F2-C3E62515B385}" type="sibTrans" cxnId="{1B476B75-42B2-4BEA-A666-25B69889E48E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F179433B-B929-4B82-B069-4CDCBB3BF64B}">
      <dgm:prSet phldrT="[Text]"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امکانات</a:t>
          </a:r>
          <a:endParaRPr lang="fa-IR" dirty="0">
            <a:cs typeface="B Titr" pitchFamily="2" charset="-78"/>
          </a:endParaRPr>
        </a:p>
      </dgm:t>
    </dgm:pt>
    <dgm:pt modelId="{E20E9C83-9548-4C8F-AAB9-005929CB3E0B}" type="parTrans" cxnId="{7C3C7555-9FB6-4A64-98E4-07623527ADAB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36EAE80B-DE4B-4B48-96FE-D77CC26BEC59}" type="sibTrans" cxnId="{7C3C7555-9FB6-4A64-98E4-07623527ADAB}">
      <dgm:prSet/>
      <dgm:spPr/>
      <dgm:t>
        <a:bodyPr/>
        <a:lstStyle/>
        <a:p>
          <a:pPr rtl="1"/>
          <a:endParaRPr lang="fa-IR">
            <a:solidFill>
              <a:srgbClr val="FF0000"/>
            </a:solidFill>
            <a:cs typeface="B Titr" pitchFamily="2" charset="-78"/>
          </a:endParaRPr>
        </a:p>
      </dgm:t>
    </dgm:pt>
    <dgm:pt modelId="{EDDA3C7F-235C-48B4-A416-CA394F27F0BA}" type="pres">
      <dgm:prSet presAssocID="{2CB0A493-9CAD-4FDF-8D8C-4A6323A987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4108DB-3348-4C03-96F9-E05A35192D87}" type="pres">
      <dgm:prSet presAssocID="{605AB4E0-8A76-41CE-A3C0-6FD117CF075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B84C9A-32BD-4A6C-A232-2E96899F595C}" type="pres">
      <dgm:prSet presAssocID="{605AB4E0-8A76-41CE-A3C0-6FD117CF0750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8601B6D-6E59-4A70-B57F-FFB7E37DEF39}" type="pres">
      <dgm:prSet presAssocID="{605AB4E0-8A76-41CE-A3C0-6FD117CF0750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AE44E0D1-DE5F-4971-9BB9-1CDC86C2DD32}" type="pres">
      <dgm:prSet presAssocID="{44C9051D-D11F-411C-B337-2AC0FF6E691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E307611-398F-464B-895D-1FCEFE92034E}" type="pres">
      <dgm:prSet presAssocID="{44C9051D-D11F-411C-B337-2AC0FF6E6917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FDCFA8C-04A0-4EB6-8DFF-74A87944BA72}" type="pres">
      <dgm:prSet presAssocID="{44C9051D-D11F-411C-B337-2AC0FF6E6917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083EBC04-F8AF-43FF-B027-0D24882776FA}" type="pres">
      <dgm:prSet presAssocID="{F179433B-B929-4B82-B069-4CDCBB3BF64B}" presName="gear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3FC488C5-9DE6-4393-88F3-4CD097547EEA}" type="pres">
      <dgm:prSet presAssocID="{F179433B-B929-4B82-B069-4CDCBB3BF6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89DEC7-642C-45F9-964A-DA947B026BB6}" type="pres">
      <dgm:prSet presAssocID="{F179433B-B929-4B82-B069-4CDCBB3BF64B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734633AD-3FAE-48CD-ABFB-1978BF985749}" type="pres">
      <dgm:prSet presAssocID="{F179433B-B929-4B82-B069-4CDCBB3BF64B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D33D96F0-79A1-4585-93E1-EF76FC0159A0}" type="pres">
      <dgm:prSet presAssocID="{1EBEA290-8788-4AB3-9FEB-F315CC3DD5AE}" presName="connector1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D601E55C-9549-4FDE-AD30-4641149B0357}" type="pres">
      <dgm:prSet presAssocID="{5CFF4293-3A1E-4028-99F2-C3E62515B385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C8914B74-0522-4AC2-B3BE-8D74ACAC2A9B}" type="pres">
      <dgm:prSet presAssocID="{36EAE80B-DE4B-4B48-96FE-D77CC26BEC59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7C3C7555-9FB6-4A64-98E4-07623527ADAB}" srcId="{2CB0A493-9CAD-4FDF-8D8C-4A6323A9873F}" destId="{F179433B-B929-4B82-B069-4CDCBB3BF64B}" srcOrd="2" destOrd="0" parTransId="{E20E9C83-9548-4C8F-AAB9-005929CB3E0B}" sibTransId="{36EAE80B-DE4B-4B48-96FE-D77CC26BEC59}"/>
    <dgm:cxn modelId="{D87E7F12-2A65-4F29-98C6-932DB63CF07D}" type="presOf" srcId="{605AB4E0-8A76-41CE-A3C0-6FD117CF0750}" destId="{994108DB-3348-4C03-96F9-E05A35192D87}" srcOrd="0" destOrd="0" presId="urn:microsoft.com/office/officeart/2005/8/layout/gear1"/>
    <dgm:cxn modelId="{496A28FA-34D2-4D5A-8B8E-234C147293A7}" srcId="{2CB0A493-9CAD-4FDF-8D8C-4A6323A9873F}" destId="{605AB4E0-8A76-41CE-A3C0-6FD117CF0750}" srcOrd="0" destOrd="0" parTransId="{48F0DDE7-123E-4B80-92F1-1CA12E027182}" sibTransId="{1EBEA290-8788-4AB3-9FEB-F315CC3DD5AE}"/>
    <dgm:cxn modelId="{1B476B75-42B2-4BEA-A666-25B69889E48E}" srcId="{2CB0A493-9CAD-4FDF-8D8C-4A6323A9873F}" destId="{44C9051D-D11F-411C-B337-2AC0FF6E6917}" srcOrd="1" destOrd="0" parTransId="{8A6ADB84-02A5-460A-801D-18F507A44359}" sibTransId="{5CFF4293-3A1E-4028-99F2-C3E62515B385}"/>
    <dgm:cxn modelId="{02D822B9-0FD2-4EDC-B9A6-173B7511333C}" type="presOf" srcId="{F179433B-B929-4B82-B069-4CDCBB3BF64B}" destId="{083EBC04-F8AF-43FF-B027-0D24882776FA}" srcOrd="0" destOrd="0" presId="urn:microsoft.com/office/officeart/2005/8/layout/gear1"/>
    <dgm:cxn modelId="{51F60E38-4BE3-4E95-B403-DC0DE110A774}" type="presOf" srcId="{36EAE80B-DE4B-4B48-96FE-D77CC26BEC59}" destId="{C8914B74-0522-4AC2-B3BE-8D74ACAC2A9B}" srcOrd="0" destOrd="0" presId="urn:microsoft.com/office/officeart/2005/8/layout/gear1"/>
    <dgm:cxn modelId="{3463206B-58C2-4F76-B0C7-772162F9CC8F}" type="presOf" srcId="{605AB4E0-8A76-41CE-A3C0-6FD117CF0750}" destId="{E8601B6D-6E59-4A70-B57F-FFB7E37DEF39}" srcOrd="2" destOrd="0" presId="urn:microsoft.com/office/officeart/2005/8/layout/gear1"/>
    <dgm:cxn modelId="{76CD53E3-8915-4661-A497-D21DE9BA7020}" type="presOf" srcId="{44C9051D-D11F-411C-B337-2AC0FF6E6917}" destId="{FFDCFA8C-04A0-4EB6-8DFF-74A87944BA72}" srcOrd="2" destOrd="0" presId="urn:microsoft.com/office/officeart/2005/8/layout/gear1"/>
    <dgm:cxn modelId="{2C7B49F5-D067-414D-B7D5-4512F8095857}" type="presOf" srcId="{5CFF4293-3A1E-4028-99F2-C3E62515B385}" destId="{D601E55C-9549-4FDE-AD30-4641149B0357}" srcOrd="0" destOrd="0" presId="urn:microsoft.com/office/officeart/2005/8/layout/gear1"/>
    <dgm:cxn modelId="{3C67C86C-9ECE-4D22-8894-4A7F777B2528}" type="presOf" srcId="{F179433B-B929-4B82-B069-4CDCBB3BF64B}" destId="{3FC488C5-9DE6-4393-88F3-4CD097547EEA}" srcOrd="1" destOrd="0" presId="urn:microsoft.com/office/officeart/2005/8/layout/gear1"/>
    <dgm:cxn modelId="{FE5C38FF-2F36-41FF-AFA6-CC55AF576F68}" type="presOf" srcId="{F179433B-B929-4B82-B069-4CDCBB3BF64B}" destId="{7389DEC7-642C-45F9-964A-DA947B026BB6}" srcOrd="2" destOrd="0" presId="urn:microsoft.com/office/officeart/2005/8/layout/gear1"/>
    <dgm:cxn modelId="{377D341E-D467-4840-B845-5096D6F1423B}" type="presOf" srcId="{F179433B-B929-4B82-B069-4CDCBB3BF64B}" destId="{734633AD-3FAE-48CD-ABFB-1978BF985749}" srcOrd="3" destOrd="0" presId="urn:microsoft.com/office/officeart/2005/8/layout/gear1"/>
    <dgm:cxn modelId="{E3DF6B33-8448-460A-B3AF-C432563B83CA}" type="presOf" srcId="{44C9051D-D11F-411C-B337-2AC0FF6E6917}" destId="{0E307611-398F-464B-895D-1FCEFE92034E}" srcOrd="1" destOrd="0" presId="urn:microsoft.com/office/officeart/2005/8/layout/gear1"/>
    <dgm:cxn modelId="{C1A334AC-64D3-49DF-B316-0092F164A6BB}" type="presOf" srcId="{44C9051D-D11F-411C-B337-2AC0FF6E6917}" destId="{AE44E0D1-DE5F-4971-9BB9-1CDC86C2DD32}" srcOrd="0" destOrd="0" presId="urn:microsoft.com/office/officeart/2005/8/layout/gear1"/>
    <dgm:cxn modelId="{54F82B3E-497C-45E2-8523-805DD4755EAF}" type="presOf" srcId="{605AB4E0-8A76-41CE-A3C0-6FD117CF0750}" destId="{E1B84C9A-32BD-4A6C-A232-2E96899F595C}" srcOrd="1" destOrd="0" presId="urn:microsoft.com/office/officeart/2005/8/layout/gear1"/>
    <dgm:cxn modelId="{2589F468-4225-4827-A3E7-61E65A9728C6}" type="presOf" srcId="{2CB0A493-9CAD-4FDF-8D8C-4A6323A9873F}" destId="{EDDA3C7F-235C-48B4-A416-CA394F27F0BA}" srcOrd="0" destOrd="0" presId="urn:microsoft.com/office/officeart/2005/8/layout/gear1"/>
    <dgm:cxn modelId="{26147A7B-8B6B-4D42-BD8A-7EBFB58D0A70}" type="presOf" srcId="{1EBEA290-8788-4AB3-9FEB-F315CC3DD5AE}" destId="{D33D96F0-79A1-4585-93E1-EF76FC0159A0}" srcOrd="0" destOrd="0" presId="urn:microsoft.com/office/officeart/2005/8/layout/gear1"/>
    <dgm:cxn modelId="{726A21DD-1890-45C8-92BF-DDA1FD36CB39}" type="presParOf" srcId="{EDDA3C7F-235C-48B4-A416-CA394F27F0BA}" destId="{994108DB-3348-4C03-96F9-E05A35192D87}" srcOrd="0" destOrd="0" presId="urn:microsoft.com/office/officeart/2005/8/layout/gear1"/>
    <dgm:cxn modelId="{58B2FD6D-BE60-4448-9E08-D62AC90E72A6}" type="presParOf" srcId="{EDDA3C7F-235C-48B4-A416-CA394F27F0BA}" destId="{E1B84C9A-32BD-4A6C-A232-2E96899F595C}" srcOrd="1" destOrd="0" presId="urn:microsoft.com/office/officeart/2005/8/layout/gear1"/>
    <dgm:cxn modelId="{892286C4-EB22-4493-9F73-62293F85A660}" type="presParOf" srcId="{EDDA3C7F-235C-48B4-A416-CA394F27F0BA}" destId="{E8601B6D-6E59-4A70-B57F-FFB7E37DEF39}" srcOrd="2" destOrd="0" presId="urn:microsoft.com/office/officeart/2005/8/layout/gear1"/>
    <dgm:cxn modelId="{409FF346-0EEF-4B22-920C-7BDB2BCDFFDD}" type="presParOf" srcId="{EDDA3C7F-235C-48B4-A416-CA394F27F0BA}" destId="{AE44E0D1-DE5F-4971-9BB9-1CDC86C2DD32}" srcOrd="3" destOrd="0" presId="urn:microsoft.com/office/officeart/2005/8/layout/gear1"/>
    <dgm:cxn modelId="{C7DC5DC4-1F77-44B5-98DD-93D8D4AC4BFF}" type="presParOf" srcId="{EDDA3C7F-235C-48B4-A416-CA394F27F0BA}" destId="{0E307611-398F-464B-895D-1FCEFE92034E}" srcOrd="4" destOrd="0" presId="urn:microsoft.com/office/officeart/2005/8/layout/gear1"/>
    <dgm:cxn modelId="{C47E2BB7-ACB8-475B-B8B1-1A385EE0DA61}" type="presParOf" srcId="{EDDA3C7F-235C-48B4-A416-CA394F27F0BA}" destId="{FFDCFA8C-04A0-4EB6-8DFF-74A87944BA72}" srcOrd="5" destOrd="0" presId="urn:microsoft.com/office/officeart/2005/8/layout/gear1"/>
    <dgm:cxn modelId="{6CF92F59-E57F-4C33-A2AE-DE86FE2412A8}" type="presParOf" srcId="{EDDA3C7F-235C-48B4-A416-CA394F27F0BA}" destId="{083EBC04-F8AF-43FF-B027-0D24882776FA}" srcOrd="6" destOrd="0" presId="urn:microsoft.com/office/officeart/2005/8/layout/gear1"/>
    <dgm:cxn modelId="{5CCD17EA-71CC-4DF9-8BE7-083FDDC98907}" type="presParOf" srcId="{EDDA3C7F-235C-48B4-A416-CA394F27F0BA}" destId="{3FC488C5-9DE6-4393-88F3-4CD097547EEA}" srcOrd="7" destOrd="0" presId="urn:microsoft.com/office/officeart/2005/8/layout/gear1"/>
    <dgm:cxn modelId="{A1EAD3CC-EF12-4760-B783-0A889A41788E}" type="presParOf" srcId="{EDDA3C7F-235C-48B4-A416-CA394F27F0BA}" destId="{7389DEC7-642C-45F9-964A-DA947B026BB6}" srcOrd="8" destOrd="0" presId="urn:microsoft.com/office/officeart/2005/8/layout/gear1"/>
    <dgm:cxn modelId="{556F8A7E-356B-4517-A80A-DA76A5F7D179}" type="presParOf" srcId="{EDDA3C7F-235C-48B4-A416-CA394F27F0BA}" destId="{734633AD-3FAE-48CD-ABFB-1978BF985749}" srcOrd="9" destOrd="0" presId="urn:microsoft.com/office/officeart/2005/8/layout/gear1"/>
    <dgm:cxn modelId="{C5FDAECD-BC7B-4860-B73C-F827E8CF3223}" type="presParOf" srcId="{EDDA3C7F-235C-48B4-A416-CA394F27F0BA}" destId="{D33D96F0-79A1-4585-93E1-EF76FC0159A0}" srcOrd="10" destOrd="0" presId="urn:microsoft.com/office/officeart/2005/8/layout/gear1"/>
    <dgm:cxn modelId="{8FF14426-5712-43F7-AE8F-B9E5AFA26CAE}" type="presParOf" srcId="{EDDA3C7F-235C-48B4-A416-CA394F27F0BA}" destId="{D601E55C-9549-4FDE-AD30-4641149B0357}" srcOrd="11" destOrd="0" presId="urn:microsoft.com/office/officeart/2005/8/layout/gear1"/>
    <dgm:cxn modelId="{85AED762-E2C4-41C3-B718-326334F01AB1}" type="presParOf" srcId="{EDDA3C7F-235C-48B4-A416-CA394F27F0BA}" destId="{C8914B74-0522-4AC2-B3BE-8D74ACAC2A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2A038-57DD-4486-AF0A-80785DD9DE71}">
      <dsp:nvSpPr>
        <dsp:cNvPr id="0" name=""/>
        <dsp:cNvSpPr/>
      </dsp:nvSpPr>
      <dsp:spPr>
        <a:xfrm>
          <a:off x="1464662" y="0"/>
          <a:ext cx="4929222" cy="4929222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8669C-40BF-4B38-A0E6-915A2A9C0C1F}">
      <dsp:nvSpPr>
        <dsp:cNvPr id="0" name=""/>
        <dsp:cNvSpPr/>
      </dsp:nvSpPr>
      <dsp:spPr>
        <a:xfrm>
          <a:off x="3929273" y="495569"/>
          <a:ext cx="3203994" cy="11668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Zar" pitchFamily="2" charset="-78"/>
            </a:rPr>
            <a:t>نظريه سازي</a:t>
          </a:r>
          <a:endParaRPr lang="fa-IR" sz="4300" b="1" kern="1200" dirty="0">
            <a:cs typeface="Zar" pitchFamily="2" charset="-78"/>
          </a:endParaRPr>
        </a:p>
      </dsp:txBody>
      <dsp:txXfrm>
        <a:off x="3986233" y="552529"/>
        <a:ext cx="3090074" cy="1052919"/>
      </dsp:txXfrm>
    </dsp:sp>
    <dsp:sp modelId="{378874E2-ECCF-4004-8BCD-AE4EBEEBEC7A}">
      <dsp:nvSpPr>
        <dsp:cNvPr id="0" name=""/>
        <dsp:cNvSpPr/>
      </dsp:nvSpPr>
      <dsp:spPr>
        <a:xfrm>
          <a:off x="3929273" y="1808263"/>
          <a:ext cx="3203994" cy="11668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Zar" pitchFamily="2" charset="-78"/>
            </a:rPr>
            <a:t>مفهوم پردازي</a:t>
          </a:r>
          <a:endParaRPr lang="fa-IR" sz="4300" b="1" kern="1200" dirty="0">
            <a:cs typeface="Zar" pitchFamily="2" charset="-78"/>
          </a:endParaRPr>
        </a:p>
      </dsp:txBody>
      <dsp:txXfrm>
        <a:off x="3986233" y="1865223"/>
        <a:ext cx="3090074" cy="1052919"/>
      </dsp:txXfrm>
    </dsp:sp>
    <dsp:sp modelId="{F8886750-CA53-476F-B151-9374503F3DB0}">
      <dsp:nvSpPr>
        <dsp:cNvPr id="0" name=""/>
        <dsp:cNvSpPr/>
      </dsp:nvSpPr>
      <dsp:spPr>
        <a:xfrm>
          <a:off x="3929273" y="3120958"/>
          <a:ext cx="3203994" cy="11668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Zar" pitchFamily="2" charset="-78"/>
            </a:rPr>
            <a:t>داده هاي کيفي</a:t>
          </a:r>
          <a:endParaRPr lang="fa-IR" sz="4300" b="1" kern="1200" dirty="0">
            <a:cs typeface="Zar" pitchFamily="2" charset="-78"/>
          </a:endParaRPr>
        </a:p>
      </dsp:txBody>
      <dsp:txXfrm>
        <a:off x="3986233" y="3177918"/>
        <a:ext cx="3090074" cy="1052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08DB-3348-4C03-96F9-E05A35192D87}">
      <dsp:nvSpPr>
        <dsp:cNvPr id="0" name=""/>
        <dsp:cNvSpPr/>
      </dsp:nvSpPr>
      <dsp:spPr>
        <a:xfrm>
          <a:off x="615668" y="651672"/>
          <a:ext cx="752483" cy="75248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 smtClean="0">
              <a:cs typeface="B Titr" pitchFamily="2" charset="-78"/>
            </a:rPr>
            <a:t>التزام شرکا به کیفیت حسابرسی</a:t>
          </a:r>
          <a:endParaRPr lang="fa-IR" sz="700" kern="1200" dirty="0">
            <a:cs typeface="B Titr" pitchFamily="2" charset="-78"/>
          </a:endParaRPr>
        </a:p>
      </dsp:txBody>
      <dsp:txXfrm>
        <a:off x="766951" y="827938"/>
        <a:ext cx="449917" cy="386791"/>
      </dsp:txXfrm>
    </dsp:sp>
    <dsp:sp modelId="{AE44E0D1-DE5F-4971-9BB9-1CDC86C2DD32}">
      <dsp:nvSpPr>
        <dsp:cNvPr id="0" name=""/>
        <dsp:cNvSpPr/>
      </dsp:nvSpPr>
      <dsp:spPr>
        <a:xfrm>
          <a:off x="177859" y="473812"/>
          <a:ext cx="547260" cy="547260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 smtClean="0">
              <a:cs typeface="B Titr" pitchFamily="2" charset="-78"/>
            </a:rPr>
            <a:t>دانش و تجربه</a:t>
          </a:r>
          <a:endParaRPr lang="fa-IR" sz="700" kern="1200" dirty="0">
            <a:cs typeface="B Titr" pitchFamily="2" charset="-78"/>
          </a:endParaRPr>
        </a:p>
      </dsp:txBody>
      <dsp:txXfrm>
        <a:off x="315633" y="612419"/>
        <a:ext cx="271712" cy="270046"/>
      </dsp:txXfrm>
    </dsp:sp>
    <dsp:sp modelId="{083EBC04-F8AF-43FF-B027-0D24882776FA}">
      <dsp:nvSpPr>
        <dsp:cNvPr id="0" name=""/>
        <dsp:cNvSpPr/>
      </dsp:nvSpPr>
      <dsp:spPr>
        <a:xfrm rot="20700000">
          <a:off x="484381" y="96258"/>
          <a:ext cx="536203" cy="536203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 smtClean="0">
              <a:cs typeface="B Titr" pitchFamily="2" charset="-78"/>
            </a:rPr>
            <a:t>امکانات</a:t>
          </a:r>
          <a:endParaRPr lang="fa-IR" sz="700" kern="1200" dirty="0">
            <a:cs typeface="B Titr" pitchFamily="2" charset="-78"/>
          </a:endParaRPr>
        </a:p>
      </dsp:txBody>
      <dsp:txXfrm rot="-20700000">
        <a:off x="601986" y="213863"/>
        <a:ext cx="300993" cy="300993"/>
      </dsp:txXfrm>
    </dsp:sp>
    <dsp:sp modelId="{D33D96F0-79A1-4585-93E1-EF76FC0159A0}">
      <dsp:nvSpPr>
        <dsp:cNvPr id="0" name=""/>
        <dsp:cNvSpPr/>
      </dsp:nvSpPr>
      <dsp:spPr>
        <a:xfrm>
          <a:off x="531237" y="552274"/>
          <a:ext cx="963179" cy="963179"/>
        </a:xfrm>
        <a:prstGeom prst="circularArrow">
          <a:avLst>
            <a:gd name="adj1" fmla="val 4687"/>
            <a:gd name="adj2" fmla="val 299029"/>
            <a:gd name="adj3" fmla="val 2355588"/>
            <a:gd name="adj4" fmla="val 16265491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1E55C-9549-4FDE-AD30-4641149B0357}">
      <dsp:nvSpPr>
        <dsp:cNvPr id="0" name=""/>
        <dsp:cNvSpPr/>
      </dsp:nvSpPr>
      <dsp:spPr>
        <a:xfrm>
          <a:off x="80940" y="364853"/>
          <a:ext cx="699809" cy="6998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14B74-0522-4AC2-B3BE-8D74ACAC2A9B}">
      <dsp:nvSpPr>
        <dsp:cNvPr id="0" name=""/>
        <dsp:cNvSpPr/>
      </dsp:nvSpPr>
      <dsp:spPr>
        <a:xfrm>
          <a:off x="360352" y="-9061"/>
          <a:ext cx="754535" cy="7545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3FCC4BD-BABA-4069-9C71-164E4FC1A1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4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79148D3-E673-4833-ACE7-4BA40CBA1D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smtClean="0"/>
              <a:t>آشنايي با مباني پژوهشهاي کيفي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a-IR" smtClean="0"/>
              <a:t>يزدان منصوريان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90564-55C2-488A-921D-582C67D69E5E}" type="slidenum">
              <a:rPr lang="ar-SA" smtClean="0"/>
              <a:pPr/>
              <a:t>8</a:t>
            </a:fld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87576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0BEB3-4D2E-41D3-B98A-CD15665FE03D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93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5805D-4307-4C4B-9F9B-E9B75CA8268B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65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C22A00-59F0-4ACE-A087-593DD1E9FB6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DEF37A-897F-4CBC-B4B4-9A86936416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624C9-28AF-4D27-9030-EECDEC498F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2A00-59F0-4ACE-A087-593DD1E9FB6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DC02-DF5C-4603-B91E-6DFF5BA6B0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1A4A-CCDE-4BD4-8EA9-C4C8435757C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8D39-6500-4EDC-810B-01BF544D63D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6626-F58C-4F57-8495-5FACA059878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6881-6D98-4FB2-994F-653EEE8A77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7D59-6874-4DAE-95CB-3F7544A00E6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31056-7306-477A-AC09-0860EFE605C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gradFill flip="none" rotWithShape="1">
          <a:gsLst>
            <a:gs pos="100000">
              <a:schemeClr val="bg2">
                <a:lumMod val="90000"/>
                <a:alpha val="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C6DC02-DF5C-4603-B91E-6DFF5BA6B0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EB1C7-E464-423E-A9B9-E906DED93F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F37A-897F-4CBC-B4B4-9A86936416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24C9-28AF-4D27-9030-EECDEC498F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281A4A-CCDE-4BD4-8EA9-C4C8435757C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638D39-6500-4EDC-810B-01BF544D63D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F26626-F58C-4F57-8495-5FACA059878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E76881-6D98-4FB2-994F-653EEE8A77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57D59-6874-4DAE-95CB-3F7544A00E6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131056-7306-477A-AC09-0860EFE605C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6EB1C7-E464-423E-A9B9-E906DED93F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CBC837-6B8B-47B3-9009-B275248258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CBC837-6B8B-47B3-9009-B275248258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705;&#1583;&#1711;&#1584;&#1575;&#1585;&#1740;%20&#1608;%20&#1605;&#1602;&#1608;&#1604;&#1607;%20&#1576;&#1606;&#1583;&#1740;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jamil\Pictures\gor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61436">
            <a:off x="1845859" y="1993619"/>
            <a:ext cx="71315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498774"/>
            <a:ext cx="3754760" cy="35144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tabLst>
                <a:tab pos="441325" algn="l"/>
              </a:tabLst>
            </a:pPr>
            <a:r>
              <a:rPr lang="fa-IR" sz="4400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سابقه ”</a:t>
            </a:r>
            <a:r>
              <a:rPr lang="fa-IR" sz="4400" dirty="0" smtClean="0">
                <a:solidFill>
                  <a:srgbClr val="198CFF"/>
                </a:solidFill>
                <a:latin typeface="Arial" pitchFamily="34" charset="0"/>
                <a:cs typeface="B Titr" pitchFamily="2" charset="-78"/>
              </a:rPr>
              <a:t>نظریه پردازی زمینه بنیان</a:t>
            </a:r>
            <a:r>
              <a:rPr lang="fa-IR" sz="4400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“ به سال 1967 و انتشار اثر ”</a:t>
            </a:r>
            <a:r>
              <a:rPr lang="fa-IR" sz="4400" dirty="0" smtClean="0">
                <a:solidFill>
                  <a:srgbClr val="198CFF"/>
                </a:solidFill>
                <a:latin typeface="Arial" pitchFamily="34" charset="0"/>
                <a:cs typeface="B Titr" pitchFamily="2" charset="-78"/>
              </a:rPr>
              <a:t>گلیزر</a:t>
            </a:r>
            <a:r>
              <a:rPr lang="fa-IR" sz="4400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 و </a:t>
            </a:r>
            <a:r>
              <a:rPr lang="fa-IR" sz="4400" dirty="0" smtClean="0">
                <a:solidFill>
                  <a:srgbClr val="198CFF"/>
                </a:solidFill>
                <a:latin typeface="Arial" pitchFamily="34" charset="0"/>
                <a:cs typeface="B Titr" pitchFamily="2" charset="-78"/>
              </a:rPr>
              <a:t>استراوس</a:t>
            </a:r>
            <a:r>
              <a:rPr lang="fa-IR" sz="4400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“ بازمی گردد.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8" t="14400" r="37477" b="10823"/>
          <a:stretch>
            <a:fillRect/>
          </a:stretch>
        </p:blipFill>
        <p:spPr bwMode="auto">
          <a:xfrm>
            <a:off x="4716016" y="692696"/>
            <a:ext cx="3744416" cy="58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808"/>
            <a:ext cx="8631238" cy="4249142"/>
          </a:xfrm>
        </p:spPr>
        <p:txBody>
          <a:bodyPr vert="horz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	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”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...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کشف تئوري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در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پژوهشهاي علوم اجتماعي بر اساس گردآوري </a:t>
            </a:r>
            <a:r>
              <a:rPr lang="ar-SA" sz="2400" b="1" dirty="0" smtClean="0">
                <a:solidFill>
                  <a:srgbClr val="FF0000"/>
                </a:solidFill>
                <a:cs typeface="B Mitra" pitchFamily="2" charset="-78"/>
              </a:rPr>
              <a:t>نظام مند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داده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ها... برا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رسيدن به مرحله اي از شناخت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از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موضوع مورد مطالعه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که ما را قادر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م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ي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سازد نظريه اي را که بر اساس </a:t>
            </a:r>
            <a:r>
              <a:rPr lang="ar-SA" sz="2400" b="1" dirty="0" smtClean="0">
                <a:solidFill>
                  <a:srgbClr val="FF0000"/>
                </a:solidFill>
                <a:cs typeface="B Mitra" pitchFamily="2" charset="-78"/>
              </a:rPr>
              <a:t>داده هاي واقعي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ساخته ايم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...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با نظريه هاي موجود مقايسه کنيم.“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</a:t>
            </a:r>
          </a:p>
          <a:p>
            <a:pPr>
              <a:lnSpc>
                <a:spcPct val="130000"/>
              </a:lnSpc>
              <a:buNone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(Glazer &amp; Strauss, 1967)</a:t>
            </a:r>
            <a:endParaRPr lang="fa-IR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به کمک تئوری ساخته شده می توان فرضیه هایی تدوین کرد که پژوهشهای بعدی به آزمون آنها بپردازند. </a:t>
            </a:r>
            <a:endParaRPr lang="fa-IR" sz="24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>
              <a:lnSpc>
                <a:spcPct val="130000"/>
              </a:lnSpc>
              <a:defRPr/>
            </a:pP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گراندد تئوری </a:t>
            </a:r>
            <a:r>
              <a:rPr lang="ar-SA" sz="2400" b="1" dirty="0" smtClean="0">
                <a:solidFill>
                  <a:srgbClr val="FF0000"/>
                </a:solidFill>
                <a:cs typeface="B Mitra" pitchFamily="2" charset="-78"/>
              </a:rPr>
              <a:t>نه برای آزمون فرضیه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که روشي برای </a:t>
            </a:r>
            <a:r>
              <a:rPr lang="ar-SA" sz="2400" b="1" dirty="0" smtClean="0">
                <a:solidFill>
                  <a:srgbClr val="FF0000"/>
                </a:solidFill>
                <a:cs typeface="B Mitra" pitchFamily="2" charset="-78"/>
              </a:rPr>
              <a:t>تولید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آن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است.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>
              <a:lnSpc>
                <a:spcPct val="130000"/>
              </a:lnSpc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E3536-706F-4C43-9417-101536A180CF}" type="slidenum">
              <a:rPr lang="fa-IR"/>
              <a:pPr>
                <a:defRPr/>
              </a:pPr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49646"/>
            <a:ext cx="8219256" cy="584775"/>
          </a:xfrm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fa-IR" sz="3200" dirty="0" smtClean="0">
                <a:solidFill>
                  <a:srgbClr val="198CFF"/>
                </a:solidFill>
                <a:latin typeface="Arial" pitchFamily="34" charset="0"/>
                <a:cs typeface="B Titr" pitchFamily="2" charset="-78"/>
              </a:rPr>
              <a:t>نظریه پردازی زمینه بنیان </a:t>
            </a:r>
            <a:r>
              <a:rPr lang="fa-IR" sz="3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از نگاه پد</a:t>
            </a:r>
            <a:r>
              <a:rPr lang="ar-SA" sz="3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ي</a:t>
            </a:r>
            <a:r>
              <a:rPr lang="fa-IR" sz="3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د آورندگان آن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836712"/>
            <a:ext cx="8532440" cy="5688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نظریه‌پردازی زمینه­بنیان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روشی است که هدف آن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8CFF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شناخت و درک تجارب افراد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از رویدادها و وقایع در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8CFF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بستری خاص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است (استراوس و کوربین، 1998).</a:t>
            </a: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B Mitra" pitchFamily="2" charset="-78"/>
              </a:rPr>
              <a:t>در این روش با استفاده از داده ها، نظریه ای تکوین می یابد که این نظریه، یک فرایند یا پدیده را تبیین می کند.</a:t>
            </a: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a-IR" sz="2400" dirty="0" smtClean="0">
                <a:solidFill>
                  <a:srgbClr val="198CFF"/>
                </a:solidFill>
                <a:cs typeface="B Titr" pitchFamily="2" charset="-78"/>
              </a:rPr>
              <a:t>بروز اختلاف نظرهایی بین گلیزر و استراوس: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65760" indent="-256032" algn="r" rtl="1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- </a:t>
            </a:r>
            <a:r>
              <a:rPr lang="fa-IR" sz="2400" u="sng" dirty="0" smtClean="0">
                <a:solidFill>
                  <a:srgbClr val="198CFF"/>
                </a:solidFill>
                <a:cs typeface="B Mitra" pitchFamily="2" charset="-78"/>
              </a:rPr>
              <a:t>گلیزر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: رهیافت ظاهرشونده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emergent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)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fa-IR" sz="2400" u="sng" dirty="0" smtClean="0">
                <a:solidFill>
                  <a:srgbClr val="198CFF"/>
                </a:solidFill>
                <a:cs typeface="B Mitra" pitchFamily="2" charset="-78"/>
              </a:rPr>
              <a:t>- استراوس و کوربین: 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رهیافت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نظام مند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en-US" sz="2400" dirty="0" smtClean="0"/>
              <a:t>)</a:t>
            </a:r>
            <a:r>
              <a:rPr lang="fa-IR" sz="2400" dirty="0" smtClean="0"/>
              <a:t>):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برای تدوین نظریه در رابطه با یک پدیده،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مجموعه ای سیستماتیک 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از رویه ها را به کار می گیرد. 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332656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نظریه پردازی زمینه بنیان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Grounded</a:t>
            </a:r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از </a:t>
            </a:r>
            <a:r>
              <a:rPr lang="ar-SA" sz="2000" b="1" dirty="0" smtClean="0">
                <a:cs typeface="B Mitra" pitchFamily="2" charset="-78"/>
              </a:rPr>
              <a:t>نوعی</a:t>
            </a:r>
            <a:r>
              <a:rPr lang="fa-IR" sz="2000" b="1" dirty="0" smtClean="0">
                <a:cs typeface="B Mitra" pitchFamily="2" charset="-78"/>
              </a:rPr>
              <a:t> رویکرد استقرایی بهره می گیرد؛ یعنی روند شکل گیری نظریه در این روش حرکت از جزء به کل است.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این روش یک سلسله رویه­های سیستماتیک را به کار می­گیرد تا نظریه ای مبتنی بر استقرا درباره پدیده مورد نظر ایجاد کند.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یافته­های تحقیق دربرگیرنده تنظیم نظری واقعیت تحت بررسی است نه یک سلسله ارقام یا مجموعه ای از مطالب که به یکدیگر وصل شده باشند.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هدف آن ساختن و پرداختن نظریه­ای است که در زمینه مورد مطالعه صادق و روشنگر باشد.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این روش پژوهش بر سه عنصر: مفاهیم، مقوله­ها و گزاره­ها استوار است.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fa-IR" sz="2000" b="1" dirty="0" smtClean="0">
                <a:cs typeface="B Mitra" pitchFamily="2" charset="-78"/>
              </a:rPr>
              <a:t>به طور کلی هدف عمده این نوع نظریه پردازی تبیین یک پدیده از طریق مشخص کردن عناصر کلیدی (مفاهیم، مقوله­ها و گزاره­ها) آن پدیده و</a:t>
            </a:r>
            <a:r>
              <a:rPr lang="ar-SA" sz="2000" b="1" dirty="0" smtClean="0">
                <a:cs typeface="B Mitra" pitchFamily="2" charset="-78"/>
              </a:rPr>
              <a:t> سپس طبقه­بندی روابط این عناصر درون بستر و فرایند آن پدیده است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Corbin and Strauss, 1990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ویژگیهای کلی نظریه پردازی زمینه بنیان 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350125" cy="4114800"/>
          </a:xfrm>
        </p:spPr>
        <p:txBody>
          <a:bodyPr vert="horz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تدوین پرسشهای پژوهش </a:t>
            </a:r>
          </a:p>
          <a:p>
            <a:pPr>
              <a:lnSpc>
                <a:spcPct val="130000"/>
              </a:lnSpc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 گردآوری داده ها </a:t>
            </a:r>
          </a:p>
          <a:p>
            <a:pPr>
              <a:lnSpc>
                <a:spcPct val="130000"/>
              </a:lnSpc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کدگذاری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داده ها در سه مرحله</a:t>
            </a: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کدگذاری باز</a:t>
            </a:r>
            <a:endParaRPr lang="fa-IR" sz="20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کدگذاری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محوری</a:t>
            </a:r>
            <a:endParaRPr lang="fa-IR" sz="20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کد گذاری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انتخابی</a:t>
            </a:r>
            <a:endParaRPr lang="fa-IR" sz="20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  <a:p>
            <a:pPr>
              <a:lnSpc>
                <a:spcPct val="130000"/>
              </a:lnSpc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نوشتن یادداشت تحلیلی: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ثبت اندیشه ها و تفسیر خود از داده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ها</a:t>
            </a:r>
          </a:p>
          <a:p>
            <a:pPr>
              <a:lnSpc>
                <a:spcPct val="130000"/>
              </a:lnSpc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 نگارش و تدوین نظریه</a:t>
            </a:r>
          </a:p>
          <a:p>
            <a:pPr>
              <a:lnSpc>
                <a:spcPct val="130000"/>
              </a:lnSpc>
              <a:defRPr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2973"/>
            <a:ext cx="8229600" cy="646331"/>
          </a:xfrm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ar-SA" sz="36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مراحل اجرای پژوهش به شیوة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72500" cy="4572000"/>
          </a:xfrm>
        </p:spPr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مصاحبه</a:t>
            </a:r>
            <a:endParaRPr lang="fa-IR" sz="2000" b="1" dirty="0" smtClean="0">
              <a:cs typeface="B Mitra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مشاهده 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اسناد، پيشينه ها و پيمايش</a:t>
            </a:r>
            <a:r>
              <a:rPr lang="en-US" sz="2800" b="1" dirty="0" smtClean="0">
                <a:cs typeface="B Mitra" pitchFamily="2" charset="-78"/>
              </a:rPr>
              <a:t> </a:t>
            </a:r>
            <a:endParaRPr lang="fa-IR" sz="2800" b="1" dirty="0" smtClean="0">
              <a:cs typeface="B Mitra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عکس و فيلم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يادداشتهاي پژوهشگر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يادداشتهاي شرکت کنندگان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fa-IR" sz="2800" b="1" dirty="0" smtClean="0">
                <a:cs typeface="B Mitra" pitchFamily="2" charset="-78"/>
              </a:rPr>
              <a:t>ترکيبي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50DA8-0E4A-44E4-B955-C6006E53AA53}" type="slidenum">
              <a:rPr lang="fa-IR"/>
              <a:pPr>
                <a:defRPr/>
              </a:pPr>
              <a:t>15</a:t>
            </a:fld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a-IR" sz="2400" smtClean="0">
                <a:solidFill>
                  <a:srgbClr val="FF0000"/>
                </a:solidFill>
                <a:latin typeface="Arial" pitchFamily="34" charset="0"/>
                <a:ea typeface="+mn-ea"/>
                <a:cs typeface="B Titr" pitchFamily="2" charset="-78"/>
              </a:rPr>
              <a:t>روشهاي گردآوري داده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286000"/>
            <a:ext cx="7313612" cy="4114800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smtClean="0">
                <a:cs typeface="B Nazanin" pitchFamily="2" charset="-78"/>
              </a:rPr>
              <a:t>   هدف از مطالعه کیفی دستیابی به عمیق ترین درک ممکن در خصوص موضوع مورد بررسی از دید مشارکت کنندگان است.</a:t>
            </a:r>
          </a:p>
          <a:p>
            <a:pPr algn="r" rtl="1">
              <a:buFont typeface="Wingdings" pitchFamily="2" charset="2"/>
              <a:buNone/>
            </a:pPr>
            <a:r>
              <a:rPr lang="fa-IR" smtClean="0"/>
              <a:t> </a:t>
            </a:r>
            <a:endParaRPr lang="en-US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ویژگی های مشارکت کنندگان...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33528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54864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900" dirty="0">
                <a:latin typeface="+mn-lt"/>
                <a:cs typeface="B Nazanin" pitchFamily="2" charset="-78"/>
              </a:rPr>
              <a:t>مشارکت کنندگانی که بیشترین اطلاع و تجربه را در خصوص موضوع تحقیق دارند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1513" y="5486400"/>
            <a:ext cx="32654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rgbClr val="C00000"/>
                </a:solidFill>
                <a:latin typeface="+mn-lt"/>
                <a:cs typeface="B Nazanin" pitchFamily="2" charset="-78"/>
              </a:rPr>
              <a:t>نمونه گیری هدفمند</a:t>
            </a:r>
            <a:endParaRPr lang="en-US" sz="3600" b="1" dirty="0">
              <a:solidFill>
                <a:srgbClr val="C00000"/>
              </a:solidFill>
              <a:latin typeface="+mn-lt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نمونه گیری</a:t>
            </a:r>
            <a:endParaRPr lang="en-US" sz="40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276600"/>
            <a:ext cx="586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400" dirty="0">
                <a:latin typeface="+mn-lt"/>
                <a:cs typeface="B Nazanin" pitchFamily="2" charset="-78"/>
              </a:rPr>
              <a:t>انتخاب افرادی که بتوانند نماینده ی کل جمعیت باشند... </a:t>
            </a:r>
            <a:endParaRPr lang="en-US" sz="2400" dirty="0">
              <a:latin typeface="+mn-lt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362200"/>
            <a:ext cx="327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400" b="1" dirty="0">
                <a:latin typeface="+mn-lt"/>
                <a:cs typeface="B Nazanin" pitchFamily="2" charset="-78"/>
              </a:rPr>
              <a:t>نمونه گیری در مطالعات کمی</a:t>
            </a:r>
            <a:endParaRPr lang="en-US" sz="2400" b="1" dirty="0">
              <a:latin typeface="+mn-lt"/>
              <a:cs typeface="B Nazanin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72000" y="2895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338638"/>
            <a:ext cx="434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400" b="1" dirty="0">
                <a:latin typeface="+mn-lt"/>
                <a:cs typeface="B Nazanin" pitchFamily="2" charset="-78"/>
              </a:rPr>
              <a:t>نمونه گیری در مطالعات کیفی</a:t>
            </a:r>
            <a:endParaRPr lang="en-US" sz="2400" b="1" dirty="0">
              <a:latin typeface="+mn-lt"/>
              <a:cs typeface="B Nazanin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48200" y="4876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334000"/>
            <a:ext cx="7696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400" dirty="0">
                <a:latin typeface="+mn-lt"/>
                <a:cs typeface="B Nazanin" pitchFamily="2" charset="-78"/>
              </a:rPr>
              <a:t>انتخاب افرادی که بتوانند بیشترین کمک را در فهم یک پدیده انجام دهند... </a:t>
            </a:r>
            <a:endParaRPr lang="en-US" sz="2400" dirty="0">
              <a:latin typeface="+mn-lt"/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928688"/>
            <a:ext cx="8786812" cy="574067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fa-IR" sz="2000" b="1" u="sng" dirty="0" smtClean="0">
                <a:solidFill>
                  <a:srgbClr val="FF0000"/>
                </a:solidFill>
                <a:cs typeface="B Mitra" pitchFamily="2" charset="-78"/>
              </a:rPr>
              <a:t>روش نمونه گیری:</a:t>
            </a:r>
            <a:endParaRPr lang="en-GB" sz="2000" b="1" u="sng" dirty="0" smtClean="0">
              <a:solidFill>
                <a:srgbClr val="FF0000"/>
              </a:solidFill>
              <a:cs typeface="B Mitra" pitchFamily="2" charset="-78"/>
            </a:endParaRPr>
          </a:p>
          <a:p>
            <a:pPr>
              <a:lnSpc>
                <a:spcPct val="120000"/>
              </a:lnSpc>
            </a:pP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نظریه‌پردازی زمینه‌بنیان مانند انواع دیگر پژوهش‌های کیفی متکی بر تصورات معرف بودن نمونۀ آماری برای تعمیم‌پذیری داده‌ها و اصالت یافته‌ها نیست و عموماً نمونه‌ها به صورت </a:t>
            </a:r>
            <a:r>
              <a:rPr lang="ar-SA" sz="2100" b="1" dirty="0" smtClean="0">
                <a:solidFill>
                  <a:srgbClr val="FF0000"/>
                </a:solidFill>
                <a:cs typeface="B Mitra" pitchFamily="2" charset="-78"/>
              </a:rPr>
              <a:t>هدفمند</a:t>
            </a: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 انتخاب می‌شوند </a:t>
            </a:r>
            <a:r>
              <a:rPr lang="fa-IR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.</a:t>
            </a:r>
            <a:endParaRPr lang="en-US" sz="2100" b="1" dirty="0" smtClean="0">
              <a:solidFill>
                <a:schemeClr val="accent3">
                  <a:lumMod val="50000"/>
                </a:schemeClr>
              </a:solidFill>
              <a:cs typeface="B Mitra" pitchFamily="2" charset="-78"/>
            </a:endParaRPr>
          </a:p>
          <a:p>
            <a:pPr>
              <a:lnSpc>
                <a:spcPct val="120000"/>
              </a:lnSpc>
            </a:pP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در طی فرآیند </a:t>
            </a:r>
            <a:r>
              <a:rPr lang="fa-IR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تحقیق از</a:t>
            </a: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 فرآیند </a:t>
            </a:r>
            <a:r>
              <a:rPr lang="ar-SA" sz="2100" b="1" dirty="0" smtClean="0">
                <a:solidFill>
                  <a:srgbClr val="FF0000"/>
                </a:solidFill>
                <a:cs typeface="B Mitra" pitchFamily="2" charset="-78"/>
              </a:rPr>
              <a:t>نمونه‌گیری</a:t>
            </a:r>
            <a:r>
              <a:rPr lang="fa-IR" sz="21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ar-SA" sz="2100" b="1" dirty="0" smtClean="0">
                <a:solidFill>
                  <a:srgbClr val="FF0000"/>
                </a:solidFill>
                <a:cs typeface="B Mitra" pitchFamily="2" charset="-78"/>
              </a:rPr>
              <a:t>نظری</a:t>
            </a:r>
            <a:r>
              <a:rPr lang="fa-IR" sz="21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(Theoretical  sampling</a:t>
            </a:r>
            <a:r>
              <a:rPr lang="ar-SA" sz="21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استفاده می شود</a:t>
            </a: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. </a:t>
            </a:r>
            <a:endParaRPr lang="fa-IR" sz="2100" b="1" dirty="0" smtClean="0">
              <a:solidFill>
                <a:schemeClr val="accent3">
                  <a:lumMod val="50000"/>
                </a:schemeClr>
              </a:solidFill>
              <a:cs typeface="B Mitra" pitchFamily="2" charset="-78"/>
            </a:endParaRPr>
          </a:p>
          <a:p>
            <a:pPr>
              <a:lnSpc>
                <a:spcPct val="120000"/>
              </a:lnSpc>
            </a:pP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نمونه‌گیری نظری، به عنوان فرآیندی تعریف می‌شود که در برگیرندۀ جمع‌آوری داده‌های مداوم برای خلق نظریه است، به گونه‌ای که </a:t>
            </a:r>
            <a:r>
              <a:rPr lang="ar-SA" sz="2100" b="1" dirty="0" smtClean="0">
                <a:solidFill>
                  <a:srgbClr val="FF0000"/>
                </a:solidFill>
                <a:cs typeface="B Mitra" pitchFamily="2" charset="-78"/>
              </a:rPr>
              <a:t>تحلیل قبلی </a:t>
            </a:r>
            <a:r>
              <a:rPr lang="ar-SA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بر نحوۀ تصمیم‌گیری در مورد این که چه داده‌هایی باید جمع‌آوری شود اثر می‌گذارد. این روش نظری است، چون از طریق الگوی در حال تکوین راهنمایی می‌شود. </a:t>
            </a:r>
            <a:r>
              <a:rPr lang="ar-SA" sz="2100" b="1" dirty="0" smtClean="0">
                <a:solidFill>
                  <a:srgbClr val="198CFF"/>
                </a:solidFill>
                <a:cs typeface="B Mitra" pitchFamily="2" charset="-78"/>
              </a:rPr>
              <a:t>نمونه‌گیری نظری در واقع یکی از ویژگی‌های اساسی نظریه‌پردازی زمینه‌بنیان است </a:t>
            </a:r>
            <a:r>
              <a:rPr lang="fa-IR" sz="2100" b="1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.</a:t>
            </a:r>
            <a:endParaRPr lang="en-US" sz="2100" b="1" dirty="0" smtClean="0">
              <a:solidFill>
                <a:schemeClr val="accent3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C65E8-8486-4C6B-A128-36D439033B1B}" type="slidenum">
              <a:rPr lang="ar-SA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80920" cy="4392488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تحلیل داده ها: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</a:b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‌کدگذاري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: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</a:b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فرایندي </a:t>
            </a:r>
            <a:r>
              <a:rPr lang="fa-IR" sz="3100" dirty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است که طی آن محقق به جداسازي،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مفهوم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بندي </a:t>
            </a:r>
            <a:r>
              <a:rPr lang="fa-IR" sz="3100" dirty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و ادغام و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یکپارچه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کردن داده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ها می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3100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پردازد </a:t>
            </a:r>
            <a:r>
              <a:rPr lang="fa-IR" sz="3100" dirty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در این فرایند واحد بنیادین" مفهوم" است.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</a:br>
            <a:endParaRPr lang="fa-IR" b="1" dirty="0" smtClean="0">
              <a:solidFill>
                <a:schemeClr val="accent2">
                  <a:lumMod val="5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016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latin typeface="Titr"/>
                <a:cs typeface="B Titr" panose="00000700000000000000" pitchFamily="2" charset="-78"/>
              </a:rPr>
              <a:t>مقدمات تحقیق کیفی با تاکید بر مرحله کدگذاری</a:t>
            </a:r>
            <a:endParaRPr lang="en-US" dirty="0">
              <a:solidFill>
                <a:srgbClr val="002060"/>
              </a:solidFill>
              <a:latin typeface="Titr"/>
              <a:cs typeface="B Titr" panose="00000700000000000000" pitchFamily="2" charset="-78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4558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ژیلا حیدری</a:t>
            </a:r>
            <a:b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آذر ماه 1395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bg1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CCB4-33A8-486A-B17C-249B1456B89D}" type="slidenum">
              <a:rPr lang="ar-SA" smtClean="0"/>
              <a:pPr/>
              <a:t>20</a:t>
            </a:fld>
            <a:endParaRPr lang="en-GB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 cmpd="thickThin">
            <a:noFill/>
            <a:round/>
            <a:headEnd/>
            <a:tailEnd/>
          </a:ln>
        </p:spPr>
        <p:txBody>
          <a:bodyPr/>
          <a:lstStyle/>
          <a:p>
            <a:endParaRPr lang="en-GB" sz="400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695" y="1700808"/>
            <a:ext cx="7165429" cy="48714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a-IR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65760" marR="0" lvl="0" indent="-256032" algn="just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800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BFC62-A13C-4C45-B5BA-F3FA6D092974}" type="slidenum">
              <a:rPr kumimoji="0" lang="ar-SA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944711"/>
            <a:ext cx="8729662" cy="900113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   </a:t>
            </a:r>
            <a:r>
              <a:rPr lang="fa-IR" sz="3200" dirty="0" smtClean="0">
                <a:solidFill>
                  <a:srgbClr val="FF0000"/>
                </a:solidFill>
                <a:cs typeface="B Mitra" pitchFamily="2" charset="-78"/>
              </a:rPr>
              <a:t>روش تجزیه و تحلیل داده‌ها </a:t>
            </a:r>
            <a:endParaRPr lang="en-GB" sz="3200" dirty="0" smtClean="0">
              <a:solidFill>
                <a:srgbClr val="FF0000"/>
              </a:solidFill>
              <a:cs typeface="B Mitra" pitchFamily="2" charset="-78"/>
            </a:endParaRPr>
          </a:p>
        </p:txBody>
      </p:sp>
      <p:grpSp>
        <p:nvGrpSpPr>
          <p:cNvPr id="21" name="Diagram 5"/>
          <p:cNvGrpSpPr>
            <a:grpSpLocks noChangeAspect="1"/>
          </p:cNvGrpSpPr>
          <p:nvPr/>
        </p:nvGrpSpPr>
        <p:grpSpPr bwMode="auto">
          <a:xfrm>
            <a:off x="2915816" y="1916832"/>
            <a:ext cx="3748815" cy="3613211"/>
            <a:chOff x="1611" y="1075"/>
            <a:chExt cx="2462" cy="2430"/>
          </a:xfrm>
        </p:grpSpPr>
        <p:sp>
          <p:nvSpPr>
            <p:cNvPr id="22" name="_s2052"/>
            <p:cNvSpPr>
              <a:spLocks noChangeArrowheads="1" noTextEdit="1"/>
            </p:cNvSpPr>
            <p:nvPr/>
          </p:nvSpPr>
          <p:spPr bwMode="auto">
            <a:xfrm>
              <a:off x="1643" y="1075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fa-IR"/>
            </a:p>
          </p:txBody>
        </p:sp>
        <p:sp>
          <p:nvSpPr>
            <p:cNvPr id="23" name="_s2053"/>
            <p:cNvSpPr>
              <a:spLocks noChangeArrowheads="1" noTextEdit="1"/>
            </p:cNvSpPr>
            <p:nvPr/>
          </p:nvSpPr>
          <p:spPr bwMode="auto">
            <a:xfrm rot="7200000">
              <a:off x="1643" y="1075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fa-IR"/>
            </a:p>
          </p:txBody>
        </p:sp>
        <p:sp>
          <p:nvSpPr>
            <p:cNvPr id="24" name="_s2054"/>
            <p:cNvSpPr>
              <a:spLocks noChangeArrowheads="1" noTextEdit="1"/>
            </p:cNvSpPr>
            <p:nvPr/>
          </p:nvSpPr>
          <p:spPr bwMode="auto">
            <a:xfrm rot="14400000">
              <a:off x="1643" y="1075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fa-IR"/>
            </a:p>
          </p:txBody>
        </p:sp>
        <p:sp>
          <p:nvSpPr>
            <p:cNvPr id="25" name="_s2057"/>
            <p:cNvSpPr>
              <a:spLocks noChangeArrowheads="1"/>
            </p:cNvSpPr>
            <p:nvPr/>
          </p:nvSpPr>
          <p:spPr bwMode="auto">
            <a:xfrm>
              <a:off x="1611" y="1414"/>
              <a:ext cx="741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2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cs typeface="B Titr" pitchFamily="2" charset="-78"/>
                </a:rPr>
                <a:t>کدگذاری</a:t>
              </a:r>
              <a:r>
                <a:rPr kumimoji="0" lang="fa-IR" sz="2400" b="0" i="0" u="none" strike="noStrike" cap="none" normalizeH="0" dirty="0" smtClean="0">
                  <a:ln>
                    <a:noFill/>
                  </a:ln>
                  <a:solidFill>
                    <a:srgbClr val="993300"/>
                  </a:solidFill>
                  <a:effectLst/>
                  <a:cs typeface="B Titr" pitchFamily="2" charset="-78"/>
                </a:rPr>
                <a:t> باز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cs typeface="B Titr" pitchFamily="2" charset="-78"/>
              </a:endParaRPr>
            </a:p>
          </p:txBody>
        </p:sp>
      </p:grpSp>
      <p:sp>
        <p:nvSpPr>
          <p:cNvPr id="26" name="Rectangle 12"/>
          <p:cNvSpPr txBox="1">
            <a:spLocks noChangeArrowheads="1"/>
          </p:cNvSpPr>
          <p:nvPr/>
        </p:nvSpPr>
        <p:spPr>
          <a:xfrm>
            <a:off x="6300192" y="5301208"/>
            <a:ext cx="2080320" cy="1219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مفهوم‌سازی و گزارش این ارتباطات </a:t>
            </a:r>
            <a:r>
              <a:rPr lang="fa-IR" sz="2000" dirty="0" smtClean="0">
                <a:cs typeface="B Mitra" pitchFamily="2" charset="-78"/>
              </a:rPr>
              <a:t>در سطح بالاتری از انتزاع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7" name="_s2057"/>
          <p:cNvSpPr>
            <a:spLocks noChangeArrowheads="1"/>
          </p:cNvSpPr>
          <p:nvPr/>
        </p:nvSpPr>
        <p:spPr bwMode="auto">
          <a:xfrm>
            <a:off x="5796136" y="2348880"/>
            <a:ext cx="1128299" cy="11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cs typeface="B Titr" pitchFamily="2" charset="-78"/>
              </a:rPr>
              <a:t>کدگذاری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993300"/>
                </a:solidFill>
                <a:effectLst/>
                <a:cs typeface="B Titr" pitchFamily="2" charset="-78"/>
              </a:rPr>
              <a:t> محوری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cs typeface="B Titr" pitchFamily="2" charset="-78"/>
            </a:endParaRPr>
          </a:p>
        </p:txBody>
      </p:sp>
      <p:sp>
        <p:nvSpPr>
          <p:cNvPr id="28" name="_s2057"/>
          <p:cNvSpPr>
            <a:spLocks noChangeArrowheads="1"/>
          </p:cNvSpPr>
          <p:nvPr/>
        </p:nvSpPr>
        <p:spPr bwMode="auto">
          <a:xfrm>
            <a:off x="4355976" y="4797152"/>
            <a:ext cx="1128299" cy="11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cs typeface="B Titr" pitchFamily="2" charset="-78"/>
              </a:rPr>
              <a:t>کدگذاری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993300"/>
                </a:solidFill>
                <a:effectLst/>
                <a:cs typeface="B Titr" pitchFamily="2" charset="-78"/>
              </a:rPr>
              <a:t> انتخابی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cs typeface="B Titr" pitchFamily="2" charset="-78"/>
            </a:endParaRPr>
          </a:p>
        </p:txBody>
      </p:sp>
      <p:sp>
        <p:nvSpPr>
          <p:cNvPr id="30" name="Rectangle 12"/>
          <p:cNvSpPr txBox="1">
            <a:spLocks noChangeArrowheads="1"/>
          </p:cNvSpPr>
          <p:nvPr/>
        </p:nvSpPr>
        <p:spPr>
          <a:xfrm>
            <a:off x="251520" y="3068960"/>
            <a:ext cx="2153344" cy="1219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یافتن مقولات مفهومی </a:t>
            </a:r>
            <a:r>
              <a:rPr lang="fa-IR" sz="2000" dirty="0" smtClean="0">
                <a:cs typeface="B Mitra" pitchFamily="2" charset="-78"/>
              </a:rPr>
              <a:t>در داده‌ها در سطح اولیه‌ای از انتزاع 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>
          <a:xfrm>
            <a:off x="7344816" y="3068960"/>
            <a:ext cx="1547664" cy="1219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000" dirty="0" smtClean="0">
                <a:cs typeface="B Mitra" pitchFamily="2" charset="-78"/>
              </a:rPr>
              <a:t>یافتن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ارتباطات</a:t>
            </a:r>
            <a:r>
              <a:rPr lang="fa-IR" sz="2000" dirty="0" smtClean="0">
                <a:cs typeface="B Mitra" pitchFamily="2" charset="-78"/>
              </a:rPr>
              <a:t> بین مقوله ها</a:t>
            </a:r>
            <a:endParaRPr lang="en-GB" sz="2000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9D3E-094C-45DA-893C-27DDDF4588BE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296"/>
            <a:ext cx="8229600" cy="715962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00B0F0"/>
                </a:solidFill>
                <a:cs typeface="B Mitra" pitchFamily="2" charset="-78"/>
              </a:rPr>
              <a:t>تحلیل </a:t>
            </a:r>
            <a:r>
              <a:rPr lang="fa-IR" sz="3600" b="1" dirty="0">
                <a:solidFill>
                  <a:srgbClr val="00B0F0"/>
                </a:solidFill>
                <a:cs typeface="B Mitra" pitchFamily="2" charset="-78"/>
              </a:rPr>
              <a:t>داده‌ها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838200"/>
            <a:ext cx="8229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1. </a:t>
            </a:r>
            <a:r>
              <a:rPr lang="fa-I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کُد‌گذاری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باز 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B Mitra" pitchFamily="2" charset="-78"/>
              </a:rPr>
              <a:t>Open Coding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)</a:t>
            </a:r>
            <a:r>
              <a:rPr lang="fa-IR" sz="2400" dirty="0">
                <a:solidFill>
                  <a:srgbClr val="FF0000"/>
                </a:solidFill>
                <a:cs typeface="B Mitra" pitchFamily="2" charset="-78"/>
              </a:rPr>
              <a:t>: </a:t>
            </a:r>
            <a:r>
              <a:rPr lang="fa-IR" sz="2400" dirty="0">
                <a:cs typeface="B Mitra" pitchFamily="2" charset="-78"/>
              </a:rPr>
              <a:t>عبارت است از روند خرد </a:t>
            </a:r>
            <a:r>
              <a:rPr lang="fa-IR" sz="2400" dirty="0" err="1">
                <a:cs typeface="B Mitra" pitchFamily="2" charset="-78"/>
              </a:rPr>
              <a:t>كردن</a:t>
            </a:r>
            <a:r>
              <a:rPr lang="fa-IR" sz="2400" dirty="0">
                <a:cs typeface="B Mitra" pitchFamily="2" charset="-78"/>
              </a:rPr>
              <a:t>، مقایسه </a:t>
            </a:r>
            <a:r>
              <a:rPr lang="fa-IR" sz="2400" dirty="0" err="1">
                <a:cs typeface="B Mitra" pitchFamily="2" charset="-78"/>
              </a:rPr>
              <a:t>كردن</a:t>
            </a:r>
            <a:r>
              <a:rPr lang="fa-IR" sz="2400" dirty="0">
                <a:cs typeface="B Mitra" pitchFamily="2" charset="-78"/>
              </a:rPr>
              <a:t>، مفهوم پردازی و </a:t>
            </a:r>
            <a:r>
              <a:rPr lang="fa-IR" sz="2400" dirty="0" err="1">
                <a:cs typeface="B Mitra" pitchFamily="2" charset="-78"/>
              </a:rPr>
              <a:t>مقوله‌بندی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400" dirty="0" err="1">
                <a:cs typeface="B Mitra" pitchFamily="2" charset="-78"/>
              </a:rPr>
              <a:t>داده‌ها</a:t>
            </a:r>
            <a:r>
              <a:rPr lang="fa-IR" sz="2400" dirty="0">
                <a:cs typeface="B Mitra" pitchFamily="2" charset="-78"/>
              </a:rPr>
              <a:t>. روش کُد‌گذاری باز، نه تنها به كشف مقوله‌ها می‌انجامد بلكه خصوصیات و ابعاد آن‌ها را نیز روشن </a:t>
            </a:r>
            <a:r>
              <a:rPr lang="fa-IR" sz="2400" dirty="0" smtClean="0">
                <a:cs typeface="B Mitra" pitchFamily="2" charset="-78"/>
              </a:rPr>
              <a:t>می‌سازد.</a:t>
            </a:r>
            <a:r>
              <a:rPr lang="en-US" sz="2400" dirty="0" smtClean="0">
                <a:cs typeface="B Mitra" pitchFamily="2" charset="-78"/>
              </a:rPr>
              <a:t>flip-flop technique</a:t>
            </a:r>
            <a:endParaRPr lang="en-US" sz="2400" dirty="0"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2. </a:t>
            </a:r>
            <a:r>
              <a:rPr lang="fa-I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کُد‌گذاری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محوری 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B Mitra" pitchFamily="2" charset="-78"/>
              </a:rPr>
              <a:t>Axial Coding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)</a:t>
            </a:r>
            <a:r>
              <a:rPr lang="fa-IR" sz="2400" dirty="0">
                <a:solidFill>
                  <a:srgbClr val="FF0000"/>
                </a:solidFill>
                <a:cs typeface="B Mitra" pitchFamily="2" charset="-78"/>
              </a:rPr>
              <a:t>: </a:t>
            </a:r>
            <a:r>
              <a:rPr lang="fa-IR" sz="2400" dirty="0">
                <a:cs typeface="B Mitra" pitchFamily="2" charset="-78"/>
              </a:rPr>
              <a:t>عبارت است از سلسله </a:t>
            </a:r>
            <a:r>
              <a:rPr lang="fa-IR" sz="2400" dirty="0" err="1">
                <a:cs typeface="B Mitra" pitchFamily="2" charset="-78"/>
              </a:rPr>
              <a:t>رویه‌هایی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400" dirty="0" err="1">
                <a:cs typeface="B Mitra" pitchFamily="2" charset="-78"/>
              </a:rPr>
              <a:t>كه</a:t>
            </a:r>
            <a:r>
              <a:rPr lang="fa-IR" sz="2400" dirty="0">
                <a:cs typeface="B Mitra" pitchFamily="2" charset="-78"/>
              </a:rPr>
              <a:t> پس از </a:t>
            </a:r>
            <a:r>
              <a:rPr lang="fa-IR" sz="2400" dirty="0" err="1">
                <a:cs typeface="B Mitra" pitchFamily="2" charset="-78"/>
              </a:rPr>
              <a:t>کُد‌گذاری</a:t>
            </a:r>
            <a:r>
              <a:rPr lang="fa-IR" sz="2400" dirty="0">
                <a:cs typeface="B Mitra" pitchFamily="2" charset="-78"/>
              </a:rPr>
              <a:t> باز انجام </a:t>
            </a:r>
            <a:r>
              <a:rPr lang="fa-IR" sz="2400" dirty="0" err="1">
                <a:cs typeface="B Mitra" pitchFamily="2" charset="-78"/>
              </a:rPr>
              <a:t>می‌شوند</a:t>
            </a:r>
            <a:r>
              <a:rPr lang="fa-IR" sz="2400" dirty="0">
                <a:cs typeface="B Mitra" pitchFamily="2" charset="-78"/>
              </a:rPr>
              <a:t> تا با برقراری پیوند بین </a:t>
            </a:r>
            <a:r>
              <a:rPr lang="fa-IR" sz="2400" dirty="0" err="1">
                <a:cs typeface="B Mitra" pitchFamily="2" charset="-78"/>
              </a:rPr>
              <a:t>مقوله‌ها</a:t>
            </a:r>
            <a:r>
              <a:rPr lang="fa-IR" sz="2400" dirty="0">
                <a:cs typeface="B Mitra" pitchFamily="2" charset="-78"/>
              </a:rPr>
              <a:t>، اطلاعات را به </a:t>
            </a:r>
            <a:r>
              <a:rPr lang="fa-IR" sz="2400" dirty="0" err="1">
                <a:cs typeface="B Mitra" pitchFamily="2" charset="-78"/>
              </a:rPr>
              <a:t>شیوه‌های</a:t>
            </a:r>
            <a:r>
              <a:rPr lang="fa-IR" sz="2400" dirty="0">
                <a:cs typeface="B Mitra" pitchFamily="2" charset="-78"/>
              </a:rPr>
              <a:t> جدیدی با </a:t>
            </a:r>
            <a:r>
              <a:rPr lang="fa-IR" sz="2400" dirty="0" err="1">
                <a:cs typeface="B Mitra" pitchFamily="2" charset="-78"/>
              </a:rPr>
              <a:t>یكدیگر</a:t>
            </a:r>
            <a:r>
              <a:rPr lang="fa-IR" sz="2400" dirty="0">
                <a:cs typeface="B Mitra" pitchFamily="2" charset="-78"/>
              </a:rPr>
              <a:t> مرتبط سازند.</a:t>
            </a:r>
            <a:endParaRPr lang="en-US" sz="2400" dirty="0"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3. </a:t>
            </a:r>
            <a:r>
              <a:rPr lang="fa-I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کُد‌گذاری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انتخابی 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B Mitra" pitchFamily="2" charset="-78"/>
              </a:rPr>
              <a:t>Selective Coding</a:t>
            </a: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)</a:t>
            </a:r>
            <a:r>
              <a:rPr lang="fa-IR" sz="2400" dirty="0">
                <a:solidFill>
                  <a:srgbClr val="FF0000"/>
                </a:solidFill>
                <a:cs typeface="B Mitra" pitchFamily="2" charset="-78"/>
              </a:rPr>
              <a:t>: </a:t>
            </a:r>
            <a:r>
              <a:rPr lang="fa-IR" sz="2400" dirty="0">
                <a:cs typeface="B Mitra" pitchFamily="2" charset="-78"/>
              </a:rPr>
              <a:t>عبارت است از روند انتخاب </a:t>
            </a:r>
            <a:r>
              <a:rPr lang="fa-IR" sz="2400" dirty="0" err="1">
                <a:cs typeface="B Mitra" pitchFamily="2" charset="-78"/>
              </a:rPr>
              <a:t>مقوله‌ی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400" dirty="0" smtClean="0">
                <a:cs typeface="B Mitra" pitchFamily="2" charset="-78"/>
              </a:rPr>
              <a:t>هسته به </a:t>
            </a:r>
            <a:r>
              <a:rPr lang="fa-IR" sz="2400" dirty="0">
                <a:cs typeface="B Mitra" pitchFamily="2" charset="-78"/>
              </a:rPr>
              <a:t>طور منظم </a:t>
            </a:r>
            <a:r>
              <a:rPr lang="fa-IR" sz="2400" dirty="0" smtClean="0">
                <a:cs typeface="B Mitra" pitchFamily="2" charset="-78"/>
              </a:rPr>
              <a:t>و </a:t>
            </a:r>
            <a:r>
              <a:rPr lang="fa-IR" sz="2400" dirty="0">
                <a:cs typeface="B Mitra" pitchFamily="2" charset="-78"/>
              </a:rPr>
              <a:t>ارتباط دادن آن با سایر </a:t>
            </a:r>
            <a:r>
              <a:rPr lang="fa-IR" sz="2400" dirty="0" err="1">
                <a:cs typeface="B Mitra" pitchFamily="2" charset="-78"/>
              </a:rPr>
              <a:t>مقوله‌ها</a:t>
            </a:r>
            <a:r>
              <a:rPr lang="fa-IR" sz="2400" dirty="0">
                <a:cs typeface="B Mitra" pitchFamily="2" charset="-78"/>
              </a:rPr>
              <a:t>، اعتبار بخشیدن به روابط و پر </a:t>
            </a:r>
            <a:r>
              <a:rPr lang="fa-IR" sz="2400" dirty="0" err="1">
                <a:cs typeface="B Mitra" pitchFamily="2" charset="-78"/>
              </a:rPr>
              <a:t>كردن</a:t>
            </a:r>
            <a:r>
              <a:rPr lang="fa-IR" sz="2400" dirty="0">
                <a:cs typeface="B Mitra" pitchFamily="2" charset="-78"/>
              </a:rPr>
              <a:t> جاهای خالی با </a:t>
            </a:r>
            <a:r>
              <a:rPr lang="fa-IR" sz="2400" dirty="0" err="1">
                <a:cs typeface="B Mitra" pitchFamily="2" charset="-78"/>
              </a:rPr>
              <a:t>مقوله‌هایی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400" dirty="0" err="1">
                <a:cs typeface="B Mitra" pitchFamily="2" charset="-78"/>
              </a:rPr>
              <a:t>كه</a:t>
            </a:r>
            <a:r>
              <a:rPr lang="fa-IR" sz="2400" dirty="0">
                <a:cs typeface="B Mitra" pitchFamily="2" charset="-78"/>
              </a:rPr>
              <a:t> نیاز به اصلاح و گسترش دارند.</a:t>
            </a:r>
            <a:endParaRPr lang="en-US" sz="2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38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CCB4-33A8-486A-B17C-249B1456B89D}" type="slidenum">
              <a:rPr lang="ar-SA" smtClean="0">
                <a:solidFill>
                  <a:prstClr val="black"/>
                </a:solidFill>
              </a:rPr>
              <a:pPr/>
              <a:t>22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148" name="Line 4">
            <a:hlinkClick r:id="rId2" action="ppaction://hlinkfile"/>
          </p:cNvPr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 cmpd="thickThin">
            <a:noFill/>
            <a:round/>
            <a:headEnd/>
            <a:tailEnd/>
          </a:ln>
        </p:spPr>
        <p:txBody>
          <a:bodyPr/>
          <a:lstStyle/>
          <a:p>
            <a:endParaRPr lang="en-GB" sz="400" dirty="0">
              <a:solidFill>
                <a:prstClr val="black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5314" y="1439551"/>
            <a:ext cx="8686800" cy="54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 algn="r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Char char=""/>
              <a:defRPr/>
            </a:pPr>
            <a:r>
              <a:rPr lang="fa-IR" sz="2000" dirty="0" smtClean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ucida Sans Unicode"/>
                <a:cs typeface="B Mitra" pitchFamily="2" charset="-78"/>
              </a:rPr>
              <a:t> </a:t>
            </a:r>
            <a:r>
              <a:rPr lang="ar-SA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مفهوم</a:t>
            </a:r>
            <a:r>
              <a:rPr lang="fa-IR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ar-SA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پردازی </a:t>
            </a: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از داده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ها اولین قدم در تجزیه و تحلیل به شمار می­رود. </a:t>
            </a:r>
            <a:endParaRPr lang="fa-IR" sz="2000" dirty="0" smtClean="0">
              <a:solidFill>
                <a:prstClr val="black"/>
              </a:solidFill>
              <a:latin typeface="Lucida Sans Unicode"/>
              <a:cs typeface="B Mitra" pitchFamily="2" charset="-78"/>
            </a:endParaRPr>
          </a:p>
          <a:p>
            <a:pPr marL="365760" indent="-256032" algn="r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Char char=""/>
              <a:defRPr/>
            </a:pP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به این منظور داده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های مصاحبه­ها به دقت مورد مطالعه و بررسی قرار گرفت و داده­های مشابهی که بار معنایی یکسانی داشتند تحت </a:t>
            </a:r>
            <a:r>
              <a:rPr lang="ar-SA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کدهای مشترکی </a:t>
            </a: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کدگذاری گردید و سپس </a:t>
            </a:r>
            <a:r>
              <a:rPr lang="ar-SA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مفاهیم</a:t>
            </a:r>
            <a:r>
              <a:rPr lang="ar-SA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متناسبی به هر یک اختصاص داده شد. </a:t>
            </a:r>
            <a:endParaRPr lang="en-US" sz="2000" dirty="0" smtClean="0">
              <a:solidFill>
                <a:prstClr val="black"/>
              </a:solidFill>
              <a:latin typeface="Lucida Sans Unicode"/>
              <a:cs typeface="B Mitra" pitchFamily="2" charset="-78"/>
            </a:endParaRPr>
          </a:p>
          <a:p>
            <a:pPr marL="365760" indent="-256032" algn="r" rtl="1" fontAlgn="auto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None/>
              <a:defRPr/>
            </a:pPr>
            <a:r>
              <a:rPr lang="ar-SA" sz="2000" dirty="0" smtClean="0">
                <a:solidFill>
                  <a:srgbClr val="198CFF"/>
                </a:solidFill>
                <a:latin typeface="Lucida Sans Unicode"/>
                <a:cs typeface="B Titr" pitchFamily="2" charset="-78"/>
              </a:rPr>
              <a:t>برای نمونه:</a:t>
            </a:r>
            <a:endParaRPr lang="en-US" sz="2000" dirty="0" smtClean="0">
              <a:solidFill>
                <a:srgbClr val="198CFF"/>
              </a:solidFill>
              <a:latin typeface="Lucida Sans Unicode"/>
              <a:cs typeface="B Titr" pitchFamily="2" charset="-78"/>
            </a:endParaRPr>
          </a:p>
          <a:p>
            <a:pPr marL="365760" indent="-256032" algn="r" rtl="1" fontAlgn="auto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None/>
              <a:defRPr/>
            </a:pPr>
            <a:r>
              <a:rPr lang="fa-IR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   </a:t>
            </a:r>
            <a:r>
              <a:rPr lang="ar-SA" sz="2000" i="1" u="sng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کسی که اخلاق ندارد چرا باید با کیفیت خوب کار کند</a:t>
            </a:r>
            <a:r>
              <a:rPr lang="ar-SA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؟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]</a:t>
            </a:r>
            <a:r>
              <a:rPr lang="fa-IR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fa-IR" sz="2000" i="1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پایبندی به اخلاقیات</a:t>
            </a:r>
            <a:r>
              <a:rPr lang="en-US" sz="2000" i="1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[</a:t>
            </a:r>
            <a:r>
              <a:rPr lang="ar-SA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چنین کسی دنبال این است که با کمترین کار بیشترین سود را کسب کند. به همین دلیل نیرو هم اگر می گیرد </a:t>
            </a:r>
            <a:r>
              <a:rPr lang="ar-SA" sz="2000" i="1" u="sng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ارزانترین نیرو را از سر کوچه پیدا می کند می برد سرکار. اینطور نیست که نیروی باکیفیتی را بگیرد</a:t>
            </a:r>
            <a:r>
              <a:rPr lang="ar-SA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]</a:t>
            </a:r>
            <a:r>
              <a:rPr lang="fa-IR" sz="2000" i="1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صلاحیت کارکنان حرفه‌ای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[</a:t>
            </a:r>
            <a:r>
              <a:rPr lang="ar-SA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و </a:t>
            </a:r>
            <a:r>
              <a:rPr lang="ar-SA" sz="2000" i="1" u="sng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طولانی نگه دارد تا در دوران کم کاری و پرکاری همیشه باشد</a:t>
            </a:r>
            <a:r>
              <a:rPr lang="ar-SA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]</a:t>
            </a:r>
            <a:r>
              <a:rPr lang="fa-IR" sz="2000" i="1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ماندگاری کارکنان حرفه‌ای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[</a:t>
            </a:r>
            <a:r>
              <a:rPr lang="fa-IR" sz="2000" i="1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... </a:t>
            </a:r>
            <a:endParaRPr lang="en-US" sz="2000" dirty="0" smtClean="0">
              <a:solidFill>
                <a:prstClr val="black"/>
              </a:solidFill>
              <a:latin typeface="Lucida Sans Unicode"/>
              <a:cs typeface="B Mitra" pitchFamily="2" charset="-78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Mitra" pitchFamily="2" charset="-78"/>
              </a:rPr>
              <a:t>گام اول تحلیل: کدگذاری باز</a:t>
            </a:r>
          </a:p>
        </p:txBody>
      </p:sp>
    </p:spTree>
    <p:extLst>
      <p:ext uri="{BB962C8B-B14F-4D97-AF65-F5344CB8AC3E}">
        <p14:creationId xmlns:p14="http://schemas.microsoft.com/office/powerpoint/2010/main" val="1940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CCB4-33A8-486A-B17C-249B1456B89D}" type="slidenum">
              <a:rPr lang="ar-SA" smtClean="0">
                <a:solidFill>
                  <a:prstClr val="black"/>
                </a:solidFill>
              </a:rPr>
              <a:pPr/>
              <a:t>23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 cmpd="thickThin">
            <a:noFill/>
            <a:round/>
            <a:headEnd/>
            <a:tailEnd/>
          </a:ln>
        </p:spPr>
        <p:txBody>
          <a:bodyPr/>
          <a:lstStyle/>
          <a:p>
            <a:endParaRPr lang="en-GB" sz="400" dirty="0">
              <a:solidFill>
                <a:prstClr val="black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39552" y="2273416"/>
            <a:ext cx="8229600" cy="3099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indent="-256032" algn="r" rtl="1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Char char=""/>
              <a:defRPr/>
            </a:pP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سپس به منظور تشکیل </a:t>
            </a:r>
            <a:r>
              <a:rPr lang="fa-IR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مقوله­ها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هر یک از این </a:t>
            </a:r>
            <a:r>
              <a:rPr lang="fa-IR" sz="2000" dirty="0" smtClean="0">
                <a:solidFill>
                  <a:srgbClr val="198CFF"/>
                </a:solidFill>
                <a:latin typeface="Lucida Sans Unicode"/>
                <a:cs typeface="B Mitra" pitchFamily="2" charset="-78"/>
              </a:rPr>
              <a:t>مفاهیم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با یکدیگر مقایسه شد تا شباهت­ها و تفاوت­هایشان مشخص شود. </a:t>
            </a:r>
          </a:p>
          <a:p>
            <a:pPr marL="365760" indent="-256032" algn="r" rtl="1" fontAlgn="auto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None/>
              <a:defRPr/>
            </a:pPr>
            <a:r>
              <a:rPr lang="ar-SA" sz="2000" dirty="0" smtClean="0">
                <a:solidFill>
                  <a:srgbClr val="198CFF"/>
                </a:solidFill>
                <a:cs typeface="B Titr" pitchFamily="2" charset="-78"/>
              </a:rPr>
              <a:t>برای نمونه:</a:t>
            </a:r>
            <a:endParaRPr lang="en-US" sz="2000" dirty="0" smtClean="0">
              <a:solidFill>
                <a:srgbClr val="198CFF"/>
              </a:solidFill>
              <a:cs typeface="B Titr" pitchFamily="2" charset="-78"/>
            </a:endParaRPr>
          </a:p>
          <a:p>
            <a:pPr marL="365760" indent="-256032" algn="r" rtl="1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8000"/>
              <a:buFont typeface="Wingdings 3"/>
              <a:buNone/>
              <a:defRPr/>
            </a:pP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 با مقایسه مفاهیم مختلف، محقق به این نتیجه رسید که مفاهیم «</a:t>
            </a:r>
            <a:r>
              <a:rPr lang="fa-IR" sz="2000" dirty="0" smtClean="0">
                <a:solidFill>
                  <a:srgbClr val="198CFF"/>
                </a:solidFill>
                <a:latin typeface="Lucida Sans Unicode"/>
                <a:cs typeface="B Mitra" pitchFamily="2" charset="-78"/>
              </a:rPr>
              <a:t>مربوط بودن تجربه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»، «</a:t>
            </a:r>
            <a:r>
              <a:rPr lang="fa-IR" sz="2000" dirty="0" smtClean="0">
                <a:solidFill>
                  <a:srgbClr val="198CFF"/>
                </a:solidFill>
                <a:latin typeface="Lucida Sans Unicode"/>
                <a:cs typeface="B Mitra" pitchFamily="2" charset="-78"/>
              </a:rPr>
              <a:t>پویایی تجربه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» و «</a:t>
            </a:r>
            <a:r>
              <a:rPr lang="fa-IR" sz="2000" dirty="0" smtClean="0">
                <a:solidFill>
                  <a:srgbClr val="198CFF"/>
                </a:solidFill>
                <a:latin typeface="Lucida Sans Unicode"/>
                <a:cs typeface="B Mitra" pitchFamily="2" charset="-78"/>
              </a:rPr>
              <a:t>نوع تربیت حرفه‌ای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» که در مصاحبه‌های مختلف مطرح شده بود، اشاره به یک موضوع دارند که پس از انجام مقایسه‌های مداوم و در مفهوم‌پردازی در سطح بالاتری از انتزاع، برچسب "</a:t>
            </a:r>
            <a:r>
              <a:rPr lang="fa-IR" sz="2000" dirty="0" smtClean="0">
                <a:solidFill>
                  <a:srgbClr val="FF0000"/>
                </a:solidFill>
                <a:latin typeface="Lucida Sans Unicode"/>
                <a:cs typeface="B Mitra" pitchFamily="2" charset="-78"/>
              </a:rPr>
              <a:t>کیفیت تجربه</a:t>
            </a:r>
            <a:r>
              <a:rPr lang="fa-IR" sz="2000" dirty="0" smtClean="0">
                <a:solidFill>
                  <a:prstClr val="black"/>
                </a:solidFill>
                <a:latin typeface="Lucida Sans Unicode"/>
                <a:cs typeface="B Mitra" pitchFamily="2" charset="-78"/>
              </a:rPr>
              <a:t>" به آن تخصیص یافت.</a:t>
            </a:r>
            <a:endParaRPr lang="fa-IR" sz="2000" dirty="0">
              <a:solidFill>
                <a:prstClr val="black"/>
              </a:solidFill>
              <a:latin typeface="Lucida Sans Unicode"/>
              <a:cs typeface="B Mitra" pitchFamily="2" charset="-78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539552" y="905264"/>
            <a:ext cx="8229600" cy="1143000"/>
          </a:xfrm>
        </p:spPr>
        <p:txBody>
          <a:bodyPr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استخراج</a:t>
            </a:r>
            <a:r>
              <a:rPr lang="fa-IR" dirty="0" smtClean="0">
                <a:hlinkClick r:id="rId2" action="ppaction://hlinkfile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مقوله ها</a:t>
            </a:r>
            <a:endParaRPr lang="fa-IR" sz="3200" dirty="0">
              <a:solidFill>
                <a:srgbClr val="FF0000"/>
              </a:solidFill>
              <a:cs typeface="B Mitra" pitchFamily="2" charset="-78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0239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CCB4-33A8-486A-B17C-249B1456B89D}" type="slidenum">
              <a:rPr lang="ar-SA" smtClean="0">
                <a:solidFill>
                  <a:prstClr val="black"/>
                </a:solidFill>
              </a:rPr>
              <a:pPr/>
              <a:t>24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 cmpd="thickThin">
            <a:noFill/>
            <a:round/>
            <a:headEnd/>
            <a:tailEnd/>
          </a:ln>
        </p:spPr>
        <p:txBody>
          <a:bodyPr/>
          <a:lstStyle/>
          <a:p>
            <a:endParaRPr lang="en-GB" sz="400" dirty="0">
              <a:solidFill>
                <a:prstClr val="black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683568" y="2477445"/>
            <a:ext cx="8064896" cy="4119908"/>
            <a:chOff x="-58738" y="1141413"/>
            <a:chExt cx="5949951" cy="2905125"/>
          </a:xfrm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-58738" y="1409700"/>
              <a:ext cx="714376" cy="4508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95B3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مقوله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-58738" y="2146300"/>
              <a:ext cx="714376" cy="4508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95B3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مقوله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-58738" y="2971800"/>
              <a:ext cx="714376" cy="4508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95B3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مقوله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-58738" y="3595688"/>
              <a:ext cx="714376" cy="4508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95B3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مقوله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270500" y="2228850"/>
              <a:ext cx="620713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پیامدها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113213" y="2228850"/>
              <a:ext cx="862012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راهبردها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274888" y="2228850"/>
              <a:ext cx="1520825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مقوله یا پدیدۀ اصلی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946150" y="2228850"/>
              <a:ext cx="989013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شرایط علّی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781425" y="3178175"/>
              <a:ext cx="1123950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ar-SA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شرایط مداخله‌گر</a:t>
              </a:r>
              <a:endParaRPr lang="ar-SA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4041775" y="1141413"/>
              <a:ext cx="620713" cy="3683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altLang="zh-TW" sz="1300" smtClean="0">
                  <a:solidFill>
                    <a:prstClr val="black"/>
                  </a:solidFill>
                  <a:latin typeface="Times New Roman" pitchFamily="18" charset="0"/>
                  <a:ea typeface="PMingLiU" pitchFamily="18" charset="-120"/>
                  <a:cs typeface="B Mitra" pitchFamily="2" charset="-78"/>
                </a:rPr>
                <a:t>بستر</a:t>
              </a:r>
              <a:endParaRPr lang="fa-IR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1958975" y="2311400"/>
              <a:ext cx="322263" cy="90488"/>
            </a:xfrm>
            <a:prstGeom prst="rightArrow">
              <a:avLst>
                <a:gd name="adj1" fmla="val 50000"/>
                <a:gd name="adj2" fmla="val 89035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69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4975225" y="2311400"/>
              <a:ext cx="322263" cy="90488"/>
            </a:xfrm>
            <a:prstGeom prst="rightArrow">
              <a:avLst>
                <a:gd name="adj1" fmla="val 50000"/>
                <a:gd name="adj2" fmla="val 89035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69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3790950" y="2311400"/>
              <a:ext cx="322263" cy="90488"/>
            </a:xfrm>
            <a:prstGeom prst="rightArrow">
              <a:avLst>
                <a:gd name="adj1" fmla="val 50000"/>
                <a:gd name="adj2" fmla="val 89035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69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 rot="-3218426">
              <a:off x="4097338" y="2790825"/>
              <a:ext cx="628650" cy="107950"/>
            </a:xfrm>
            <a:prstGeom prst="rightArrow">
              <a:avLst>
                <a:gd name="adj1" fmla="val 50000"/>
                <a:gd name="adj2" fmla="val 145588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69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 rot="-18010184">
              <a:off x="4205288" y="1825625"/>
              <a:ext cx="628650" cy="107950"/>
            </a:xfrm>
            <a:prstGeom prst="rightArrow">
              <a:avLst>
                <a:gd name="adj1" fmla="val 50000"/>
                <a:gd name="adj2" fmla="val 145588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69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83568" y="1089030"/>
            <a:ext cx="824440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fa-IR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B Titr" pitchFamily="2" charset="-78"/>
              </a:rPr>
              <a:t>گام دوم تحلیل: کدگذاری محوری: </a:t>
            </a:r>
          </a:p>
          <a:p>
            <a:pPr algn="r" rtl="1"/>
            <a:endParaRPr lang="fa-IR" altLang="zh-TW" sz="1400" dirty="0" smtClean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B Titr" pitchFamily="2" charset="-78"/>
            </a:endParaRPr>
          </a:p>
          <a:p>
            <a:pPr algn="r" rtl="1"/>
            <a:r>
              <a:rPr lang="fa-IR" altLang="zh-TW" sz="1400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B Titr" pitchFamily="2" charset="-78"/>
              </a:rPr>
              <a:t>نمونه ای از نما</a:t>
            </a:r>
            <a:r>
              <a:rPr lang="ar-SA" altLang="zh-TW" sz="1400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B Titr" pitchFamily="2" charset="-78"/>
              </a:rPr>
              <a:t>یش کدگذاری در نظری</a:t>
            </a:r>
            <a:r>
              <a:rPr lang="fa-IR" altLang="zh-TW" sz="1400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B Titr" pitchFamily="2" charset="-78"/>
              </a:rPr>
              <a:t>ه پردازی زمینه بنیان</a:t>
            </a:r>
            <a:r>
              <a:rPr lang="ar-SA" altLang="zh-TW" sz="1400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B Titr" pitchFamily="2" charset="-78"/>
              </a:rPr>
              <a:t>، از کدگذاری باز تا کدگذاری محوری</a:t>
            </a:r>
            <a:endParaRPr lang="en-US" altLang="zh-TW" sz="1100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r" eaLnBrk="0" hangingPunct="0"/>
            <a:endParaRPr lang="en-US" altLang="zh-TW" sz="400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3382"/>
              </p:ext>
            </p:extLst>
          </p:nvPr>
        </p:nvGraphicFramePr>
        <p:xfrm>
          <a:off x="539552" y="1949190"/>
          <a:ext cx="7848872" cy="336802"/>
        </p:xfrm>
        <a:graphic>
          <a:graphicData uri="http://schemas.openxmlformats.org/drawingml/2006/table">
            <a:tbl>
              <a:tblPr rtl="1"/>
              <a:tblGrid>
                <a:gridCol w="4096057"/>
                <a:gridCol w="3752815"/>
              </a:tblGrid>
              <a:tr h="3368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</a:rPr>
                        <a:t>کدگذاری </a:t>
                      </a:r>
                      <a:r>
                        <a:rPr lang="ar-SA" sz="1600" b="1" u="sng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</a:rPr>
                        <a:t>محوری 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PMingLiU"/>
                        <a:cs typeface="B Mitra"/>
                      </a:endParaRPr>
                    </a:p>
                  </a:txBody>
                  <a:tcPr marL="66035" marR="660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  <a:hlinkClick r:id="rId2" action="ppaction://hlinkfile"/>
                        </a:rPr>
                        <a:t>کدگذاری و مقوله بندی.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  <a:hlinkClick r:id="rId2" action="ppaction://hlinkfile"/>
                        </a:rPr>
                        <a:t>pdf</a:t>
                      </a:r>
                      <a:r>
                        <a:rPr lang="ar-SA" sz="16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</a:rPr>
                        <a:t>  </a:t>
                      </a:r>
                      <a:r>
                        <a:rPr lang="ar-SA" sz="1600" b="1" u="sng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  <a:cs typeface="B Mitra"/>
                        </a:rPr>
                        <a:t>مقوله کدگذاری باز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PMingLiU"/>
                        <a:cs typeface="B Mitra"/>
                      </a:endParaRPr>
                    </a:p>
                  </a:txBody>
                  <a:tcPr marL="66035" marR="660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" name="AutoShape 16"/>
          <p:cNvSpPr>
            <a:spLocks noChangeArrowheads="1"/>
          </p:cNvSpPr>
          <p:nvPr/>
        </p:nvSpPr>
        <p:spPr bwMode="auto">
          <a:xfrm rot="19849463">
            <a:off x="1489353" y="5307977"/>
            <a:ext cx="2732530" cy="176500"/>
          </a:xfrm>
          <a:prstGeom prst="rightArrow">
            <a:avLst>
              <a:gd name="adj1" fmla="val 50000"/>
              <a:gd name="adj2" fmla="val 414643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8398" dir="69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شرایط علّی </a:t>
            </a:r>
            <a:r>
              <a:rPr lang="ar-SA" sz="1600" b="1" dirty="0" smtClean="0">
                <a:cs typeface="B Mitra" pitchFamily="2" charset="-78"/>
              </a:rPr>
              <a:t>: </a:t>
            </a:r>
            <a:r>
              <a:rPr lang="fa-IR" sz="1600" b="1" dirty="0">
                <a:cs typeface="B Mitra" pitchFamily="2" charset="-78"/>
              </a:rPr>
              <a:t>شرایط علّی به شرایطی گفته میشود که عامل اصلی به</a:t>
            </a:r>
            <a:r>
              <a:rPr lang="en-US" sz="1600" b="1" dirty="0">
                <a:cs typeface="B Mitra" pitchFamily="2" charset="-78"/>
              </a:rPr>
              <a:t> </a:t>
            </a:r>
            <a:r>
              <a:rPr lang="fa-IR" sz="1600" b="1" dirty="0">
                <a:cs typeface="B Mitra" pitchFamily="2" charset="-78"/>
              </a:rPr>
              <a:t>وجود آورنده پدیده مورد مطالعه باشد.</a:t>
            </a:r>
            <a:r>
              <a:rPr lang="ar-SA" sz="1600" b="1" dirty="0" smtClean="0">
                <a:cs typeface="B Mitra" pitchFamily="2" charset="-78"/>
              </a:rPr>
              <a:t>مقوله‌هایی (شرایطی) هستند که مقولۀ اصلی را تحت تاثیر قرار می‌دهند و به وقوع یا گسترش پدیده مورد نظر می­انجامد. شرایط علی در داده­ها اغلب با واژگانی نظیر وقتی، در حالی که، از آن جا که، چون، به سبب و به علت بیان می­شوند. حتی زمانی که چنین نشانه­هایی وجود ندارد محقق می­تواند با توجه به خود پدیده و با نگاه منظم به داده­ها و بازبینی رویدادها و وقایعی که از نظر زمانی مقدم بر پدیده مورد نظرند، شرایط علی را بیابد.</a:t>
            </a:r>
            <a:endParaRPr lang="en-US" sz="1600" b="1" dirty="0" smtClean="0">
              <a:cs typeface="B Mitra" pitchFamily="2" charset="-78"/>
            </a:endParaRPr>
          </a:p>
          <a:p>
            <a:pPr lvl="0"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مقولۀ اصلی (محوری): </a:t>
            </a:r>
            <a:r>
              <a:rPr lang="ar-SA" sz="1600" b="1" dirty="0" smtClean="0">
                <a:cs typeface="B Mitra" pitchFamily="2" charset="-78"/>
              </a:rPr>
              <a:t>پدیدۀ اصلی (هسته) مورد مطالعه. پدیده مورد نظر، ایده و فکر محوری، حادثه، اتفاق یا واقعه­ای است که جریان کنش­ها و واکنش­ها به سوی آن رهنمون می­شوند تا آن­ را اداره، کنترل و یا به آن پاسخ دهند. مقوله محوري پديده­اي است كه اساس و محور فرايند است. اين مقوله همان عنواني (نام يا برچسب مفهومي) است كه براي چارچوب يا طرح به وجود آمده در نظر گرفته مي­شود. مقوله­اي كه به عنوان مقوله محوري انتخاب مي شود بايد به قدر كافي انتزاعي بوده و بتوان ساير مقولات اصلي را به آن ربط داد.</a:t>
            </a:r>
            <a:endParaRPr lang="en-US" sz="1600" b="1" dirty="0" smtClean="0">
              <a:cs typeface="B Mitra" pitchFamily="2" charset="-78"/>
            </a:endParaRPr>
          </a:p>
          <a:p>
            <a:pPr lvl="0"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شرایط مداخله‌گر</a:t>
            </a:r>
            <a:r>
              <a:rPr lang="ar-SA" sz="1600" b="1" dirty="0" smtClean="0">
                <a:cs typeface="B Mitra" pitchFamily="2" charset="-78"/>
              </a:rPr>
              <a:t>: شرایط ساختاری که به پدیده‌ای تعلق دارند و بر راهبردهای کنش و واکنش اثر می‌گذارند. آنها راهبردها را در درون زمینه خاصی سهولت می‌بخشند و یا آنها را محدود و مقید می‌کنند.</a:t>
            </a:r>
            <a:endParaRPr lang="en-US" sz="1600" b="1" dirty="0" smtClean="0">
              <a:cs typeface="B Mitr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</a:rPr>
              <a:t>کدگذاری محوری</a:t>
            </a:r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کدگذاری و مقوله بندی.</a:t>
            </a:r>
            <a:r>
              <a:rPr lang="en-US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pdf</a:t>
            </a:r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99592" y="1142984"/>
            <a:ext cx="7667625" cy="0"/>
          </a:xfrm>
          <a:prstGeom prst="line">
            <a:avLst/>
          </a:prstGeom>
          <a:noFill/>
          <a:ln w="57150" cmpd="thickThin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راهبردها: </a:t>
            </a:r>
            <a:r>
              <a:rPr lang="ar-SA" sz="1600" b="1" dirty="0" smtClean="0">
                <a:cs typeface="B Mitra" pitchFamily="2" charset="-78"/>
              </a:rPr>
              <a:t>راهبردها مبتنی بر کنش­ها و واکنش­هایی برای کنترل، اداره و برخورد با پدیده مورد نظر هستند. راهبردها مقصود داشته، هدفمند است و به دلیلی صورت می­گیرد. همواره شرایط مداخله­گری نیز حضور دارند که راهبردها را سهولت می­بخشند یا آن را محدود می­سازند.</a:t>
            </a:r>
            <a:endParaRPr lang="en-US" sz="1600" b="1" dirty="0" smtClean="0">
              <a:cs typeface="B Mitra" pitchFamily="2" charset="-78"/>
            </a:endParaRPr>
          </a:p>
          <a:p>
            <a:pPr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پیامدها: </a:t>
            </a:r>
            <a:r>
              <a:rPr lang="ar-SA" sz="1600" b="1" dirty="0" smtClean="0">
                <a:cs typeface="B Mitra" pitchFamily="2" charset="-78"/>
              </a:rPr>
              <a:t>نتایجی که در اثر راهبردها پدیدار می‌شود. پیامدها نتایج و حاصل کنش­ها و واکنش­ها هستند. پیامدها را همواره نمی­توان پیش­بینی کرد و الزاماً همان­هایی نیستند که افراد قصد آن را داشته­اند. پیامدها ممکن است حوادث و اتفاقات باشند، شکل منفی به خود بگیرند، واقعی یا ضمنی باشند، و در حال یا آینده به وقوع بپیوندند. همچنین این امکان وجود دارد که آن ­چه که در برهه­ای از زمان پیامد به شمار می­رود در زمانی دیگر به بخشی از شرایط و عوامل تبدیل شود.</a:t>
            </a: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endParaRPr lang="fa-IR" sz="16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>
              <a:lnSpc>
                <a:spcPct val="17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Mitra" pitchFamily="2" charset="-78"/>
              </a:rPr>
              <a:t>بستر (زمینه): </a:t>
            </a:r>
            <a:r>
              <a:rPr lang="ar-SA" sz="1600" b="1" dirty="0" smtClean="0">
                <a:cs typeface="B Mitra" pitchFamily="2" charset="-78"/>
              </a:rPr>
              <a:t>بستر یا زمینه مجموعه مشخصه­های ویژه­ای است که به پدیده موردنظر دلالت می­کند؛ یعنی محل حوادث و وقایع متعلق‌به پدیده. بستر نشانگر مجموعه شرایط خاصی است که در آن راهبردهای کنش‌ و واکنش صورت می‌پذیرد.</a:t>
            </a:r>
            <a:endParaRPr lang="en-US" sz="1600" b="1" dirty="0" smtClean="0">
              <a:cs typeface="B Mitra" pitchFamily="2" charset="-78"/>
            </a:endParaRPr>
          </a:p>
          <a:p>
            <a:pPr lvl="0">
              <a:lnSpc>
                <a:spcPct val="170000"/>
              </a:lnSpc>
            </a:pPr>
            <a:endParaRPr lang="en-US" sz="1600" b="1" dirty="0" smtClean="0">
              <a:cs typeface="B Mitr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</a:rPr>
              <a:t>کدگذاری محوری</a:t>
            </a:r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کدگذاری و مقوله بندی.</a:t>
            </a:r>
            <a:r>
              <a:rPr lang="en-US" sz="3200" dirty="0" smtClean="0">
                <a:solidFill>
                  <a:srgbClr val="FF0000"/>
                </a:solidFill>
                <a:cs typeface="B Mitra" pitchFamily="2" charset="-78"/>
                <a:hlinkClick r:id="rId2" action="ppaction://hlinkfile"/>
              </a:rPr>
              <a:t>pdf</a:t>
            </a:r>
            <a:r>
              <a:rPr lang="ar-SA" sz="3200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99592" y="1142984"/>
            <a:ext cx="7667625" cy="0"/>
          </a:xfrm>
          <a:prstGeom prst="line">
            <a:avLst/>
          </a:prstGeom>
          <a:noFill/>
          <a:ln w="57150" cmpd="thickThin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CCB4-33A8-486A-B17C-249B1456B89D}" type="slidenum">
              <a:rPr lang="ar-SA" smtClean="0">
                <a:solidFill>
                  <a:prstClr val="black"/>
                </a:solidFill>
              </a:rPr>
              <a:pPr/>
              <a:t>27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 cmpd="thickThin">
            <a:noFill/>
            <a:round/>
            <a:headEnd/>
            <a:tailEnd/>
          </a:ln>
        </p:spPr>
        <p:txBody>
          <a:bodyPr/>
          <a:lstStyle/>
          <a:p>
            <a:endParaRPr lang="en-GB" sz="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260648"/>
            <a:ext cx="12744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857224" y="1714488"/>
            <a:ext cx="762560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پس از بررسی کیفیت حسابرسی از جنبه‌های مختلف، و تعیین ارتباط بین مقوله‌ها در سطوح مختلف و مسیریابی شرطی، مرحلۀ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کدگذاری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محوری به پایان رسیده تا در گام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نهایی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تحلیل، کدگذاری گزینشی و خلق نظریه و مدل نهایی انجام شود. 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بنا به نظر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کرسول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(2005) یک نظریه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پرداز زمینه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بنیان می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تواند نظریه خود را به سه شیوه ممکن ارائه نماید: </a:t>
            </a:r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به صورت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نمودار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، </a:t>
            </a:r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به شکل تشریحی و روایت یک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داستان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، یا </a:t>
            </a:r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به  صورت مجموعه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ای از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گزاره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Mitra" pitchFamily="2" charset="-78"/>
              </a:rPr>
              <a:t>ها. </a:t>
            </a:r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Mitra" pitchFamily="2" charset="-78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67544" y="994718"/>
            <a:ext cx="8229600" cy="82106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گام سوم تحلیل: کدگذاری انتخابی</a:t>
            </a:r>
            <a:br>
              <a:rPr lang="fa-IR" sz="2400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  <a:hlinkClick r:id="rId2" action="ppaction://hlinkfile"/>
              </a:rPr>
              <a:t>کدگذاری و مقوله بندی.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  <a:hlinkClick r:id="rId2" action="ppaction://hlinkfile"/>
              </a:rPr>
              <a:t>pdf</a:t>
            </a:r>
            <a:endParaRPr lang="fa-IR" sz="2400" dirty="0" smtClean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39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420035" y="1335426"/>
            <a:ext cx="2431885" cy="38164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تعامل اثربخش متولیان حرفه، نهادهای نظارتی‌و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ق</a:t>
            </a: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انونگذاران</a:t>
            </a: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سیاستگذاری و اقدام هماهنگ و هدفمند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ج</a:t>
            </a: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هت دستیابی به 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کیفیت حسابرسی</a:t>
            </a:r>
            <a:endParaRPr lang="en-US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تدوین مقررات و ضوابط اثربخش جهت دستیابی به کیفیت حسابرسی</a:t>
            </a:r>
            <a:endParaRPr lang="fa-IR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100" dirty="0" smtClean="0">
              <a:solidFill>
                <a:srgbClr val="198CFF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استقرارنظام</a:t>
            </a:r>
            <a:r>
              <a:rPr lang="fa-IR" sz="1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</a:t>
            </a: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کنترل کیفیت اثربخش</a:t>
            </a:r>
            <a:r>
              <a:rPr lang="fa-IR" sz="5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</a:t>
            </a: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درحرفه</a:t>
            </a:r>
            <a:r>
              <a:rPr lang="fa-IR" sz="1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</a:t>
            </a: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حسابرسی:</a:t>
            </a:r>
            <a:endParaRPr lang="fa-IR" sz="900" dirty="0" smtClean="0">
              <a:solidFill>
                <a:srgbClr val="198CFF"/>
              </a:solidFill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تایید 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صلاحیت، نظارت، کنترل‌کیفیت‌ محتوایی، برخورد موثر، متناسب و بازدارنده، اطلاع‌رسانی نتایج کنترل کیفیت </a:t>
            </a:r>
          </a:p>
          <a:p>
            <a:pPr marL="0" marR="92075" lvl="2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100" dirty="0" smtClean="0">
              <a:solidFill>
                <a:srgbClr val="198CFF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0" marR="92075" lvl="2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تقویت ‌حفظ ‌استقلال موسسات ‌حسابرسی:</a:t>
            </a:r>
            <a:endParaRPr lang="en-US" sz="900" dirty="0" smtClean="0">
              <a:solidFill>
                <a:srgbClr val="198CFF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88913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حمایت‌ازموسسات‌درمقابل‌تعویض‌ناشی‌از‌کیفیت‌</a:t>
            </a:r>
          </a:p>
          <a:p>
            <a:pPr marR="188913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چرخش اجباری موسسات یا شرکا</a:t>
            </a:r>
            <a:endParaRPr lang="en-US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تناسب توانایی موسسه با حجم واندازه کارها</a:t>
            </a:r>
          </a:p>
          <a:p>
            <a:pPr marR="92075" algn="r" rtl="1">
              <a:lnSpc>
                <a:spcPct val="120000"/>
              </a:lnSpc>
            </a:pPr>
            <a:endParaRPr lang="fa-IR" sz="100" dirty="0" smtClean="0">
              <a:solidFill>
                <a:srgbClr val="198CFF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fa-IR" sz="900" dirty="0" smtClean="0">
                <a:solidFill>
                  <a:srgbClr val="198CFF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تقویت نهاده‌های حسابرسی: </a:t>
            </a: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کمک به تامین ابزارها، چک‌لیست‌ها و نرم‌افزارهای مناسب/استقرار نظام آموزشی اثربخش در حرفه/تدوین رهنمودها ‌و تفاسیر لازم برای استانداردهای حسابداری </a:t>
            </a:r>
          </a:p>
          <a:p>
            <a:pPr marL="0" marR="92075" lvl="1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و حسابرسی، استانداردهای خاص </a:t>
            </a:r>
            <a:endParaRPr lang="en-US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 نظام پرسش‌و پاسخ‌فنی‌وتخصصی اثربخش</a:t>
            </a:r>
            <a:endParaRPr lang="fa-IR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فراهم 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نمودن</a:t>
            </a: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تمهیدات لازم برای بزرگ شدن موسسات</a:t>
            </a:r>
            <a:endParaRPr lang="fa-IR" sz="800" b="0" dirty="0" smtClean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فرهنگ سازی و آموزش ذینفعان در </a:t>
            </a:r>
            <a:r>
              <a:rPr lang="fa-IR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خ</a:t>
            </a:r>
            <a:r>
              <a:rPr lang="ar-SA" sz="8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صوص حسابرسی </a:t>
            </a:r>
            <a:endParaRPr lang="fa-IR" sz="800" b="0" dirty="0" smtClean="0">
              <a:solidFill>
                <a:prstClr val="black">
                  <a:lumMod val="95000"/>
                  <a:lumOff val="5000"/>
                </a:prstClr>
              </a:solidFill>
              <a:cs typeface="B Titr" pitchFamily="2" charset="-78"/>
            </a:endParaRPr>
          </a:p>
        </p:txBody>
      </p:sp>
      <p:sp>
        <p:nvSpPr>
          <p:cNvPr id="8" name="Oval 60"/>
          <p:cNvSpPr>
            <a:spLocks noChangeArrowheads="1"/>
          </p:cNvSpPr>
          <p:nvPr/>
        </p:nvSpPr>
        <p:spPr bwMode="auto">
          <a:xfrm>
            <a:off x="3923929" y="1700808"/>
            <a:ext cx="1440160" cy="129614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fa-IR" sz="1600">
              <a:solidFill>
                <a:prstClr val="black"/>
              </a:solidFill>
              <a:cs typeface="B Titr" pitchFamily="2" charset="-78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35496" y="2996952"/>
            <a:ext cx="1261460" cy="1800200"/>
            <a:chOff x="-181736" y="2996952"/>
            <a:chExt cx="1441367" cy="1512408"/>
          </a:xfrm>
        </p:grpSpPr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-181736" y="2996952"/>
              <a:ext cx="1441367" cy="151240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fa-IR" sz="1600">
                <a:solidFill>
                  <a:prstClr val="black"/>
                </a:solidFill>
                <a:cs typeface="B Titr" pitchFamily="2" charset="-78"/>
              </a:endParaRPr>
            </a:p>
          </p:txBody>
        </p:sp>
        <p:sp>
          <p:nvSpPr>
            <p:cNvPr id="11" name="Rectangle 51"/>
            <p:cNvSpPr>
              <a:spLocks noChangeArrowheads="1"/>
            </p:cNvSpPr>
            <p:nvPr/>
          </p:nvSpPr>
          <p:spPr bwMode="auto">
            <a:xfrm>
              <a:off x="-17181" y="3203967"/>
              <a:ext cx="1250903" cy="10939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900" dirty="0" smtClean="0">
                  <a:solidFill>
                    <a:srgbClr val="FF0000"/>
                  </a:solidFill>
                  <a:ea typeface="Arial" pitchFamily="34" charset="0"/>
                  <a:cs typeface="B Titr" pitchFamily="2" charset="-78"/>
                </a:rPr>
                <a:t>   شرایط</a:t>
              </a:r>
              <a:r>
                <a:rPr lang="fa-IR" sz="900" dirty="0" smtClean="0">
                  <a:solidFill>
                    <a:prstClr val="black"/>
                  </a:solidFill>
                  <a:ea typeface="Arial" pitchFamily="34" charset="0"/>
                  <a:cs typeface="B Titr" pitchFamily="2" charset="-78"/>
                </a:rPr>
                <a:t> </a:t>
              </a:r>
              <a:r>
                <a:rPr lang="fa-IR" sz="900" dirty="0" smtClean="0">
                  <a:solidFill>
                    <a:srgbClr val="FF0000"/>
                  </a:solidFill>
                  <a:ea typeface="Arial" pitchFamily="34" charset="0"/>
                  <a:cs typeface="B Titr" pitchFamily="2" charset="-78"/>
                </a:rPr>
                <a:t>علی حرفه</a:t>
              </a:r>
              <a:endParaRPr lang="fa-IR" sz="900" dirty="0" smtClean="0">
                <a:solidFill>
                  <a:prstClr val="black"/>
                </a:solidFill>
                <a:ea typeface="Arial" pitchFamily="34" charset="0"/>
                <a:cs typeface="B Titr" pitchFamily="2" charset="-78"/>
              </a:endParaRPr>
            </a:p>
            <a:p>
              <a:pPr algn="r" rtl="1">
                <a:lnSpc>
                  <a:spcPct val="120000"/>
                </a:lnSpc>
              </a:pPr>
              <a:r>
                <a:rPr lang="fa-IR" sz="70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-</a:t>
              </a: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التزام متولیان و سیاستگذاران</a:t>
              </a:r>
              <a:endPara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 به کیفیت </a:t>
              </a:r>
            </a:p>
            <a:p>
              <a:pPr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انسجام در سیاستگذاری و اجرا</a:t>
              </a:r>
              <a:endParaRPr lang="en-US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1143000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دانش و تجربه متولیان و </a:t>
              </a:r>
              <a:endPara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1143000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سیاستگذاران حرفه</a:t>
              </a:r>
              <a:endParaRPr lang="en-US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738188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برخورداری از امکانات</a:t>
              </a:r>
              <a:endParaRPr lang="fa-IR" sz="2000" b="0" dirty="0" smtClean="0">
                <a:solidFill>
                  <a:prstClr val="black"/>
                </a:solidFill>
                <a:cs typeface="B Titr" pitchFamily="2" charset="-78"/>
              </a:endParaRPr>
            </a:p>
          </p:txBody>
        </p:sp>
      </p:grp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868144" y="255306"/>
            <a:ext cx="1944216" cy="1800200"/>
          </a:xfrm>
          <a:prstGeom prst="downArrowCallout">
            <a:avLst>
              <a:gd name="adj1" fmla="val 30046"/>
              <a:gd name="adj2" fmla="val 15023"/>
              <a:gd name="adj3" fmla="val 4758"/>
              <a:gd name="adj4" fmla="val 92681"/>
            </a:avLst>
          </a:prstGeom>
          <a:solidFill>
            <a:srgbClr val="FFFEFB"/>
          </a:solidFill>
          <a:ln w="19050">
            <a:solidFill>
              <a:srgbClr val="FF9E29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1000"/>
              </a:spcAft>
            </a:pPr>
            <a:r>
              <a:rPr lang="fa-IR" sz="7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شرایط مداخله‌گر</a:t>
            </a:r>
          </a:p>
          <a:p>
            <a:pPr marR="188913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پاسخ‌خواهی اثربخش از حسابرس در موردکیفیت 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اندازه و ساختاریافتگی موسسه 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شهرت و اعتبار موسسه و شرکا 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تخصص حسابرس در صنعت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تناسب حق‌الزحمه حسابرسی با میزان کار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ماندگاری کارکنان و شرکا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دوره تصدی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فشار زمانی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پیچیدگی</a:t>
            </a: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کسب و کار و معاملات</a:t>
            </a:r>
            <a:endParaRPr lang="fa-IR" sz="800" b="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671675" y="188640"/>
            <a:ext cx="2060672" cy="935890"/>
          </a:xfrm>
          <a:prstGeom prst="rect">
            <a:avLst/>
          </a:prstGeom>
          <a:solidFill>
            <a:srgbClr val="FFFEFB"/>
          </a:solidFill>
          <a:ln w="19050">
            <a:solidFill>
              <a:srgbClr val="FF9E29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1000"/>
              </a:spcAft>
            </a:pPr>
            <a:r>
              <a:rPr lang="fa-IR" sz="8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شرایط مداخله‌گر</a:t>
            </a:r>
          </a:p>
          <a:p>
            <a:pPr marR="188913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تقاضا برای کیفیت حسابرسی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تناسب تعداد موسسات حسابرسی و بازار کار</a:t>
            </a:r>
            <a:endParaRPr lang="en-US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کیفیت آموزش دانشگاهی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بافت</a:t>
            </a: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سنی حسابداران رسمی و شرکای موسسات</a:t>
            </a:r>
            <a:endParaRPr lang="fa-IR" sz="200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3062700">
            <a:off x="4882445" y="1526321"/>
            <a:ext cx="1088908" cy="115164"/>
          </a:xfrm>
          <a:prstGeom prst="rightArrow">
            <a:avLst>
              <a:gd name="adj1" fmla="val 48537"/>
              <a:gd name="adj2" fmla="val 173870"/>
            </a:avLst>
          </a:prstGeom>
          <a:solidFill>
            <a:srgbClr val="FFCC00"/>
          </a:solidFill>
          <a:ln w="19050">
            <a:solidFill>
              <a:srgbClr val="FF9E29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fa-IR" sz="160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7785493">
            <a:off x="3663580" y="1522512"/>
            <a:ext cx="1088908" cy="115164"/>
          </a:xfrm>
          <a:prstGeom prst="rightArrow">
            <a:avLst>
              <a:gd name="adj1" fmla="val 48537"/>
              <a:gd name="adj2" fmla="val 173870"/>
            </a:avLst>
          </a:prstGeom>
          <a:solidFill>
            <a:srgbClr val="FFCC00"/>
          </a:solidFill>
          <a:ln w="19050">
            <a:solidFill>
              <a:srgbClr val="FF9E29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fa-IR" sz="160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7452320" y="3068960"/>
            <a:ext cx="1623400" cy="2736304"/>
          </a:xfrm>
          <a:prstGeom prst="flowChartTerminator">
            <a:avLst/>
          </a:prstGeom>
          <a:noFill/>
          <a:ln w="317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552450" algn="r" rtl="1">
              <a:lnSpc>
                <a:spcPct val="120000"/>
              </a:lnSpc>
              <a:buFont typeface="Calibri" pitchFamily="34" charset="0"/>
              <a:buChar char="-"/>
            </a:pPr>
            <a:endParaRPr lang="en-US" sz="60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endParaRPr lang="en-US" sz="600" smtClean="0">
              <a:solidFill>
                <a:prstClr val="black"/>
              </a:solidFill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endParaRPr lang="en-US" sz="600" smtClean="0">
              <a:solidFill>
                <a:prstClr val="black"/>
              </a:solidFill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sz="1600" b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507280" y="2065761"/>
            <a:ext cx="1799945" cy="237135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راهبردهای سطح موسسه حسابرسی:</a:t>
            </a:r>
          </a:p>
          <a:p>
            <a:pPr algn="r" rtl="1">
              <a:lnSpc>
                <a:spcPct val="120000"/>
              </a:lnSpc>
            </a:pPr>
            <a:endParaRPr lang="en-US" sz="4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288925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استقرارنظام کنترل‌کیفیت‌ اثربخش ‌در موسسه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 نظام اثربخش استخدام و ترفیع کارکنان 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آموزش اثربخش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چرخش‌کار حسابرسی بین </a:t>
            </a: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شرکا</a:t>
            </a: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و تیم‌ها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تنوع‌بخشی به خدمات 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کاهش وابستگی درآمدی به صاحبکار خاص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288925" algn="just" rtl="1">
              <a:lnSpc>
                <a:spcPct val="120000"/>
              </a:lnSpc>
            </a:pPr>
            <a:endParaRPr lang="en-US" sz="6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راهبردهای حسابرس در سطح کار حسابرسی:</a:t>
            </a:r>
          </a:p>
          <a:p>
            <a:pPr marR="288925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رعایت استانداردهای حسابرسی در پذیرش کار </a:t>
            </a:r>
          </a:p>
          <a:p>
            <a:pPr marR="2889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و اجرای عملیات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رعایت استاندارد کنترل کیفیت در سطح کار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اثربخشی امضای شریک دوم</a:t>
            </a: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رعایت‌استقلال در صدور گزارش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endParaRPr lang="en-US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sz="9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1943049" y="692141"/>
            <a:ext cx="1172098" cy="647631"/>
          </a:xfrm>
          <a:prstGeom prst="downArrowCallout">
            <a:avLst>
              <a:gd name="adj1" fmla="val 73713"/>
              <a:gd name="adj2" fmla="val 36857"/>
              <a:gd name="adj3" fmla="val 14736"/>
              <a:gd name="adj4" fmla="val 74667"/>
            </a:avLst>
          </a:prstGeom>
          <a:solidFill>
            <a:srgbClr val="FFFEFB"/>
          </a:solidFill>
          <a:ln w="19050">
            <a:solidFill>
              <a:srgbClr val="FF9E29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1000"/>
              </a:spcAft>
            </a:pPr>
            <a:r>
              <a:rPr lang="fa-IR" sz="8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شرایط مداخله‌گر</a:t>
            </a:r>
          </a:p>
          <a:p>
            <a:pPr marR="188913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تعداد</a:t>
            </a: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موسسات حسابرسی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86912" y="409632"/>
            <a:ext cx="1474915" cy="639376"/>
          </a:xfrm>
          <a:custGeom>
            <a:avLst/>
            <a:gdLst>
              <a:gd name="G0" fmla="+- 18232 0 0"/>
              <a:gd name="G1" fmla="+- 5400 0 0"/>
              <a:gd name="G2" fmla="+- 21600 0 5400"/>
              <a:gd name="G3" fmla="+- 10800 0 5400"/>
              <a:gd name="G4" fmla="+- 21600 0 18232"/>
              <a:gd name="G5" fmla="*/ G4 G3 10800"/>
              <a:gd name="G6" fmla="+- 21600 0 G5"/>
              <a:gd name="T0" fmla="*/ 18232 w 21600"/>
              <a:gd name="T1" fmla="*/ 0 h 21600"/>
              <a:gd name="T2" fmla="*/ 0 w 21600"/>
              <a:gd name="T3" fmla="*/ 10800 h 21600"/>
              <a:gd name="T4" fmla="*/ 1823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232" y="0"/>
                </a:moveTo>
                <a:lnTo>
                  <a:pt x="1823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8232" y="16200"/>
                </a:lnTo>
                <a:lnTo>
                  <a:pt x="1823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sz="7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از سطح‌حرفه حسابرسی به موسسه و کار حسابرسی </a:t>
            </a:r>
            <a:endParaRPr lang="fa-IR" b="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907704" y="1412776"/>
            <a:ext cx="1742071" cy="2882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92075" algn="ctr" rtl="1">
              <a:lnSpc>
                <a:spcPct val="120000"/>
              </a:lnSpc>
              <a:spcAft>
                <a:spcPts val="0"/>
              </a:spcAft>
              <a:buFont typeface="Symbol" pitchFamily="18" charset="2"/>
              <a:buChar char="·"/>
            </a:pP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راهبردهای سطح حرفه حسابرسی:</a:t>
            </a:r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auto">
          <a:xfrm>
            <a:off x="3995935" y="3212976"/>
            <a:ext cx="1367535" cy="1080120"/>
          </a:xfrm>
          <a:prstGeom prst="flowChartTerminator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fa-IR" sz="160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5442975" y="3212977"/>
            <a:ext cx="1900495" cy="172819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fa-IR" sz="1600" b="0" smtClean="0">
              <a:solidFill>
                <a:prstClr val="black"/>
              </a:solidFill>
              <a:cs typeface="B Titr" pitchFamily="2" charset="-78"/>
            </a:endParaRPr>
          </a:p>
        </p:txBody>
      </p:sp>
      <p:cxnSp>
        <p:nvCxnSpPr>
          <p:cNvPr id="23" name="AutoShape 57"/>
          <p:cNvCxnSpPr>
            <a:cxnSpLocks noChangeShapeType="1"/>
            <a:endCxn id="8" idx="4"/>
          </p:cNvCxnSpPr>
          <p:nvPr/>
        </p:nvCxnSpPr>
        <p:spPr bwMode="auto">
          <a:xfrm flipV="1">
            <a:off x="4643895" y="2996952"/>
            <a:ext cx="114" cy="216024"/>
          </a:xfrm>
          <a:prstGeom prst="straightConnector1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467437" y="4149080"/>
            <a:ext cx="1840867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33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R="855663" algn="r" rtl="1">
              <a:lnSpc>
                <a:spcPct val="120000"/>
              </a:lnSpc>
            </a:pPr>
            <a:r>
              <a:rPr lang="ar-SA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راهبردهای متقاضی </a:t>
            </a: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حسابرسی</a:t>
            </a:r>
            <a:r>
              <a:rPr lang="en-US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:</a:t>
            </a:r>
          </a:p>
          <a:p>
            <a:pPr marR="288925" algn="just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 سیستم کنترل‌های‌داخلی‌اثربخش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استقرار کمیته حسابرسی اثربخش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انتخاب و تعویض حسابرس متناسب باسطح </a:t>
            </a:r>
            <a:endParaRPr lang="fa-IR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  <a:buFont typeface="Times New Roman" pitchFamily="18" charset="0"/>
              <a:buChar char="-"/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کیفیت موردنظر</a:t>
            </a:r>
            <a:endParaRPr lang="fa-IR" sz="2000" b="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4283968" y="3212976"/>
            <a:ext cx="1127085" cy="122414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rtl="1">
              <a:lnSpc>
                <a:spcPct val="120000"/>
              </a:lnSpc>
              <a:spcAft>
                <a:spcPts val="1000"/>
              </a:spcAft>
            </a:pPr>
            <a:r>
              <a:rPr lang="fa-IR" sz="8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پیامد راهبردهای حرفه</a:t>
            </a:r>
          </a:p>
          <a:p>
            <a:pPr marL="88900" marR="341313" lvl="1" algn="r" rtl="1">
              <a:lnSpc>
                <a:spcPct val="120000"/>
              </a:lnSpc>
              <a:tabLst>
                <a:tab pos="0" algn="l"/>
                <a:tab pos="88900" algn="l"/>
              </a:tabLst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التزام حسابرسان به کیفیت</a:t>
            </a:r>
            <a:endParaRPr lang="fa-IR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8900" marR="341313" lvl="1" algn="r" rtl="1">
              <a:lnSpc>
                <a:spcPct val="120000"/>
              </a:lnSpc>
              <a:tabLst>
                <a:tab pos="0" algn="l"/>
                <a:tab pos="88900" algn="l"/>
              </a:tabLst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استقلال </a:t>
            </a: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موسسات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8900" marR="1143000" algn="r" rtl="1">
              <a:lnSpc>
                <a:spcPct val="120000"/>
              </a:lnSpc>
              <a:tabLst>
                <a:tab pos="0" algn="l"/>
                <a:tab pos="88900" algn="l"/>
              </a:tabLst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شایستگی‌موسسات‌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8900" marR="1143000" algn="r" rtl="1">
              <a:lnSpc>
                <a:spcPct val="120000"/>
              </a:lnSpc>
              <a:tabLst>
                <a:tab pos="0" algn="l"/>
                <a:tab pos="88900" algn="l"/>
              </a:tabLst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بزرگ شدن موسسات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8900" marR="552450" lvl="1" algn="r" rtl="1">
              <a:lnSpc>
                <a:spcPct val="120000"/>
              </a:lnSpc>
              <a:tabLst>
                <a:tab pos="0" algn="l"/>
                <a:tab pos="88900" algn="l"/>
              </a:tabLst>
            </a:pPr>
            <a:r>
              <a:rPr lang="ar-SA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سطح آگاهی ذینفعان</a:t>
            </a:r>
            <a:endParaRPr lang="fa-IR" sz="2000" b="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6" name="AutoShape 67"/>
          <p:cNvSpPr>
            <a:spLocks noChangeArrowheads="1"/>
          </p:cNvSpPr>
          <p:nvPr/>
        </p:nvSpPr>
        <p:spPr bwMode="auto">
          <a:xfrm>
            <a:off x="7452320" y="4869160"/>
            <a:ext cx="1583531" cy="864096"/>
          </a:xfrm>
          <a:prstGeom prst="flowChartTerminator">
            <a:avLst/>
          </a:prstGeom>
          <a:noFill/>
          <a:ln w="19050">
            <a:solidFill>
              <a:srgbClr val="FF5050"/>
            </a:solidFill>
            <a:prstDash val="dash"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fa-IR" sz="1600" b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10800000">
            <a:off x="5508252" y="4869159"/>
            <a:ext cx="1728041" cy="936104"/>
          </a:xfrm>
          <a:prstGeom prst="downArrowCallout">
            <a:avLst>
              <a:gd name="adj1" fmla="val 42850"/>
              <a:gd name="adj2" fmla="val 22408"/>
              <a:gd name="adj3" fmla="val 8148"/>
              <a:gd name="adj4" fmla="val 87148"/>
            </a:avLst>
          </a:prstGeom>
          <a:solidFill>
            <a:srgbClr val="FFFFFF"/>
          </a:solidFill>
          <a:ln w="6350">
            <a:solidFill>
              <a:srgbClr val="33CC33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1000"/>
              </a:spcAft>
            </a:pPr>
            <a:endParaRPr lang="fa-IR" sz="600" dirty="0" smtClean="0">
              <a:solidFill>
                <a:srgbClr val="FF0000"/>
              </a:solidFill>
              <a:ea typeface="Arial" pitchFamily="34" charset="0"/>
              <a:cs typeface="B Titr" pitchFamily="2" charset="-78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906804" y="5368351"/>
            <a:ext cx="2005720" cy="9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  <a:spcAft>
                <a:spcPts val="0"/>
              </a:spcAft>
            </a:pPr>
            <a:r>
              <a:rPr lang="fa-IR" sz="9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شرایط بستر:</a:t>
            </a:r>
          </a:p>
          <a:p>
            <a:pPr marR="401638" algn="r" rtl="1">
              <a:lnSpc>
                <a:spcPct val="120000"/>
              </a:lnSpc>
            </a:pPr>
            <a:r>
              <a:rPr lang="fa-IR" sz="900" b="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ویژگیهای فرهنگی</a:t>
            </a:r>
            <a:endParaRPr lang="en-US" sz="900" b="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401638" algn="r" rtl="1">
              <a:lnSpc>
                <a:spcPct val="120000"/>
              </a:lnSpc>
            </a:pPr>
            <a:r>
              <a:rPr lang="fa-IR" sz="900" b="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خصوصی یا دولتی بودن اقتصاد </a:t>
            </a:r>
            <a:endParaRPr lang="en-US" sz="900" b="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401638" algn="r" rtl="1">
              <a:lnSpc>
                <a:spcPct val="120000"/>
              </a:lnSpc>
            </a:pPr>
            <a:r>
              <a:rPr lang="fa-IR" sz="900" b="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توسعه یافتگی بازار سرمایه </a:t>
            </a:r>
            <a:endParaRPr lang="en-US" sz="900" b="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401638" algn="r" rtl="1">
              <a:lnSpc>
                <a:spcPct val="120000"/>
              </a:lnSpc>
            </a:pPr>
            <a:r>
              <a:rPr lang="fa-IR" sz="900" b="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توسعه یافتگی و جایگاه حرفه حسابرسی در کشور </a:t>
            </a:r>
            <a:endParaRPr lang="fa-IR" b="0" dirty="0" smtClean="0">
              <a:solidFill>
                <a:srgbClr val="002060"/>
              </a:solidFill>
              <a:cs typeface="B Titr" pitchFamily="2" charset="-78"/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4067942" y="4509120"/>
            <a:ext cx="1296139" cy="1080120"/>
            <a:chOff x="4223900" y="4941168"/>
            <a:chExt cx="1081282" cy="1080120"/>
          </a:xfrm>
        </p:grpSpPr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283968" y="4941168"/>
              <a:ext cx="1021214" cy="108012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fa-IR" sz="1600">
                <a:solidFill>
                  <a:prstClr val="black"/>
                </a:solidFill>
                <a:cs typeface="B Titr" pitchFamily="2" charset="-78"/>
              </a:endParaRPr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223900" y="5005510"/>
              <a:ext cx="1021214" cy="10157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700" dirty="0" smtClean="0">
                  <a:solidFill>
                    <a:srgbClr val="FF0000"/>
                  </a:solidFill>
                  <a:ea typeface="Arial" pitchFamily="34" charset="0"/>
                  <a:cs typeface="B Titr" pitchFamily="2" charset="-78"/>
                </a:rPr>
                <a:t>      شرایط</a:t>
              </a:r>
              <a:r>
                <a:rPr lang="fa-IR" sz="700" dirty="0" smtClean="0">
                  <a:solidFill>
                    <a:prstClr val="black"/>
                  </a:solidFill>
                  <a:ea typeface="Arial" pitchFamily="34" charset="0"/>
                  <a:cs typeface="B Titr" pitchFamily="2" charset="-78"/>
                </a:rPr>
                <a:t> </a:t>
              </a:r>
              <a:r>
                <a:rPr lang="fa-IR" sz="700" dirty="0" smtClean="0">
                  <a:solidFill>
                    <a:srgbClr val="FF0000"/>
                  </a:solidFill>
                  <a:ea typeface="Arial" pitchFamily="34" charset="0"/>
                  <a:cs typeface="B Titr" pitchFamily="2" charset="-78"/>
                </a:rPr>
                <a:t>علی تقاضا</a:t>
              </a:r>
              <a:endParaRPr lang="fa-IR" sz="700" dirty="0" smtClean="0">
                <a:solidFill>
                  <a:prstClr val="black"/>
                </a:solidFill>
                <a:ea typeface="Arial" pitchFamily="34" charset="0"/>
                <a:cs typeface="B Titr" pitchFamily="2" charset="-78"/>
              </a:endParaRPr>
            </a:p>
            <a:p>
              <a:pPr marR="30163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نیاز انتخاب کنندۀ حسابرس</a:t>
              </a:r>
              <a:endPara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30163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به کیفیت حسابرسی</a:t>
              </a:r>
            </a:p>
            <a:p>
              <a:pPr marR="30163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توان پاسخ‌خواهی و تقاضای</a:t>
              </a:r>
              <a:endPara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30163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کیفیت توسط سایر ذینفعان</a:t>
              </a:r>
              <a:endParaRPr lang="en-US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738188" algn="r" rtl="1">
                <a:lnSpc>
                  <a:spcPct val="120000"/>
                </a:lnSpc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دانش ذینفعان</a:t>
              </a:r>
              <a:endParaRPr lang="fa-IR" sz="2000" b="0" dirty="0" smtClean="0">
                <a:solidFill>
                  <a:prstClr val="black"/>
                </a:solidFill>
                <a:cs typeface="B Titr" pitchFamily="2" charset="-78"/>
              </a:endParaRPr>
            </a:p>
          </p:txBody>
        </p:sp>
      </p:grpSp>
      <p:cxnSp>
        <p:nvCxnSpPr>
          <p:cNvPr id="30" name="AutoShape 47"/>
          <p:cNvCxnSpPr>
            <a:cxnSpLocks noChangeShapeType="1"/>
            <a:endCxn id="34" idx="1"/>
          </p:cNvCxnSpPr>
          <p:nvPr/>
        </p:nvCxnSpPr>
        <p:spPr bwMode="auto">
          <a:xfrm rot="16200000" flipH="1">
            <a:off x="3408717" y="4835693"/>
            <a:ext cx="2110544" cy="79208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580112" y="5013176"/>
            <a:ext cx="1656184" cy="86409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0"/>
              </a:spcAft>
            </a:pPr>
            <a:r>
              <a:rPr lang="fa-IR" sz="7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شرایط مداخله‌گر</a:t>
            </a:r>
            <a:endParaRPr lang="fa-IR" sz="7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288925" algn="just" rtl="1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-"/>
            </a:pP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ویژگیهای مالکیت </a:t>
            </a:r>
          </a:p>
          <a:p>
            <a:pPr marR="1143000" algn="r" rtl="1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-"/>
            </a:pP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میزان مسئولیت پاسخگویی مدیران</a:t>
            </a:r>
          </a:p>
          <a:p>
            <a:pPr marR="1143000" algn="r" rtl="1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-"/>
            </a:pP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کوتاه بودن دوره تصدی مدیریت </a:t>
            </a:r>
          </a:p>
          <a:p>
            <a:pPr marR="1143000" algn="r" rtl="1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-"/>
            </a:pPr>
            <a:r>
              <a:rPr lang="fa-IR" sz="80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انگیزه صاحبکار برای‌تحریف درصورتهای مالی</a:t>
            </a:r>
          </a:p>
        </p:txBody>
      </p:sp>
      <p:grpSp>
        <p:nvGrpSpPr>
          <p:cNvPr id="4" name="Group 60"/>
          <p:cNvGrpSpPr/>
          <p:nvPr/>
        </p:nvGrpSpPr>
        <p:grpSpPr>
          <a:xfrm>
            <a:off x="4860032" y="5760640"/>
            <a:ext cx="2952328" cy="1052736"/>
            <a:chOff x="5186926" y="5760640"/>
            <a:chExt cx="2697442" cy="1052736"/>
          </a:xfrm>
        </p:grpSpPr>
        <p:sp>
          <p:nvSpPr>
            <p:cNvPr id="34" name="AutoShape 64"/>
            <p:cNvSpPr>
              <a:spLocks noChangeArrowheads="1"/>
            </p:cNvSpPr>
            <p:nvPr/>
          </p:nvSpPr>
          <p:spPr bwMode="auto">
            <a:xfrm>
              <a:off x="5186926" y="5760640"/>
              <a:ext cx="2697442" cy="1052736"/>
            </a:xfrm>
            <a:prstGeom prst="flowChartTerminator">
              <a:avLst/>
            </a:prstGeom>
            <a:solidFill>
              <a:srgbClr val="FFFFCC"/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rtl="1">
                <a:lnSpc>
                  <a:spcPct val="120000"/>
                </a:lnSpc>
              </a:pPr>
              <a:endParaRPr lang="fa-IR" sz="1600" b="0" smtClean="0">
                <a:solidFill>
                  <a:prstClr val="black"/>
                </a:solidFill>
                <a:cs typeface="B Titr" pitchFamily="2" charset="-78"/>
              </a:endParaRP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>
              <a:off x="5399442" y="5903760"/>
              <a:ext cx="2340910" cy="90961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800" dirty="0" smtClean="0">
                  <a:solidFill>
                    <a:srgbClr val="FF0000"/>
                  </a:solidFill>
                  <a:ea typeface="Arial" pitchFamily="34" charset="0"/>
                  <a:cs typeface="B Titr" pitchFamily="2" charset="-78"/>
                </a:rPr>
                <a:t>          پیامدها در سطح کلان</a:t>
              </a:r>
            </a:p>
            <a:p>
              <a:pPr marR="233363" algn="r" rtl="1">
                <a:lnSpc>
                  <a:spcPct val="120000"/>
                </a:lnSpc>
                <a:spcAft>
                  <a:spcPts val="0"/>
                </a:spcAft>
                <a:buFont typeface="Times New Roman" pitchFamily="18" charset="0"/>
                <a:buChar char="-"/>
              </a:pPr>
              <a:r>
                <a:rPr lang="ar-SA" sz="7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ارتقای کیفیت حسابرسی و اعتبار حرفه حسابرسی</a:t>
              </a:r>
              <a:endParaRPr lang="en-US" sz="7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endParaRPr>
            </a:p>
            <a:p>
              <a:pPr marR="1143000" algn="r" rtl="1">
                <a:lnSpc>
                  <a:spcPct val="120000"/>
                </a:lnSpc>
                <a:spcAft>
                  <a:spcPts val="0"/>
                </a:spcAft>
                <a:buFont typeface="Times New Roman" pitchFamily="18" charset="0"/>
                <a:buChar char="-"/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پیشگیری از فساد و سوءاستفاده‌های مالی و افزایش سلامت اقتصادی جامعه </a:t>
              </a:r>
            </a:p>
            <a:p>
              <a:pPr marR="1143000" algn="r" rtl="1">
                <a:lnSpc>
                  <a:spcPct val="120000"/>
                </a:lnSpc>
                <a:spcAft>
                  <a:spcPts val="0"/>
                </a:spcAft>
                <a:buFont typeface="Times New Roman" pitchFamily="18" charset="0"/>
                <a:buChar char="-"/>
              </a:pPr>
              <a:r>
                <a:rPr lang="ar-SA" sz="8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افزایش </a:t>
              </a:r>
              <a:r>
                <a:rPr lang="ar-SA" sz="7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اعتماد عمومی و کمک به تحقق عدالت اقتصادی</a:t>
              </a:r>
            </a:p>
            <a:p>
              <a:pPr marR="1143000" algn="r" rtl="1">
                <a:lnSpc>
                  <a:spcPct val="120000"/>
                </a:lnSpc>
                <a:spcAft>
                  <a:spcPts val="0"/>
                </a:spcAft>
                <a:buFont typeface="Times New Roman" pitchFamily="18" charset="0"/>
                <a:buChar char="-"/>
              </a:pPr>
              <a:r>
                <a:rPr lang="ar-SA" sz="7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رعایت حقوق سرمایه‌گذاران، ارتقای شفافیت اطلاعاتی و توسعه بازار سرمایه</a:t>
              </a:r>
            </a:p>
            <a:p>
              <a:pPr marR="1143000" algn="r" rtl="1">
                <a:lnSpc>
                  <a:spcPct val="120000"/>
                </a:lnSpc>
                <a:spcAft>
                  <a:spcPts val="0"/>
                </a:spcAft>
                <a:buFont typeface="Times New Roman" pitchFamily="18" charset="0"/>
                <a:buChar char="-"/>
              </a:pPr>
              <a:r>
                <a:rPr lang="ar-SA" sz="700" b="0" dirty="0" smtClean="0">
                  <a:solidFill>
                    <a:prstClr val="black"/>
                  </a:solidFill>
                  <a:latin typeface="Calibri" pitchFamily="34" charset="0"/>
                  <a:ea typeface="Arial" pitchFamily="34" charset="0"/>
                  <a:cs typeface="B Titr" pitchFamily="2" charset="-78"/>
                </a:rPr>
                <a:t>تخصیص بهینه منابع</a:t>
              </a:r>
              <a:endParaRPr lang="fa-IR" b="0" dirty="0" smtClean="0">
                <a:solidFill>
                  <a:prstClr val="black"/>
                </a:solidFill>
                <a:cs typeface="B Titr" pitchFamily="2" charset="-78"/>
              </a:endParaRPr>
            </a:p>
          </p:txBody>
        </p:sp>
      </p:grp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7731720" y="4950110"/>
            <a:ext cx="1232768" cy="78048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R="284163" algn="r" rtl="1">
              <a:lnSpc>
                <a:spcPct val="120000"/>
              </a:lnSpc>
            </a:pPr>
            <a:r>
              <a:rPr lang="fa-IR" sz="800" u="sng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برای شرکت:</a:t>
            </a: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</a:t>
            </a:r>
            <a:endParaRPr lang="en-US" sz="800" dirty="0" smtClean="0">
              <a:solidFill>
                <a:srgbClr val="FF000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239713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اعتبار اطلاعات و کاهش ریسک</a:t>
            </a:r>
          </a:p>
          <a:p>
            <a:pPr marR="239713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اطلاعات شرکت</a:t>
            </a:r>
          </a:p>
          <a:p>
            <a:pPr marR="1143000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اعتبار مدیران شرکت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1143000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کاهش احتمال سوء استفاده ازمنابع‌شرکت</a:t>
            </a:r>
          </a:p>
          <a:p>
            <a:pPr algn="r" rtl="1">
              <a:lnSpc>
                <a:spcPct val="120000"/>
              </a:lnSpc>
            </a:pPr>
            <a:endParaRPr lang="fa-IR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24328" y="3068960"/>
            <a:ext cx="1440199" cy="152364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  <a:spcAft>
                <a:spcPts val="0"/>
              </a:spcAft>
            </a:pPr>
            <a:r>
              <a:rPr lang="fa-IR" sz="9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پیامدها</a:t>
            </a:r>
            <a:endParaRPr lang="fa-IR" sz="700" u="sng" dirty="0" smtClean="0">
              <a:solidFill>
                <a:prstClr val="black"/>
              </a:solidFill>
              <a:ea typeface="Arial" pitchFamily="34" charset="0"/>
              <a:cs typeface="B Titr" pitchFamily="2" charset="-78"/>
            </a:endParaRPr>
          </a:p>
          <a:p>
            <a:pPr marR="284163" algn="r" rtl="1">
              <a:lnSpc>
                <a:spcPct val="120000"/>
              </a:lnSpc>
            </a:pPr>
            <a:r>
              <a:rPr lang="fa-IR" sz="800" u="sng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برای حسابرس</a:t>
            </a:r>
            <a:r>
              <a:rPr lang="fa-IR" sz="8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: </a:t>
            </a:r>
            <a:endParaRPr lang="en-US" sz="800" dirty="0" smtClean="0">
              <a:solidFill>
                <a:srgbClr val="FF000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288925" indent="-857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استقلال در کارهای حسابرسی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1143000" indent="-85725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شایستگی در کارهای حسابرسی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1143000" indent="-85725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افزایش کیفیت در کارهای حسابرسی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1143000" indent="-85725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اعتبار موسسه و شرکای آن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1143000" indent="-85725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تصویرسازی از موسسه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1143000" indent="-85725" algn="r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نوع‌صاحبکاران‌وکارهای‌ارجاعی‌بعدی</a:t>
            </a:r>
            <a:endParaRPr lang="en-US" sz="9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L="85725" marR="288925" lvl="1" indent="-857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میزان‌پاسخگویی‌بعدی‌حسابرس نسبت ‌به</a:t>
            </a:r>
          </a:p>
          <a:p>
            <a:pPr marL="85725" marR="288925" lvl="1" indent="-857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گزارش صادره در مقابل سرمایه‌گذاران،  و </a:t>
            </a:r>
          </a:p>
          <a:p>
            <a:pPr marL="85725" marR="288925" lvl="1" indent="-857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 سایر ذینفعان و نهادهای نظارتی</a:t>
            </a:r>
            <a:endParaRPr lang="en-US" sz="800" b="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288925" algn="just" rtl="1">
              <a:lnSpc>
                <a:spcPct val="120000"/>
              </a:lnSpc>
            </a:pPr>
            <a:r>
              <a:rPr lang="fa-IR" sz="800" b="0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تداوم تصدی/تعویض حسابرس </a:t>
            </a:r>
          </a:p>
          <a:p>
            <a:pPr marR="288925" algn="just" rtl="1">
              <a:lnSpc>
                <a:spcPct val="120000"/>
              </a:lnSpc>
            </a:pPr>
            <a:endParaRPr lang="fa-IR" sz="200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cxnSp>
        <p:nvCxnSpPr>
          <p:cNvPr id="37" name="AutoShape 55"/>
          <p:cNvCxnSpPr>
            <a:cxnSpLocks noChangeShapeType="1"/>
            <a:stCxn id="16" idx="2"/>
            <a:endCxn id="34" idx="3"/>
          </p:cNvCxnSpPr>
          <p:nvPr/>
        </p:nvCxnSpPr>
        <p:spPr bwMode="auto">
          <a:xfrm rot="5400000">
            <a:off x="7797318" y="5820306"/>
            <a:ext cx="481744" cy="451660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4"/>
          <p:cNvCxnSpPr>
            <a:cxnSpLocks noChangeShapeType="1"/>
          </p:cNvCxnSpPr>
          <p:nvPr/>
        </p:nvCxnSpPr>
        <p:spPr bwMode="auto">
          <a:xfrm>
            <a:off x="3851920" y="3861048"/>
            <a:ext cx="144000" cy="0"/>
          </a:xfrm>
          <a:prstGeom prst="straightConnector1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AutoShape 46"/>
          <p:cNvCxnSpPr>
            <a:cxnSpLocks noChangeShapeType="1"/>
            <a:stCxn id="33" idx="7"/>
          </p:cNvCxnSpPr>
          <p:nvPr/>
        </p:nvCxnSpPr>
        <p:spPr bwMode="auto">
          <a:xfrm>
            <a:off x="5184810" y="4667300"/>
            <a:ext cx="251286" cy="57844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40" name="AutoShape 56"/>
          <p:cNvCxnSpPr>
            <a:cxnSpLocks noChangeShapeType="1"/>
          </p:cNvCxnSpPr>
          <p:nvPr/>
        </p:nvCxnSpPr>
        <p:spPr bwMode="auto">
          <a:xfrm>
            <a:off x="1259081" y="3793819"/>
            <a:ext cx="216297" cy="0"/>
          </a:xfrm>
          <a:prstGeom prst="straightConnector1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AutoShape 58"/>
          <p:cNvCxnSpPr>
            <a:cxnSpLocks noChangeShapeType="1"/>
          </p:cNvCxnSpPr>
          <p:nvPr/>
        </p:nvCxnSpPr>
        <p:spPr bwMode="auto">
          <a:xfrm>
            <a:off x="5364088" y="2420888"/>
            <a:ext cx="180000" cy="0"/>
          </a:xfrm>
          <a:prstGeom prst="straightConnector1">
            <a:avLst/>
          </a:prstGeom>
          <a:ln w="38100">
            <a:solidFill>
              <a:srgbClr val="198C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AutoShape 68"/>
          <p:cNvCxnSpPr>
            <a:cxnSpLocks noChangeShapeType="1"/>
          </p:cNvCxnSpPr>
          <p:nvPr/>
        </p:nvCxnSpPr>
        <p:spPr bwMode="auto">
          <a:xfrm>
            <a:off x="7308304" y="2564904"/>
            <a:ext cx="360000" cy="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50" name="Rectangle 61"/>
          <p:cNvSpPr>
            <a:spLocks noChangeArrowheads="1"/>
          </p:cNvSpPr>
          <p:nvPr/>
        </p:nvSpPr>
        <p:spPr bwMode="auto">
          <a:xfrm>
            <a:off x="4211960" y="1268760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sz="900" dirty="0" smtClean="0">
                <a:solidFill>
                  <a:srgbClr val="FF0000"/>
                </a:solidFill>
                <a:ea typeface="Arial" pitchFamily="34" charset="0"/>
                <a:cs typeface="B Titr" pitchFamily="2" charset="-78"/>
              </a:rPr>
              <a:t>   شرایط‌علی‌موسسه‌وکار</a:t>
            </a:r>
            <a:endParaRPr lang="fa-IR" sz="2800" b="0" dirty="0" smtClean="0">
              <a:solidFill>
                <a:prstClr val="black"/>
              </a:solidFill>
              <a:cs typeface="B Titr" pitchFamily="2" charset="-78"/>
            </a:endParaRPr>
          </a:p>
        </p:txBody>
      </p:sp>
      <p:graphicFrame>
        <p:nvGraphicFramePr>
          <p:cNvPr id="44" name="Diagram 43"/>
          <p:cNvGraphicFramePr/>
          <p:nvPr/>
        </p:nvGraphicFramePr>
        <p:xfrm>
          <a:off x="3851920" y="1556792"/>
          <a:ext cx="13681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AutoShape 54"/>
          <p:cNvSpPr>
            <a:spLocks noChangeArrowheads="1"/>
          </p:cNvSpPr>
          <p:nvPr/>
        </p:nvSpPr>
        <p:spPr bwMode="auto">
          <a:xfrm>
            <a:off x="7668344" y="2420888"/>
            <a:ext cx="1223519" cy="36004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1100" dirty="0" smtClean="0">
                <a:solidFill>
                  <a:srgbClr val="FEFAF0"/>
                </a:solidFill>
                <a:cs typeface="B Titr" pitchFamily="2" charset="-78"/>
              </a:rPr>
              <a:t>کیفیت حسابرسی </a:t>
            </a:r>
          </a:p>
        </p:txBody>
      </p:sp>
      <p:cxnSp>
        <p:nvCxnSpPr>
          <p:cNvPr id="52" name="AutoShape 68"/>
          <p:cNvCxnSpPr>
            <a:cxnSpLocks noChangeShapeType="1"/>
          </p:cNvCxnSpPr>
          <p:nvPr/>
        </p:nvCxnSpPr>
        <p:spPr bwMode="auto">
          <a:xfrm flipH="1">
            <a:off x="8172400" y="2780960"/>
            <a:ext cx="0" cy="28800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1420035" y="1340768"/>
            <a:ext cx="2431885" cy="38164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pPr marR="92075" algn="r" rtl="1">
              <a:lnSpc>
                <a:spcPct val="120000"/>
              </a:lnSpc>
              <a:buFont typeface="Symbol" pitchFamily="18" charset="2"/>
              <a:buChar char="·"/>
            </a:pPr>
            <a:endParaRPr lang="fa-IR" sz="800" dirty="0" smtClean="0">
              <a:solidFill>
                <a:prstClr val="black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777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4" grpId="0" animBg="1"/>
      <p:bldP spid="25" grpId="0"/>
      <p:bldP spid="26" grpId="0" animBg="1"/>
      <p:bldP spid="27" grpId="0" animBg="1"/>
      <p:bldP spid="28" grpId="0"/>
      <p:bldP spid="31" grpId="0"/>
      <p:bldP spid="35" grpId="0"/>
      <p:bldP spid="36" grpId="0"/>
      <p:bldP spid="50" grpId="0"/>
      <p:bldGraphic spid="44" grpId="0">
        <p:bldAsOne/>
      </p:bldGraphic>
      <p:bldP spid="47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731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اعتبار بخشی به نتایج تحقیق و ارزیابی کیفیت پژوهش</a:t>
            </a:r>
            <a:endParaRPr lang="fa-IR" sz="28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1.اصالت دیدگاه مورد مطالعه: نگریستن به پدیده ها،کنش ها،هنجارها،ارزش ها و... از نتقطه نظر کسانی است که مورد مطالعه قرار می گیرند.چون انسان خالق زندگی و دنیای اجتماعی خود است،می تواند رخدادها،وقایع،هنجارها و ارزش ههای موجود در این زندگی را توصیف نماید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2.توصیف:توجه به جزئیات ریز و معمول(موارد ظاهرا کم اهمیت)،چون این امور از توانایی لازم برای انتقال آنچه در زمینه مورد مطالعه می گذرد،برخوردارند.</a:t>
            </a:r>
          </a:p>
          <a:p>
            <a:pPr>
              <a:lnSpc>
                <a:spcPct val="200000"/>
              </a:lnSpc>
              <a:buNone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                </a:t>
            </a: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en-US" sz="4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مروری </a:t>
            </a:r>
            <a:r>
              <a:rPr lang="fa-IR" sz="4400" dirty="0">
                <a:solidFill>
                  <a:srgbClr val="0070C0"/>
                </a:solidFill>
                <a:cs typeface="B Titr" pitchFamily="2" charset="-78"/>
              </a:rPr>
              <a:t>کلی بر تحقیقات </a:t>
            </a:r>
            <a:r>
              <a:rPr lang="fa-IR" sz="4400" dirty="0">
                <a:solidFill>
                  <a:srgbClr val="FF0000"/>
                </a:solidFill>
                <a:cs typeface="B Titr" pitchFamily="2" charset="-78"/>
              </a:rPr>
              <a:t>کیفی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itchFamily="2" charset="-78"/>
              </a:rPr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9654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fa-IR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ملاک ارزیابی یک مطالعه به روش گراندد تئوری، به ارزیابی نظریه پیشنهادی آن متکی است (گلیزر، 1978، 1992) و همچنین به شیوه هایی که منجر به تکوین آن شده است </a:t>
            </a:r>
            <a:r>
              <a:rPr lang="fa-IR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Mitra" pitchFamily="2" charset="-78"/>
              </a:rPr>
              <a:t>(استراوس و کوربین، 1990، 1998)</a:t>
            </a:r>
            <a:endParaRPr lang="fa-IR" sz="1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Mitra" pitchFamily="2" charset="-78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ar-SA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در بیست سال گذشته، در تحقیقات مختلف معیارهای متفاوتی برای ارزیابی پژوهش‌های کیفی از جمله تحقیقات مبتنی بر روش </a:t>
            </a:r>
            <a:r>
              <a:rPr lang="ar-SA" sz="1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نظریه‌پردازی زمینه‌‌بنیان </a:t>
            </a:r>
            <a:r>
              <a:rPr lang="fa-IR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ارائه</a:t>
            </a:r>
            <a:r>
              <a:rPr lang="ar-SA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 شده است. همانگونه که سیل یادآور می‌شود، تلاش برای ایجاد معیارهایی جهت قضاوت دربارۀ کیفیت مطالعات، کنترل‌نشدنی به‌نظر می‌رسد و البته توافق‌ها و </a:t>
            </a:r>
            <a:r>
              <a:rPr lang="ar-SA" sz="1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همپوشی‌های</a:t>
            </a:r>
            <a:r>
              <a:rPr lang="ar-SA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 زیادی بین این معیارها دیده می‌شود.</a:t>
            </a:r>
            <a:r>
              <a:rPr lang="fa-IR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fa-IR" sz="1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برخی از روشهایی که عمدتا برای اعتباربخشی به مدل و نتایج تحقیق استفاده می شود:</a:t>
            </a:r>
          </a:p>
          <a:p>
            <a:pPr marL="714375" indent="-255588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زاویه بندی (اجماع/مثلث‌سازی)</a:t>
            </a:r>
          </a:p>
          <a:p>
            <a:pPr marL="714375" indent="-255588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Mitra" pitchFamily="2" charset="-78"/>
              </a:rPr>
              <a:t>کنترل اعضا (بررسی توسط اعضا)</a:t>
            </a:r>
          </a:p>
          <a:p>
            <a:pPr marL="458787" indent="0">
              <a:lnSpc>
                <a:spcPct val="140000"/>
              </a:lnSpc>
              <a:spcBef>
                <a:spcPts val="0"/>
              </a:spcBef>
              <a:buNone/>
            </a:pPr>
            <a:endParaRPr lang="fa-IR" sz="3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0006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نحوه ارزیابی و اعتباربخشی به کیفیت پژوهش</a:t>
            </a: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کنترل اعضا: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Mitra" pitchFamily="2" charset="-78"/>
              </a:rPr>
              <a:t>کنترل اعضا یا اعتبار پاسخگو تکنیکی است که بدان وسیله محقق یافته های خود را با یک یا چند نفر از افراد مطلع تحت بررسی کنترل می‌کند و این تکنیک جهت تایید تفاسیر پژوهشگر به کار می‌رود. 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00034" y="642918"/>
            <a:ext cx="8229600" cy="8000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نحوه ارزیابی کیفیت پژوهش -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ادامه ...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4375" indent="-255588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Mitra" pitchFamily="2" charset="-78"/>
              </a:rPr>
              <a:t>زاویه بندی (اجماع/مثلث‌سازی)</a:t>
            </a:r>
          </a:p>
          <a:p>
            <a:pPr marL="1252538" indent="-434975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Mitra" pitchFamily="2" charset="-78"/>
              </a:rPr>
              <a:t>اجماع داده ها: استفاده از منابع مختلف، از گروههای مختلف یا درزمانهای مختلف</a:t>
            </a:r>
          </a:p>
          <a:p>
            <a:pPr marL="1252538" indent="-434975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Mitra" pitchFamily="2" charset="-78"/>
              </a:rPr>
              <a:t>اجماع پژوهشگران: بازنگری یافته ها با استفاده از چند پژوهشگر</a:t>
            </a:r>
          </a:p>
          <a:p>
            <a:pPr marL="1252538" indent="-434975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Mitra" pitchFamily="2" charset="-78"/>
              </a:rPr>
              <a:t>اجماع روش ها: استفاده از دو روش یا بیشتر مانند مشاهده، مصاحبه، اسناد و مدارک، پرسشنامه 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CFA93-3DC8-4AED-B909-2B73FCF07D31}" type="slidenum">
              <a:rPr lang="ar-SA" smtClean="0"/>
              <a:pPr/>
              <a:t>33</a:t>
            </a:fld>
            <a:endParaRPr lang="en-GB" smtClean="0"/>
          </a:p>
        </p:txBody>
      </p:sp>
      <p:sp>
        <p:nvSpPr>
          <p:cNvPr id="6" name="Rectangle 5"/>
          <p:cNvSpPr/>
          <p:nvPr/>
        </p:nvSpPr>
        <p:spPr>
          <a:xfrm>
            <a:off x="836019" y="3884855"/>
            <a:ext cx="77171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7200" kern="10" dirty="0" smtClean="0"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خدایا چنان کن سرانجام </a:t>
            </a:r>
            <a:r>
              <a:rPr lang="fa-IR" sz="7200" kern="10" smtClean="0"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کار                </a:t>
            </a:r>
            <a:r>
              <a:rPr lang="fa-IR" sz="7200" kern="10" dirty="0" smtClean="0">
                <a:ln w="95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تو خوشنود باشی و ما رستگار</a:t>
            </a:r>
            <a:endParaRPr lang="en-GB" sz="7200" kern="10" dirty="0">
              <a:ln w="952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4772" y="1556792"/>
            <a:ext cx="34483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fa-IR" sz="8000" kern="10" dirty="0" smtClean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از بذل توجه </a:t>
            </a:r>
            <a:r>
              <a:rPr lang="fa-IR" sz="8000" kern="10" dirty="0" smtClean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شما</a:t>
            </a:r>
            <a:r>
              <a:rPr lang="fa-IR" sz="8000" kern="10" dirty="0" smtClean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 متشکرم</a:t>
            </a:r>
            <a:endParaRPr lang="en-GB" sz="8000" kern="10" dirty="0">
              <a:ln w="9525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solidFill>
                <a:srgbClr val="00206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026563"/>
          </a:xfrm>
        </p:spPr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3.زمینه گرایی(متن گرایی یا مضمون گرایی): تاکید بر اهمیت زمینه(بستر) اجتماعی برای فهم دنیای اجتماعی/معنای کنش بستگی به زمینه ای که در آن ظهور می 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یابد</a:t>
            </a: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،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 دارد./ درک کامل تر زندگی مردم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تفکیک ناپذیری زمینه گرایی با کل گرایی: کل گرایی مستلزم بررسی واحدهای اجتماعی به عنوان یک کل در شکل تمام و کامل است.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کل گرایی باعث نگاه محقق به اصالت واحد مطالعه به جای متغیر در فرایند تحقیق می شود</a:t>
            </a:r>
            <a:endParaRPr lang="fa-IR" sz="2400" dirty="0">
              <a:solidFill>
                <a:srgbClr val="0070C0"/>
              </a:solidFill>
              <a:cs typeface="B Titr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000" dirty="0">
                <a:solidFill>
                  <a:srgbClr val="0070C0"/>
                </a:solidFill>
                <a:cs typeface="B Titr" pitchFamily="2" charset="-78"/>
              </a:rPr>
              <a:t>4.فرایند : ساخت و ساز مستمر کنش گران </a:t>
            </a: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اجتماعی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اصالت نتیجه/اصالت فرایند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جنبه ایستایی نداشته و از خصیصه انسانی و توانمندی انسان در ساخت و سازهای اجتماعی برخوردار است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خصیصه ابزاری بودن تحقیق در روش کمی را به خصیصه عملیاتی بودن تبدیل می کند</a:t>
            </a: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خصیصه تاریخی</a:t>
            </a:r>
            <a:endParaRPr lang="fa-IR" sz="2000" dirty="0">
              <a:solidFill>
                <a:srgbClr val="0070C0"/>
              </a:solidFill>
              <a:cs typeface="B Titr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5.انعطاف پذیری:به لحاظ ساختاری و مجموعه فعالیت هایی که در ساختار انجام می شود،  انعطاف پذیر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است/مسیر غیرخطی و چرخشی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  <a:p>
            <a:pPr lvl="0">
              <a:lnSpc>
                <a:spcPct val="200000"/>
              </a:lnSpc>
              <a:buClr>
                <a:srgbClr val="F0A22E"/>
              </a:buClr>
              <a:buFont typeface="Wingdings" pitchFamily="2" charset="2"/>
              <a:buChar char="v"/>
            </a:pP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6.نظریه:عدم تحمیل چارچوب خشک و از پیش تعیین شده</a:t>
            </a:r>
            <a:endParaRPr lang="fa-IR" sz="1100" dirty="0">
              <a:solidFill>
                <a:srgbClr val="0070C0"/>
              </a:solidFill>
              <a:cs typeface="B Titr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700808"/>
            <a:ext cx="8532440" cy="48245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روش‌های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کیفی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... </a:t>
            </a: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برای پرده‌برداشتن از پدیده‌هایی که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کمتر شناخته شده‌اند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و دیدن اینکه در پشت آنها چه نهفته است، به کار گرفته می‌شوند. 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علاوه بر این برای کسب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نگاهی نو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دربارۀ آن چیزهایی که میزانی از آگاهی دربارۀ شان وجود دارد، نیز به کار گرفته می‌شوند. 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می‌توان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ن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د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جزئیات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ظریفی از پدیده‌هایی که ارائۀ آنها به روش‌های کمی مشکل است، به دست ده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ن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د. (استراوس و کوربین، 1998)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65760" indent="-256032" algn="r" rtl="1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fa-IR" sz="2000" dirty="0" smtClean="0">
                <a:cs typeface="B Mitra" pitchFamily="2" charset="-78"/>
              </a:rPr>
              <a:t>در اين نوع از پژوهشها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بجاي</a:t>
            </a:r>
            <a:r>
              <a:rPr lang="fa-IR" sz="2000" dirty="0" smtClean="0">
                <a:cs typeface="B Mitra" pitchFamily="2" charset="-78"/>
              </a:rPr>
              <a:t> تلاش در توضيح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صرف روابط علت و معلولي</a:t>
            </a:r>
            <a:r>
              <a:rPr lang="fa-IR" sz="2000" dirty="0" smtClean="0">
                <a:cs typeface="B Mitra" pitchFamily="2" charset="-78"/>
              </a:rPr>
              <a:t>، به 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تفسير وقايع و پديده‌ها </a:t>
            </a:r>
            <a:r>
              <a:rPr lang="fa-IR" sz="2000" dirty="0" smtClean="0">
                <a:cs typeface="B Mitra" pitchFamily="2" charset="-78"/>
              </a:rPr>
              <a:t>در محيط‌هاي  طبيعي پرداخته تا پيچيدگي</a:t>
            </a:r>
            <a:r>
              <a:rPr lang="en-US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هاي آن رخدادها و وقايع را به وضوح روشن نمايد. </a:t>
            </a:r>
          </a:p>
          <a:p>
            <a:pPr marL="365760" marR="0" lvl="0" indent="-256032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90872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روش تحقیق کیفی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2475" y="214313"/>
            <a:ext cx="8191500" cy="1462087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0070C0"/>
                </a:solidFill>
                <a:cs typeface="Zar" pitchFamily="2" charset="-78"/>
              </a:rPr>
              <a:t>سه جزء اصلي در پژوهشهاي کيفي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85979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5313" y="6243638"/>
            <a:ext cx="2001837" cy="457200"/>
          </a:xfrm>
        </p:spPr>
        <p:txBody>
          <a:bodyPr/>
          <a:lstStyle/>
          <a:p>
            <a:pPr>
              <a:defRPr/>
            </a:pPr>
            <a:fld id="{C791D506-0F83-4FBF-AB6F-BDC7AC8A4AC8}" type="slidenum">
              <a:rPr lang="fa-IR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8675" y="1447800"/>
            <a:ext cx="1787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مطالعات کمی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81800" y="304800"/>
            <a:ext cx="4572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533400"/>
            <a:ext cx="3886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آزمون نظریه (فرضیه)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38" y="4733925"/>
            <a:ext cx="1905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مطالعات کیفی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781800" y="3581400"/>
            <a:ext cx="4572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3810000"/>
            <a:ext cx="3886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خلق نظریه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7800" y="849313"/>
            <a:ext cx="5410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اندازه گیری واقعیات عینی (بررسی صفات و ويژگی های پديده ها) 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4125913"/>
            <a:ext cx="54864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بررسی مفاهیم و پدیده های ذهنی (بررسی معنی و مفهوم پديده ها )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71800" y="1458913"/>
            <a:ext cx="3886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تمرکز بر متغیرها (اعداد و واحدهای کمی)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4735513"/>
            <a:ext cx="48006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تمرکز بر مفاهیم عمیق (کلمات و عبارات)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7400" y="5410200"/>
            <a:ext cx="48006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آنالیز مفهومی همزمان با انجام پژوهش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71800" y="1763713"/>
            <a:ext cx="3886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ابزار عینی جمع آوری اطلاعات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71800" y="5029200"/>
            <a:ext cx="3886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محوریت محقق در جمع آوری و تفسیر داده ها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57200" y="1660525"/>
            <a:ext cx="1371600" cy="1692275"/>
            <a:chOff x="4266" y="42"/>
            <a:chExt cx="864" cy="106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487" y="979"/>
              <a:ext cx="127" cy="129"/>
              <a:chOff x="4487" y="979"/>
              <a:chExt cx="127" cy="129"/>
            </a:xfrm>
          </p:grpSpPr>
          <p:sp>
            <p:nvSpPr>
              <p:cNvPr id="23615" name="Oval 4"/>
              <p:cNvSpPr>
                <a:spLocks noChangeArrowheads="1"/>
              </p:cNvSpPr>
              <p:nvPr/>
            </p:nvSpPr>
            <p:spPr bwMode="auto">
              <a:xfrm>
                <a:off x="4554" y="979"/>
                <a:ext cx="60" cy="3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Oval 5"/>
              <p:cNvSpPr>
                <a:spLocks noChangeArrowheads="1"/>
              </p:cNvSpPr>
              <p:nvPr/>
            </p:nvSpPr>
            <p:spPr bwMode="auto">
              <a:xfrm>
                <a:off x="4518" y="1039"/>
                <a:ext cx="47" cy="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Oval 6"/>
              <p:cNvSpPr>
                <a:spLocks noChangeArrowheads="1"/>
              </p:cNvSpPr>
              <p:nvPr/>
            </p:nvSpPr>
            <p:spPr bwMode="auto">
              <a:xfrm>
                <a:off x="4487" y="1089"/>
                <a:ext cx="37" cy="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1" name="Freeform 8"/>
            <p:cNvSpPr>
              <a:spLocks/>
            </p:cNvSpPr>
            <p:nvPr/>
          </p:nvSpPr>
          <p:spPr bwMode="auto">
            <a:xfrm>
              <a:off x="4483" y="232"/>
              <a:ext cx="453" cy="568"/>
            </a:xfrm>
            <a:custGeom>
              <a:avLst/>
              <a:gdLst>
                <a:gd name="T0" fmla="*/ 69 w 453"/>
                <a:gd name="T1" fmla="*/ 373 h 568"/>
                <a:gd name="T2" fmla="*/ 49 w 453"/>
                <a:gd name="T3" fmla="*/ 341 h 568"/>
                <a:gd name="T4" fmla="*/ 24 w 453"/>
                <a:gd name="T5" fmla="*/ 303 h 568"/>
                <a:gd name="T6" fmla="*/ 8 w 453"/>
                <a:gd name="T7" fmla="*/ 271 h 568"/>
                <a:gd name="T8" fmla="*/ 0 w 453"/>
                <a:gd name="T9" fmla="*/ 231 h 568"/>
                <a:gd name="T10" fmla="*/ 0 w 453"/>
                <a:gd name="T11" fmla="*/ 196 h 568"/>
                <a:gd name="T12" fmla="*/ 8 w 453"/>
                <a:gd name="T13" fmla="*/ 147 h 568"/>
                <a:gd name="T14" fmla="*/ 26 w 453"/>
                <a:gd name="T15" fmla="*/ 108 h 568"/>
                <a:gd name="T16" fmla="*/ 58 w 453"/>
                <a:gd name="T17" fmla="*/ 68 h 568"/>
                <a:gd name="T18" fmla="*/ 99 w 453"/>
                <a:gd name="T19" fmla="*/ 38 h 568"/>
                <a:gd name="T20" fmla="*/ 135 w 453"/>
                <a:gd name="T21" fmla="*/ 20 h 568"/>
                <a:gd name="T22" fmla="*/ 176 w 453"/>
                <a:gd name="T23" fmla="*/ 6 h 568"/>
                <a:gd name="T24" fmla="*/ 233 w 453"/>
                <a:gd name="T25" fmla="*/ 0 h 568"/>
                <a:gd name="T26" fmla="*/ 285 w 453"/>
                <a:gd name="T27" fmla="*/ 6 h 568"/>
                <a:gd name="T28" fmla="*/ 319 w 453"/>
                <a:gd name="T29" fmla="*/ 18 h 568"/>
                <a:gd name="T30" fmla="*/ 355 w 453"/>
                <a:gd name="T31" fmla="*/ 36 h 568"/>
                <a:gd name="T32" fmla="*/ 383 w 453"/>
                <a:gd name="T33" fmla="*/ 56 h 568"/>
                <a:gd name="T34" fmla="*/ 408 w 453"/>
                <a:gd name="T35" fmla="*/ 83 h 568"/>
                <a:gd name="T36" fmla="*/ 424 w 453"/>
                <a:gd name="T37" fmla="*/ 106 h 568"/>
                <a:gd name="T38" fmla="*/ 437 w 453"/>
                <a:gd name="T39" fmla="*/ 133 h 568"/>
                <a:gd name="T40" fmla="*/ 446 w 453"/>
                <a:gd name="T41" fmla="*/ 162 h 568"/>
                <a:gd name="T42" fmla="*/ 452 w 453"/>
                <a:gd name="T43" fmla="*/ 197 h 568"/>
                <a:gd name="T44" fmla="*/ 450 w 453"/>
                <a:gd name="T45" fmla="*/ 233 h 568"/>
                <a:gd name="T46" fmla="*/ 439 w 453"/>
                <a:gd name="T47" fmla="*/ 266 h 568"/>
                <a:gd name="T48" fmla="*/ 424 w 453"/>
                <a:gd name="T49" fmla="*/ 305 h 568"/>
                <a:gd name="T50" fmla="*/ 398 w 453"/>
                <a:gd name="T51" fmla="*/ 346 h 568"/>
                <a:gd name="T52" fmla="*/ 385 w 453"/>
                <a:gd name="T53" fmla="*/ 373 h 568"/>
                <a:gd name="T54" fmla="*/ 371 w 453"/>
                <a:gd name="T55" fmla="*/ 407 h 568"/>
                <a:gd name="T56" fmla="*/ 357 w 453"/>
                <a:gd name="T57" fmla="*/ 447 h 568"/>
                <a:gd name="T58" fmla="*/ 348 w 453"/>
                <a:gd name="T59" fmla="*/ 482 h 568"/>
                <a:gd name="T60" fmla="*/ 342 w 453"/>
                <a:gd name="T61" fmla="*/ 520 h 568"/>
                <a:gd name="T62" fmla="*/ 342 w 453"/>
                <a:gd name="T63" fmla="*/ 567 h 568"/>
                <a:gd name="T64" fmla="*/ 129 w 453"/>
                <a:gd name="T65" fmla="*/ 567 h 568"/>
                <a:gd name="T66" fmla="*/ 129 w 453"/>
                <a:gd name="T67" fmla="*/ 529 h 568"/>
                <a:gd name="T68" fmla="*/ 117 w 453"/>
                <a:gd name="T69" fmla="*/ 479 h 568"/>
                <a:gd name="T70" fmla="*/ 104 w 453"/>
                <a:gd name="T71" fmla="*/ 443 h 568"/>
                <a:gd name="T72" fmla="*/ 87 w 453"/>
                <a:gd name="T73" fmla="*/ 405 h 568"/>
                <a:gd name="T74" fmla="*/ 69 w 453"/>
                <a:gd name="T75" fmla="*/ 373 h 5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3"/>
                <a:gd name="T115" fmla="*/ 0 h 568"/>
                <a:gd name="T116" fmla="*/ 453 w 453"/>
                <a:gd name="T117" fmla="*/ 568 h 5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3" h="568">
                  <a:moveTo>
                    <a:pt x="69" y="373"/>
                  </a:moveTo>
                  <a:lnTo>
                    <a:pt x="49" y="341"/>
                  </a:lnTo>
                  <a:lnTo>
                    <a:pt x="24" y="303"/>
                  </a:lnTo>
                  <a:lnTo>
                    <a:pt x="8" y="271"/>
                  </a:lnTo>
                  <a:lnTo>
                    <a:pt x="0" y="231"/>
                  </a:lnTo>
                  <a:lnTo>
                    <a:pt x="0" y="196"/>
                  </a:lnTo>
                  <a:lnTo>
                    <a:pt x="8" y="147"/>
                  </a:lnTo>
                  <a:lnTo>
                    <a:pt x="26" y="108"/>
                  </a:lnTo>
                  <a:lnTo>
                    <a:pt x="58" y="68"/>
                  </a:lnTo>
                  <a:lnTo>
                    <a:pt x="99" y="38"/>
                  </a:lnTo>
                  <a:lnTo>
                    <a:pt x="135" y="20"/>
                  </a:lnTo>
                  <a:lnTo>
                    <a:pt x="176" y="6"/>
                  </a:lnTo>
                  <a:lnTo>
                    <a:pt x="233" y="0"/>
                  </a:lnTo>
                  <a:lnTo>
                    <a:pt x="285" y="6"/>
                  </a:lnTo>
                  <a:lnTo>
                    <a:pt x="319" y="18"/>
                  </a:lnTo>
                  <a:lnTo>
                    <a:pt x="355" y="36"/>
                  </a:lnTo>
                  <a:lnTo>
                    <a:pt x="383" y="56"/>
                  </a:lnTo>
                  <a:lnTo>
                    <a:pt x="408" y="83"/>
                  </a:lnTo>
                  <a:lnTo>
                    <a:pt x="424" y="106"/>
                  </a:lnTo>
                  <a:lnTo>
                    <a:pt x="437" y="133"/>
                  </a:lnTo>
                  <a:lnTo>
                    <a:pt x="446" y="162"/>
                  </a:lnTo>
                  <a:lnTo>
                    <a:pt x="452" y="197"/>
                  </a:lnTo>
                  <a:lnTo>
                    <a:pt x="450" y="233"/>
                  </a:lnTo>
                  <a:lnTo>
                    <a:pt x="439" y="266"/>
                  </a:lnTo>
                  <a:lnTo>
                    <a:pt x="424" y="305"/>
                  </a:lnTo>
                  <a:lnTo>
                    <a:pt x="398" y="346"/>
                  </a:lnTo>
                  <a:lnTo>
                    <a:pt x="385" y="373"/>
                  </a:lnTo>
                  <a:lnTo>
                    <a:pt x="371" y="407"/>
                  </a:lnTo>
                  <a:lnTo>
                    <a:pt x="357" y="447"/>
                  </a:lnTo>
                  <a:lnTo>
                    <a:pt x="348" y="482"/>
                  </a:lnTo>
                  <a:lnTo>
                    <a:pt x="342" y="520"/>
                  </a:lnTo>
                  <a:lnTo>
                    <a:pt x="342" y="567"/>
                  </a:lnTo>
                  <a:lnTo>
                    <a:pt x="129" y="567"/>
                  </a:lnTo>
                  <a:lnTo>
                    <a:pt x="129" y="529"/>
                  </a:lnTo>
                  <a:lnTo>
                    <a:pt x="117" y="479"/>
                  </a:lnTo>
                  <a:lnTo>
                    <a:pt x="104" y="443"/>
                  </a:lnTo>
                  <a:lnTo>
                    <a:pt x="87" y="405"/>
                  </a:lnTo>
                  <a:lnTo>
                    <a:pt x="69" y="373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611" y="789"/>
              <a:ext cx="214" cy="181"/>
              <a:chOff x="4611" y="789"/>
              <a:chExt cx="214" cy="181"/>
            </a:xfrm>
          </p:grpSpPr>
          <p:sp>
            <p:nvSpPr>
              <p:cNvPr id="23609" name="Oval 9"/>
              <p:cNvSpPr>
                <a:spLocks noChangeArrowheads="1"/>
              </p:cNvSpPr>
              <p:nvPr/>
            </p:nvSpPr>
            <p:spPr bwMode="auto">
              <a:xfrm>
                <a:off x="4648" y="955"/>
                <a:ext cx="130" cy="1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0" name="Freeform 10"/>
              <p:cNvSpPr>
                <a:spLocks/>
              </p:cNvSpPr>
              <p:nvPr/>
            </p:nvSpPr>
            <p:spPr bwMode="auto">
              <a:xfrm>
                <a:off x="4611" y="789"/>
                <a:ext cx="214" cy="53"/>
              </a:xfrm>
              <a:custGeom>
                <a:avLst/>
                <a:gdLst>
                  <a:gd name="T0" fmla="*/ 0 w 214"/>
                  <a:gd name="T1" fmla="*/ 0 h 53"/>
                  <a:gd name="T2" fmla="*/ 0 w 214"/>
                  <a:gd name="T3" fmla="*/ 52 h 53"/>
                  <a:gd name="T4" fmla="*/ 47 w 214"/>
                  <a:gd name="T5" fmla="*/ 52 h 53"/>
                  <a:gd name="T6" fmla="*/ 213 w 214"/>
                  <a:gd name="T7" fmla="*/ 17 h 53"/>
                  <a:gd name="T8" fmla="*/ 213 w 214"/>
                  <a:gd name="T9" fmla="*/ 0 h 53"/>
                  <a:gd name="T10" fmla="*/ 0 w 214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53"/>
                  <a:gd name="T20" fmla="*/ 214 w 21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53">
                    <a:moveTo>
                      <a:pt x="0" y="0"/>
                    </a:moveTo>
                    <a:lnTo>
                      <a:pt x="0" y="52"/>
                    </a:lnTo>
                    <a:lnTo>
                      <a:pt x="47" y="52"/>
                    </a:lnTo>
                    <a:lnTo>
                      <a:pt x="213" y="17"/>
                    </a:lnTo>
                    <a:lnTo>
                      <a:pt x="2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Freeform 11"/>
              <p:cNvSpPr>
                <a:spLocks/>
              </p:cNvSpPr>
              <p:nvPr/>
            </p:nvSpPr>
            <p:spPr bwMode="auto">
              <a:xfrm>
                <a:off x="4611" y="806"/>
                <a:ext cx="214" cy="71"/>
              </a:xfrm>
              <a:custGeom>
                <a:avLst/>
                <a:gdLst>
                  <a:gd name="T0" fmla="*/ 47 w 214"/>
                  <a:gd name="T1" fmla="*/ 35 h 71"/>
                  <a:gd name="T2" fmla="*/ 0 w 214"/>
                  <a:gd name="T3" fmla="*/ 35 h 71"/>
                  <a:gd name="T4" fmla="*/ 0 w 214"/>
                  <a:gd name="T5" fmla="*/ 70 h 71"/>
                  <a:gd name="T6" fmla="*/ 47 w 214"/>
                  <a:gd name="T7" fmla="*/ 70 h 71"/>
                  <a:gd name="T8" fmla="*/ 213 w 214"/>
                  <a:gd name="T9" fmla="*/ 35 h 71"/>
                  <a:gd name="T10" fmla="*/ 213 w 214"/>
                  <a:gd name="T11" fmla="*/ 0 h 71"/>
                  <a:gd name="T12" fmla="*/ 47 w 214"/>
                  <a:gd name="T13" fmla="*/ 35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71"/>
                  <a:gd name="T23" fmla="*/ 214 w 214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71">
                    <a:moveTo>
                      <a:pt x="47" y="35"/>
                    </a:moveTo>
                    <a:lnTo>
                      <a:pt x="0" y="35"/>
                    </a:lnTo>
                    <a:lnTo>
                      <a:pt x="0" y="70"/>
                    </a:lnTo>
                    <a:lnTo>
                      <a:pt x="47" y="70"/>
                    </a:lnTo>
                    <a:lnTo>
                      <a:pt x="213" y="35"/>
                    </a:lnTo>
                    <a:lnTo>
                      <a:pt x="213" y="0"/>
                    </a:lnTo>
                    <a:lnTo>
                      <a:pt x="47" y="35"/>
                    </a:lnTo>
                  </a:path>
                </a:pathLst>
              </a:custGeom>
              <a:solidFill>
                <a:srgbClr val="3F3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Freeform 12"/>
              <p:cNvSpPr>
                <a:spLocks/>
              </p:cNvSpPr>
              <p:nvPr/>
            </p:nvSpPr>
            <p:spPr bwMode="auto">
              <a:xfrm>
                <a:off x="4611" y="841"/>
                <a:ext cx="214" cy="71"/>
              </a:xfrm>
              <a:custGeom>
                <a:avLst/>
                <a:gdLst>
                  <a:gd name="T0" fmla="*/ 47 w 214"/>
                  <a:gd name="T1" fmla="*/ 35 h 71"/>
                  <a:gd name="T2" fmla="*/ 0 w 214"/>
                  <a:gd name="T3" fmla="*/ 35 h 71"/>
                  <a:gd name="T4" fmla="*/ 0 w 214"/>
                  <a:gd name="T5" fmla="*/ 70 h 71"/>
                  <a:gd name="T6" fmla="*/ 47 w 214"/>
                  <a:gd name="T7" fmla="*/ 70 h 71"/>
                  <a:gd name="T8" fmla="*/ 213 w 214"/>
                  <a:gd name="T9" fmla="*/ 35 h 71"/>
                  <a:gd name="T10" fmla="*/ 213 w 214"/>
                  <a:gd name="T11" fmla="*/ 0 h 71"/>
                  <a:gd name="T12" fmla="*/ 47 w 214"/>
                  <a:gd name="T13" fmla="*/ 35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71"/>
                  <a:gd name="T23" fmla="*/ 214 w 214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71">
                    <a:moveTo>
                      <a:pt x="47" y="35"/>
                    </a:moveTo>
                    <a:lnTo>
                      <a:pt x="0" y="35"/>
                    </a:lnTo>
                    <a:lnTo>
                      <a:pt x="0" y="70"/>
                    </a:lnTo>
                    <a:lnTo>
                      <a:pt x="47" y="70"/>
                    </a:lnTo>
                    <a:lnTo>
                      <a:pt x="213" y="35"/>
                    </a:lnTo>
                    <a:lnTo>
                      <a:pt x="213" y="0"/>
                    </a:lnTo>
                    <a:lnTo>
                      <a:pt x="47" y="35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Freeform 13"/>
              <p:cNvSpPr>
                <a:spLocks/>
              </p:cNvSpPr>
              <p:nvPr/>
            </p:nvSpPr>
            <p:spPr bwMode="auto">
              <a:xfrm>
                <a:off x="4611" y="876"/>
                <a:ext cx="214" cy="71"/>
              </a:xfrm>
              <a:custGeom>
                <a:avLst/>
                <a:gdLst>
                  <a:gd name="T0" fmla="*/ 47 w 214"/>
                  <a:gd name="T1" fmla="*/ 35 h 71"/>
                  <a:gd name="T2" fmla="*/ 41 w 214"/>
                  <a:gd name="T3" fmla="*/ 35 h 71"/>
                  <a:gd name="T4" fmla="*/ 0 w 214"/>
                  <a:gd name="T5" fmla="*/ 35 h 71"/>
                  <a:gd name="T6" fmla="*/ 0 w 214"/>
                  <a:gd name="T7" fmla="*/ 70 h 71"/>
                  <a:gd name="T8" fmla="*/ 47 w 214"/>
                  <a:gd name="T9" fmla="*/ 70 h 71"/>
                  <a:gd name="T10" fmla="*/ 213 w 214"/>
                  <a:gd name="T11" fmla="*/ 35 h 71"/>
                  <a:gd name="T12" fmla="*/ 213 w 214"/>
                  <a:gd name="T13" fmla="*/ 0 h 71"/>
                  <a:gd name="T14" fmla="*/ 47 w 214"/>
                  <a:gd name="T15" fmla="*/ 35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4"/>
                  <a:gd name="T25" fmla="*/ 0 h 71"/>
                  <a:gd name="T26" fmla="*/ 214 w 214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4" h="71">
                    <a:moveTo>
                      <a:pt x="47" y="35"/>
                    </a:moveTo>
                    <a:lnTo>
                      <a:pt x="41" y="35"/>
                    </a:lnTo>
                    <a:lnTo>
                      <a:pt x="0" y="35"/>
                    </a:lnTo>
                    <a:lnTo>
                      <a:pt x="0" y="70"/>
                    </a:lnTo>
                    <a:lnTo>
                      <a:pt x="47" y="70"/>
                    </a:lnTo>
                    <a:lnTo>
                      <a:pt x="213" y="35"/>
                    </a:lnTo>
                    <a:lnTo>
                      <a:pt x="213" y="0"/>
                    </a:lnTo>
                    <a:lnTo>
                      <a:pt x="47" y="35"/>
                    </a:lnTo>
                  </a:path>
                </a:pathLst>
              </a:custGeom>
              <a:solidFill>
                <a:srgbClr val="3F3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Freeform 14"/>
              <p:cNvSpPr>
                <a:spLocks/>
              </p:cNvSpPr>
              <p:nvPr/>
            </p:nvSpPr>
            <p:spPr bwMode="auto">
              <a:xfrm>
                <a:off x="4611" y="911"/>
                <a:ext cx="214" cy="53"/>
              </a:xfrm>
              <a:custGeom>
                <a:avLst/>
                <a:gdLst>
                  <a:gd name="T0" fmla="*/ 47 w 214"/>
                  <a:gd name="T1" fmla="*/ 35 h 53"/>
                  <a:gd name="T2" fmla="*/ 0 w 214"/>
                  <a:gd name="T3" fmla="*/ 35 h 53"/>
                  <a:gd name="T4" fmla="*/ 23 w 214"/>
                  <a:gd name="T5" fmla="*/ 52 h 53"/>
                  <a:gd name="T6" fmla="*/ 189 w 214"/>
                  <a:gd name="T7" fmla="*/ 52 h 53"/>
                  <a:gd name="T8" fmla="*/ 213 w 214"/>
                  <a:gd name="T9" fmla="*/ 35 h 53"/>
                  <a:gd name="T10" fmla="*/ 213 w 214"/>
                  <a:gd name="T11" fmla="*/ 0 h 53"/>
                  <a:gd name="T12" fmla="*/ 47 w 214"/>
                  <a:gd name="T13" fmla="*/ 35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53"/>
                  <a:gd name="T23" fmla="*/ 214 w 214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53">
                    <a:moveTo>
                      <a:pt x="47" y="35"/>
                    </a:moveTo>
                    <a:lnTo>
                      <a:pt x="0" y="35"/>
                    </a:lnTo>
                    <a:lnTo>
                      <a:pt x="23" y="52"/>
                    </a:lnTo>
                    <a:lnTo>
                      <a:pt x="189" y="52"/>
                    </a:lnTo>
                    <a:lnTo>
                      <a:pt x="213" y="35"/>
                    </a:lnTo>
                    <a:lnTo>
                      <a:pt x="213" y="0"/>
                    </a:lnTo>
                    <a:lnTo>
                      <a:pt x="47" y="35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266" y="42"/>
              <a:ext cx="864" cy="601"/>
              <a:chOff x="4266" y="42"/>
              <a:chExt cx="864" cy="601"/>
            </a:xfrm>
          </p:grpSpPr>
          <p:sp>
            <p:nvSpPr>
              <p:cNvPr id="23584" name="Line 16"/>
              <p:cNvSpPr>
                <a:spLocks noChangeShapeType="1"/>
              </p:cNvSpPr>
              <p:nvPr/>
            </p:nvSpPr>
            <p:spPr bwMode="auto">
              <a:xfrm flipH="1">
                <a:off x="4841" y="116"/>
                <a:ext cx="87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7"/>
              <p:cNvSpPr>
                <a:spLocks noChangeShapeType="1"/>
              </p:cNvSpPr>
              <p:nvPr/>
            </p:nvSpPr>
            <p:spPr bwMode="auto">
              <a:xfrm flipH="1">
                <a:off x="4805" y="140"/>
                <a:ext cx="36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Line 18"/>
              <p:cNvSpPr>
                <a:spLocks noChangeShapeType="1"/>
              </p:cNvSpPr>
              <p:nvPr/>
            </p:nvSpPr>
            <p:spPr bwMode="auto">
              <a:xfrm flipH="1">
                <a:off x="4753" y="53"/>
                <a:ext cx="25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Line 19"/>
              <p:cNvSpPr>
                <a:spLocks noChangeShapeType="1"/>
              </p:cNvSpPr>
              <p:nvPr/>
            </p:nvSpPr>
            <p:spPr bwMode="auto">
              <a:xfrm>
                <a:off x="4706" y="124"/>
                <a:ext cx="2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20"/>
              <p:cNvSpPr>
                <a:spLocks noChangeShapeType="1"/>
              </p:cNvSpPr>
              <p:nvPr/>
            </p:nvSpPr>
            <p:spPr bwMode="auto">
              <a:xfrm>
                <a:off x="4643" y="42"/>
                <a:ext cx="16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21"/>
              <p:cNvSpPr>
                <a:spLocks noChangeShapeType="1"/>
              </p:cNvSpPr>
              <p:nvPr/>
            </p:nvSpPr>
            <p:spPr bwMode="auto">
              <a:xfrm flipH="1" flipV="1">
                <a:off x="4588" y="135"/>
                <a:ext cx="23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22"/>
              <p:cNvSpPr>
                <a:spLocks noChangeShapeType="1"/>
              </p:cNvSpPr>
              <p:nvPr/>
            </p:nvSpPr>
            <p:spPr bwMode="auto">
              <a:xfrm flipH="1" flipV="1">
                <a:off x="4493" y="88"/>
                <a:ext cx="75" cy="1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23"/>
              <p:cNvSpPr>
                <a:spLocks noChangeShapeType="1"/>
              </p:cNvSpPr>
              <p:nvPr/>
            </p:nvSpPr>
            <p:spPr bwMode="auto">
              <a:xfrm flipH="1" flipV="1">
                <a:off x="4480" y="207"/>
                <a:ext cx="40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24"/>
              <p:cNvSpPr>
                <a:spLocks noChangeShapeType="1"/>
              </p:cNvSpPr>
              <p:nvPr/>
            </p:nvSpPr>
            <p:spPr bwMode="auto">
              <a:xfrm flipH="1" flipV="1">
                <a:off x="4362" y="215"/>
                <a:ext cx="128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25"/>
              <p:cNvSpPr>
                <a:spLocks noChangeShapeType="1"/>
              </p:cNvSpPr>
              <p:nvPr/>
            </p:nvSpPr>
            <p:spPr bwMode="auto">
              <a:xfrm flipH="1" flipV="1">
                <a:off x="4386" y="301"/>
                <a:ext cx="7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26"/>
              <p:cNvSpPr>
                <a:spLocks noChangeShapeType="1"/>
              </p:cNvSpPr>
              <p:nvPr/>
            </p:nvSpPr>
            <p:spPr bwMode="auto">
              <a:xfrm flipH="1" flipV="1">
                <a:off x="4290" y="335"/>
                <a:ext cx="157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27"/>
              <p:cNvSpPr>
                <a:spLocks noChangeShapeType="1"/>
              </p:cNvSpPr>
              <p:nvPr/>
            </p:nvSpPr>
            <p:spPr bwMode="auto">
              <a:xfrm flipH="1" flipV="1">
                <a:off x="4357" y="412"/>
                <a:ext cx="80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28"/>
              <p:cNvSpPr>
                <a:spLocks noChangeShapeType="1"/>
              </p:cNvSpPr>
              <p:nvPr/>
            </p:nvSpPr>
            <p:spPr bwMode="auto">
              <a:xfrm flipH="1" flipV="1">
                <a:off x="4266" y="460"/>
                <a:ext cx="171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29"/>
              <p:cNvSpPr>
                <a:spLocks noChangeShapeType="1"/>
              </p:cNvSpPr>
              <p:nvPr/>
            </p:nvSpPr>
            <p:spPr bwMode="auto">
              <a:xfrm flipH="1">
                <a:off x="4367" y="529"/>
                <a:ext cx="7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30"/>
              <p:cNvSpPr>
                <a:spLocks noChangeShapeType="1"/>
              </p:cNvSpPr>
              <p:nvPr/>
            </p:nvSpPr>
            <p:spPr bwMode="auto">
              <a:xfrm flipH="1">
                <a:off x="4275" y="572"/>
                <a:ext cx="196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31"/>
              <p:cNvSpPr>
                <a:spLocks noChangeShapeType="1"/>
              </p:cNvSpPr>
              <p:nvPr/>
            </p:nvSpPr>
            <p:spPr bwMode="auto">
              <a:xfrm flipH="1">
                <a:off x="4439" y="622"/>
                <a:ext cx="56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32"/>
              <p:cNvSpPr>
                <a:spLocks noChangeShapeType="1"/>
              </p:cNvSpPr>
              <p:nvPr/>
            </p:nvSpPr>
            <p:spPr bwMode="auto">
              <a:xfrm flipV="1">
                <a:off x="4923" y="191"/>
                <a:ext cx="109" cy="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33"/>
              <p:cNvSpPr>
                <a:spLocks noChangeShapeType="1"/>
              </p:cNvSpPr>
              <p:nvPr/>
            </p:nvSpPr>
            <p:spPr bwMode="auto">
              <a:xfrm flipV="1">
                <a:off x="4957" y="278"/>
                <a:ext cx="50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34"/>
              <p:cNvSpPr>
                <a:spLocks noChangeShapeType="1"/>
              </p:cNvSpPr>
              <p:nvPr/>
            </p:nvSpPr>
            <p:spPr bwMode="auto">
              <a:xfrm flipV="1">
                <a:off x="4967" y="311"/>
                <a:ext cx="141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35"/>
              <p:cNvSpPr>
                <a:spLocks noChangeShapeType="1"/>
              </p:cNvSpPr>
              <p:nvPr/>
            </p:nvSpPr>
            <p:spPr bwMode="auto">
              <a:xfrm flipV="1">
                <a:off x="4977" y="389"/>
                <a:ext cx="6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36"/>
              <p:cNvSpPr>
                <a:spLocks noChangeShapeType="1"/>
              </p:cNvSpPr>
              <p:nvPr/>
            </p:nvSpPr>
            <p:spPr bwMode="auto">
              <a:xfrm flipV="1">
                <a:off x="4977" y="438"/>
                <a:ext cx="153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Line 37"/>
              <p:cNvSpPr>
                <a:spLocks noChangeShapeType="1"/>
              </p:cNvSpPr>
              <p:nvPr/>
            </p:nvSpPr>
            <p:spPr bwMode="auto">
              <a:xfrm>
                <a:off x="4977" y="507"/>
                <a:ext cx="5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Line 38"/>
              <p:cNvSpPr>
                <a:spLocks noChangeShapeType="1"/>
              </p:cNvSpPr>
              <p:nvPr/>
            </p:nvSpPr>
            <p:spPr bwMode="auto">
              <a:xfrm>
                <a:off x="4943" y="551"/>
                <a:ext cx="179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Line 39"/>
              <p:cNvSpPr>
                <a:spLocks noChangeShapeType="1"/>
              </p:cNvSpPr>
              <p:nvPr/>
            </p:nvSpPr>
            <p:spPr bwMode="auto">
              <a:xfrm>
                <a:off x="4914" y="600"/>
                <a:ext cx="44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8" name="Line 40"/>
              <p:cNvSpPr>
                <a:spLocks noChangeShapeType="1"/>
              </p:cNvSpPr>
              <p:nvPr/>
            </p:nvSpPr>
            <p:spPr bwMode="auto">
              <a:xfrm flipH="1">
                <a:off x="4886" y="204"/>
                <a:ext cx="48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8" name="TextBox 59"/>
          <p:cNvSpPr txBox="1">
            <a:spLocks noChangeArrowheads="1"/>
          </p:cNvSpPr>
          <p:nvPr/>
        </p:nvSpPr>
        <p:spPr bwMode="auto">
          <a:xfrm rot="-2105181">
            <a:off x="-274681" y="2882097"/>
            <a:ext cx="4395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800" b="1" dirty="0">
                <a:solidFill>
                  <a:srgbClr val="FFC000"/>
                </a:solidFill>
                <a:cs typeface="B Homa" pitchFamily="2" charset="-78"/>
              </a:rPr>
              <a:t>مقایسه </a:t>
            </a:r>
            <a:r>
              <a:rPr lang="fa-IR" sz="2800" b="1" dirty="0" smtClean="0">
                <a:solidFill>
                  <a:srgbClr val="FFC000"/>
                </a:solidFill>
                <a:cs typeface="B Homa" pitchFamily="2" charset="-78"/>
              </a:rPr>
              <a:t>برخی ویژگیهای پژوهش </a:t>
            </a:r>
            <a:r>
              <a:rPr lang="fa-IR" sz="2800" b="1" dirty="0">
                <a:solidFill>
                  <a:srgbClr val="FFC000"/>
                </a:solidFill>
                <a:cs typeface="B Homa" pitchFamily="2" charset="-78"/>
              </a:rPr>
              <a:t>کمی و کیفی</a:t>
            </a:r>
            <a:endParaRPr lang="en-US" sz="2800" b="1" dirty="0">
              <a:solidFill>
                <a:srgbClr val="FFC000"/>
              </a:solidFill>
              <a:cs typeface="B Homa" pitchFamily="2" charset="-78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971800" y="2133600"/>
            <a:ext cx="3886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آنالیز آماری در پایان پژوهش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971800" y="228600"/>
            <a:ext cx="3886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چارچوب انعطاف ناپذیر(ذهن ساختاریافته) 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971800" y="1154113"/>
            <a:ext cx="3886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نمونه های فراوان و غیر فعال در فرآیند تحقیق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71800" y="2514600"/>
            <a:ext cx="3886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قبول یا رد فرض اولیه (تعمیم پذیری)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057400" y="5791200"/>
            <a:ext cx="48006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خلق مفاهیم و نظریه ی جدید (عدم تعمیم پذیری)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057400" y="4430713"/>
            <a:ext cx="48006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مشارکت کنندگان محدود، فعال در پژوهش و همکار</a:t>
            </a:r>
            <a:endParaRPr lang="en-US" b="1" i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971800" y="3516313"/>
            <a:ext cx="38862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solidFill>
                  <a:srgbClr val="002060"/>
                </a:solidFill>
                <a:cs typeface="B Nazanin" pitchFamily="2" charset="-78"/>
              </a:rPr>
              <a:t>چارچوب انعطاف پذیر (ذهن ساختارپذیر)</a:t>
            </a:r>
            <a:endParaRPr lang="en-US" b="1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2757</Words>
  <Application>Microsoft Office PowerPoint</Application>
  <PresentationFormat>On-screen Show (4:3)</PresentationFormat>
  <Paragraphs>297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Concourse</vt:lpstr>
      <vt:lpstr>Theme1</vt:lpstr>
      <vt:lpstr>PowerPoint Presentation</vt:lpstr>
      <vt:lpstr>مقدمات تحقیق کیفی با تاکید بر مرحله کدگذاری</vt:lpstr>
      <vt:lpstr> مروری کلی بر تحقیقات کیفی </vt:lpstr>
      <vt:lpstr>PowerPoint Presentation</vt:lpstr>
      <vt:lpstr>PowerPoint Presentation</vt:lpstr>
      <vt:lpstr>PowerPoint Presentation</vt:lpstr>
      <vt:lpstr>PowerPoint Presentation</vt:lpstr>
      <vt:lpstr>سه جزء اصلي در پژوهشهاي کيفي</vt:lpstr>
      <vt:lpstr>PowerPoint Presentation</vt:lpstr>
      <vt:lpstr>سابقه ”نظریه پردازی زمینه بنیان“ به سال 1967 و انتشار اثر ”گلیزر و استراوس“ بازمی گردد.</vt:lpstr>
      <vt:lpstr>نظریه پردازی زمینه بنیان از نگاه پديد آورندگان آن</vt:lpstr>
      <vt:lpstr>PowerPoint Presentation</vt:lpstr>
      <vt:lpstr>ویژگیهای کلی نظریه پردازی زمینه بنیان </vt:lpstr>
      <vt:lpstr> مراحل اجرای پژوهش به شیوة  GT </vt:lpstr>
      <vt:lpstr>روشهاي گردآوري داده ها</vt:lpstr>
      <vt:lpstr>ویژگی های مشارکت کنندگان...</vt:lpstr>
      <vt:lpstr>نمونه گیری</vt:lpstr>
      <vt:lpstr>PowerPoint Presentation</vt:lpstr>
      <vt:lpstr>تحلیل داده ها: ‌کدگذاري:  فرایندي است که طی آن محقق به جداسازي، مفهوم بندي و ادغام و یکپارچه کردن داده ها می پردازد در این فرایند واحد بنیادین" مفهوم" است. </vt:lpstr>
      <vt:lpstr>   روش تجزیه و تحلیل داده‌ها </vt:lpstr>
      <vt:lpstr>تحلیل داده‌ها</vt:lpstr>
      <vt:lpstr>گام اول تحلیل: کدگذاری باز</vt:lpstr>
      <vt:lpstr>استخراج مقوله ها</vt:lpstr>
      <vt:lpstr>PowerPoint Presentation</vt:lpstr>
      <vt:lpstr>کدگذاری محوریکدگذاری و مقوله بندی.pdf </vt:lpstr>
      <vt:lpstr>کدگذاری محوریکدگذاری و مقوله بندی.pdf </vt:lpstr>
      <vt:lpstr>گام سوم تحلیل: کدگذاری انتخابی کدگذاری و مقوله بندی.pdf</vt:lpstr>
      <vt:lpstr>PowerPoint Presentation</vt:lpstr>
      <vt:lpstr>PowerPoint Presentation</vt:lpstr>
      <vt:lpstr>نحوه ارزیابی و اعتباربخشی به کیفیت پژوهش</vt:lpstr>
      <vt:lpstr>PowerPoint Presentation</vt:lpstr>
      <vt:lpstr>PowerPoint Presentation</vt:lpstr>
      <vt:lpstr>PowerPoint Presentation</vt:lpstr>
    </vt:vector>
  </TitlesOfParts>
  <Company>bourse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madahi</dc:creator>
  <cp:lastModifiedBy>ALBORZ</cp:lastModifiedBy>
  <cp:revision>853</cp:revision>
  <cp:lastPrinted>2016-12-11T17:56:42Z</cp:lastPrinted>
  <dcterms:created xsi:type="dcterms:W3CDTF">2008-10-11T06:12:21Z</dcterms:created>
  <dcterms:modified xsi:type="dcterms:W3CDTF">2017-01-22T06:15:15Z</dcterms:modified>
</cp:coreProperties>
</file>