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8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E3104-F277-4F3C-9F17-3D5EAFA887C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483FD-7893-47FF-9E98-3F14C7D2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7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1FA1-0732-4020-8C16-2E944601B040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915D-90FC-4C26-B274-87E751F66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دفتر نظارت و ارزیابی دانشگاه شیراز               </a:t>
            </a:r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541C7-C5F7-4B4F-82D1-421A200314CB}" type="slidenum">
              <a:rPr lang="ar-SA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>
                <a:solidFill>
                  <a:prstClr val="black"/>
                </a:solidFill>
              </a:rPr>
              <a:t>دفتر نظارت و ارزیابی دانشگاه شیراز            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541C7-C5F7-4B4F-82D1-421A200314CB}" type="slidenum">
              <a:rPr lang="ar-SA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>
                <a:solidFill>
                  <a:prstClr val="black"/>
                </a:solidFill>
              </a:rPr>
              <a:t>دفتر نظارت و ارزیابی دانشگاه شیراز             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541C7-C5F7-4B4F-82D1-421A200314CB}" type="slidenum">
              <a:rPr lang="ar-SA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>
                <a:solidFill>
                  <a:prstClr val="black"/>
                </a:solidFill>
              </a:rPr>
              <a:t>دفتر نظارت و ارزیابی دانشگاه شیراز         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C236-8AEA-471C-AB46-B4C9CECBFA70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908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C9B7-5E1C-42DA-8644-B59AAF69B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vad.abbaspou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j.abbaspour@shirazu.ac.i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sciencedirect.com/science?_ob=PublicationURL&amp;newIssueAlert=2&amp;_cid=271546&amp;_pubType=J&amp;_auth=y&amp;_acct=C000057916&amp;_version=1&amp;_urlVersion=0&amp;_userid=12058503&amp;md5=79856d6e1027d11008ac6ceea3149c2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link.com/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proquest.com/" TargetMode="Externa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dfonline.com/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library.wiley.com/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tor.org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564400"/>
            <a:ext cx="7772400" cy="1123384"/>
          </a:xfrm>
        </p:spPr>
        <p:txBody>
          <a:bodyPr anchor="ctr"/>
          <a:lstStyle/>
          <a:p>
            <a:pPr algn="ctr"/>
            <a:r>
              <a:rPr lang="fa-IR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B Nazanin" pitchFamily="2" charset="-78"/>
              </a:rPr>
              <a:t>آشنایی با پایگاه </a:t>
            </a:r>
            <a:r>
              <a:rPr lang="fa-IR" sz="40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B Nazanin" pitchFamily="2" charset="-78"/>
              </a:rPr>
              <a:t>های اطلاعاتی لاتین و خدمات آنها</a:t>
            </a:r>
            <a:endParaRPr lang="fa-IR" sz="40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657600"/>
            <a:ext cx="6400800" cy="29423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a-IR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 دکتر جواد </a:t>
            </a: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عباس‌پور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عضو هیأت علمی بخش علم اطلاعات و دانش شناسی دانشگاه شیراز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fa-IR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3"/>
              </a:rPr>
              <a:t>Javad.abbaspour@gmail.com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4"/>
              </a:rPr>
              <a:t>j.abbaspour@shirazu.ac.ir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12859"/>
          </a:xfrm>
        </p:spPr>
        <p:txBody>
          <a:bodyPr/>
          <a:lstStyle/>
          <a:p>
            <a:pPr lvl="0" algn="r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انواع 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Alert</a:t>
            </a: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(Search Alert)</a:t>
            </a:r>
            <a:r>
              <a:rPr lang="en-US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24425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ذخیره فرایند جستجو بصورت یک </a:t>
            </a:r>
            <a:r>
              <a:rPr lang="en-US" dirty="0" smtClean="0">
                <a:cs typeface="B Nazanin" pitchFamily="2" charset="-78"/>
              </a:rPr>
              <a:t> Search Alert </a:t>
            </a:r>
            <a:r>
              <a:rPr lang="fa-IR" dirty="0" smtClean="0">
                <a:cs typeface="B Nazanin" pitchFamily="2" charset="-78"/>
              </a:rPr>
              <a:t>پس از انجام یک جستجو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فعال شدن جستجو بصورت خودکار و یا در فواصل زمانی تعریف شده توسط پژوهشگر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ارسال نتایج بازیابی شده به آدرس پست الکترونیکی وی در صورت روزآمد شدن اطلاعات پایگاه اطلاعاتی و یا مجموعه مجلات الکترونیکی مورد نظر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5257800"/>
            <a:ext cx="7696200" cy="16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1"/>
            <a:r>
              <a:rPr lang="fa-IR" sz="2800" dirty="0">
                <a:solidFill>
                  <a:srgbClr val="FFFFFF"/>
                </a:solidFill>
                <a:cs typeface="B Nazanin" pitchFamily="2" charset="-78"/>
              </a:rPr>
              <a:t>نکته مهم:</a:t>
            </a:r>
            <a:r>
              <a:rPr lang="en-US" sz="2800" dirty="0">
                <a:solidFill>
                  <a:srgbClr val="FFFFFF"/>
                </a:solidFill>
                <a:cs typeface="B Nazanin" pitchFamily="2" charset="-78"/>
              </a:rPr>
              <a:t>Search Alert </a:t>
            </a:r>
            <a:r>
              <a:rPr lang="fa-IR" sz="2800" dirty="0">
                <a:solidFill>
                  <a:srgbClr val="FFFFFF"/>
                </a:solidFill>
                <a:cs typeface="B Nazanin" pitchFamily="2" charset="-78"/>
              </a:rPr>
              <a:t>می تواند بر اساس نیاز پژوهشگر یکی از  انواع جستجوهای </a:t>
            </a:r>
            <a:r>
              <a:rPr lang="fa-IR" sz="2800" dirty="0" err="1">
                <a:solidFill>
                  <a:srgbClr val="FFFFFF"/>
                </a:solidFill>
                <a:cs typeface="B Nazanin" pitchFamily="2" charset="-78"/>
              </a:rPr>
              <a:t>کلیدواژه</a:t>
            </a:r>
            <a:r>
              <a:rPr lang="fa-IR" sz="2800" dirty="0">
                <a:solidFill>
                  <a:srgbClr val="FFFFFF"/>
                </a:solidFill>
                <a:cs typeface="B Nazanin" pitchFamily="2" charset="-78"/>
              </a:rPr>
              <a:t> ای، نام نویسنده، و غیره باشد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67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نمونه ای از فرایند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Search Alert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در پایگاه </a:t>
            </a:r>
            <a:r>
              <a:rPr lang="en-US" sz="3600" b="1" dirty="0" err="1" smtClean="0">
                <a:solidFill>
                  <a:srgbClr val="FFC000"/>
                </a:solidFill>
                <a:cs typeface="B Nazanin" pitchFamily="2" charset="-78"/>
              </a:rPr>
              <a:t>ScienceDirect</a:t>
            </a: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3278188" cy="786369"/>
          </a:xfrm>
        </p:spPr>
        <p:txBody>
          <a:bodyPr/>
          <a:lstStyle/>
          <a:p>
            <a:pPr lvl="0" algn="ctr" rtl="1"/>
            <a:r>
              <a:rPr lang="en-US" sz="2800" dirty="0" smtClean="0">
                <a:cs typeface="B Nazanin" pitchFamily="2" charset="-78"/>
              </a:rPr>
              <a:t>Search Alert</a:t>
            </a:r>
          </a:p>
          <a:p>
            <a:pPr algn="ctr" rtl="1"/>
            <a:endParaRPr lang="fa-IR" sz="2800" dirty="0">
              <a:cs typeface="B Nazanin" pitchFamily="2" charset="-78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57800" y="2895600"/>
            <a:ext cx="3886200" cy="396240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24400" y="1905000"/>
            <a:ext cx="4041775" cy="775597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ذخیره جستجو به عنوان یک </a:t>
            </a:r>
            <a:r>
              <a:rPr lang="en-US" sz="2800" dirty="0" smtClean="0">
                <a:cs typeface="B Nazanin" pitchFamily="2" charset="-78"/>
              </a:rPr>
              <a:t>Search Alert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983480" cy="2362200"/>
          </a:xfrm>
          <a:prstGeom prst="rect">
            <a:avLst/>
          </a:prstGeom>
          <a:noFill/>
          <a:ln w="635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228600" y="5105400"/>
            <a:ext cx="2706688" cy="808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6477000" y="2895600"/>
            <a:ext cx="1258888" cy="5032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57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1" grpId="0" build="p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نمونه ای از فرایند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Search Alert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در پایگاه </a:t>
            </a:r>
            <a:r>
              <a:rPr lang="en-US" sz="3600" b="1" dirty="0" err="1" smtClean="0">
                <a:solidFill>
                  <a:srgbClr val="FFC000"/>
                </a:solidFill>
                <a:cs typeface="B Nazanin" pitchFamily="2" charset="-78"/>
              </a:rPr>
              <a:t>ScienceDirect</a:t>
            </a: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2590800"/>
            <a:ext cx="6705600" cy="40386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733800" y="1295400"/>
            <a:ext cx="5029200" cy="1600200"/>
          </a:xfrm>
        </p:spPr>
        <p:txBody>
          <a:bodyPr/>
          <a:lstStyle/>
          <a:p>
            <a:pPr algn="r" rtl="1">
              <a:buNone/>
            </a:pPr>
            <a:r>
              <a:rPr lang="fa-IR" sz="2800" dirty="0" smtClean="0">
                <a:cs typeface="B Nazanin" pitchFamily="2" charset="-78"/>
              </a:rPr>
              <a:t>تعیین دوره ای دریافت اطلاعات توسط </a:t>
            </a:r>
            <a:r>
              <a:rPr lang="en-US" sz="2800" dirty="0" smtClean="0">
                <a:cs typeface="B Nazanin" pitchFamily="2" charset="-78"/>
              </a:rPr>
              <a:t>Alert</a:t>
            </a:r>
            <a:r>
              <a:rPr lang="fa-IR" sz="2800" dirty="0" smtClean="0">
                <a:cs typeface="B Nazanin" pitchFamily="2" charset="-78"/>
              </a:rPr>
              <a:t> (هفتگی، ماهانه ، روزانه و لحظه اي )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fa-IR" sz="2800" dirty="0">
              <a:cs typeface="B Nazanin" pitchFamily="2" charset="-78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600200" y="5181600"/>
            <a:ext cx="16764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0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2008242"/>
          </a:xfrm>
        </p:spPr>
        <p:txBody>
          <a:bodyPr/>
          <a:lstStyle/>
          <a:p>
            <a:pPr lvl="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انواع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Alert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(Topic Alert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001000" cy="1648143"/>
          </a:xfrm>
        </p:spPr>
        <p:txBody>
          <a:bodyPr/>
          <a:lstStyle/>
          <a:p>
            <a:pPr marL="0" lvl="1" algn="r" rtl="1">
              <a:buClr>
                <a:schemeClr val="accent1"/>
              </a:buClr>
              <a:buSzPct val="65000"/>
            </a:pPr>
            <a:endParaRPr lang="fa-IR" sz="2800" dirty="0" smtClean="0">
              <a:cs typeface="B Nazanin" pitchFamily="2" charset="-78"/>
            </a:endParaRPr>
          </a:p>
          <a:p>
            <a:pPr marL="0" lvl="1" algn="r" rtl="1">
              <a:buClr>
                <a:schemeClr val="accent1"/>
              </a:buClr>
              <a:buSzPct val="65000"/>
            </a:pPr>
            <a:r>
              <a:rPr lang="fa-IR" sz="2800" dirty="0" smtClean="0">
                <a:cs typeface="B Nazanin" pitchFamily="2" charset="-78"/>
              </a:rPr>
              <a:t>اطلاع رسانی به پژوهشگر در رابطه با نتایج جدید پژوهشی در حوزه موضوعی مد نظر وی </a:t>
            </a:r>
          </a:p>
          <a:p>
            <a:pPr algn="r" rtl="1"/>
            <a:endParaRPr lang="fa-IR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1011046"/>
          </a:xfrm>
        </p:spPr>
        <p:txBody>
          <a:bodyPr/>
          <a:lstStyle/>
          <a:p>
            <a:pPr lvl="1" algn="ctr" rtl="1">
              <a:buNone/>
            </a:pPr>
            <a:r>
              <a:rPr lang="fa-IR" sz="2400" b="1" dirty="0" smtClean="0">
                <a:cs typeface="B Nazanin" pitchFamily="2" charset="-78"/>
              </a:rPr>
              <a:t>کلیک بر روی عبارت </a:t>
            </a:r>
            <a:r>
              <a:rPr lang="en-US" sz="2400" b="1" dirty="0" smtClean="0">
                <a:cs typeface="B Nazanin" pitchFamily="2" charset="-78"/>
              </a:rPr>
              <a:t>Select the topic Alert </a:t>
            </a:r>
          </a:p>
          <a:p>
            <a:pPr lvl="1" algn="r" rtl="1"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2667000"/>
            <a:ext cx="4041775" cy="1048364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itchFamily="2" charset="-78"/>
              </a:rPr>
              <a:t>انتخاب یکی از موضوعات از لیست فهرست موضوعي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0201" y="3886200"/>
            <a:ext cx="3733800" cy="29718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5257800" cy="236220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0" y="6096000"/>
            <a:ext cx="2057400" cy="565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33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build="p"/>
      <p:bldP spid="8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2506840"/>
          </a:xfrm>
        </p:spPr>
        <p:txBody>
          <a:bodyPr/>
          <a:lstStyle/>
          <a:p>
            <a:pPr lvl="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انواع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Alert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(Table of Content Alert</a:t>
            </a: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8001000" cy="1191095"/>
          </a:xfrm>
        </p:spPr>
        <p:txBody>
          <a:bodyPr/>
          <a:lstStyle/>
          <a:p>
            <a:pPr lvl="0" algn="r" rtl="1">
              <a:buSzPct val="8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ارسال  فهرست مندرجات مجله ی انتخابی پژوهشگر به آدرس پست الکترونیکی وی قبل از انتشار </a:t>
            </a:r>
          </a:p>
          <a:p>
            <a:pPr lvl="1" algn="r" rtl="1">
              <a:buNone/>
            </a:pPr>
            <a:endParaRPr lang="fa-IR" dirty="0" smtClean="0">
              <a:cs typeface="B Nazanin" pitchFamily="2" charset="-78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91411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667000" y="5105400"/>
            <a:ext cx="1524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5146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solidFill>
                  <a:srgbClr val="FFFFFF"/>
                </a:solidFill>
                <a:cs typeface="B Nazanin" pitchFamily="2" charset="-78"/>
              </a:rPr>
              <a:t>ورود به صفحه اول نشریه مورد نظر از طریق مرور و فعال کردن گزینه </a:t>
            </a:r>
            <a:r>
              <a:rPr lang="en-US" b="1" dirty="0">
                <a:solidFill>
                  <a:srgbClr val="FFFFFF"/>
                </a:solidFill>
                <a:cs typeface="B Nazanin" pitchFamily="2" charset="-78"/>
                <a:hlinkClick r:id="rId4"/>
              </a:rPr>
              <a:t>Alert me about new articles</a:t>
            </a:r>
            <a:r>
              <a:rPr lang="en-US" b="1" dirty="0">
                <a:solidFill>
                  <a:srgbClr val="FFFFFF"/>
                </a:solidFill>
                <a:cs typeface="B Nazanin" pitchFamily="2" charset="-78"/>
              </a:rPr>
              <a:t> </a:t>
            </a:r>
            <a:endParaRPr lang="fa-IR" b="1" dirty="0">
              <a:solidFill>
                <a:srgbClr val="FF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6570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509644"/>
          </a:xfrm>
        </p:spPr>
        <p:txBody>
          <a:bodyPr/>
          <a:lstStyle/>
          <a:p>
            <a:pPr lvl="0" algn="r" rtl="1"/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انواع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Alert</a:t>
            </a: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(Citation Alert)</a:t>
            </a: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28600" y="2209800"/>
            <a:ext cx="4040188" cy="1048364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itchFamily="2" charset="-78"/>
              </a:rPr>
              <a:t>انتخاب گزینه </a:t>
            </a:r>
            <a:r>
              <a:rPr lang="en-US" dirty="0" smtClean="0">
                <a:cs typeface="B Nazanin" pitchFamily="2" charset="-78"/>
              </a:rPr>
              <a:t>Save as Citation alert</a:t>
            </a: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6025" y="3124200"/>
            <a:ext cx="4117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5102225" y="2209800"/>
            <a:ext cx="4041775" cy="1048364"/>
          </a:xfrm>
        </p:spPr>
        <p:txBody>
          <a:bodyPr/>
          <a:lstStyle/>
          <a:p>
            <a:pPr lvl="0" algn="ctr" rtl="1"/>
            <a:r>
              <a:rPr lang="fa-IR" dirty="0" smtClean="0">
                <a:cs typeface="B Nazanin" pitchFamily="2" charset="-78"/>
              </a:rPr>
              <a:t>انتخاب مقاله از طریق مرور یا جستجو در پایگاه 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4495800" cy="27432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16" name="Content Placeholder 7"/>
          <p:cNvSpPr txBox="1">
            <a:spLocks/>
          </p:cNvSpPr>
          <p:nvPr/>
        </p:nvSpPr>
        <p:spPr bwMode="auto">
          <a:xfrm>
            <a:off x="838200" y="914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lvl="1" indent="-325438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97AE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rgbClr val="FFFFFF"/>
                </a:solidFill>
                <a:cs typeface="B Nazanin" pitchFamily="2" charset="-78"/>
              </a:rPr>
              <a:t>  </a:t>
            </a:r>
            <a:r>
              <a:rPr lang="fa-IR" sz="2800" b="1" kern="0" dirty="0">
                <a:solidFill>
                  <a:srgbClr val="FFFFFF"/>
                </a:solidFill>
                <a:cs typeface="B Nazanin" pitchFamily="2" charset="-78"/>
              </a:rPr>
              <a:t>برای آگاهی از جدیدترین مقالات استناد کننده به مقاله مورد نظر پژوهشگر از طریق ارسال به آدرس پست الکترونیکی</a:t>
            </a:r>
          </a:p>
          <a:p>
            <a:pPr marL="342900" indent="-3429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5000"/>
              <a:buFont typeface="Wingdings" pitchFamily="2" charset="2"/>
              <a:buChar char="n"/>
              <a:defRPr/>
            </a:pPr>
            <a:endParaRPr lang="fa-IR" sz="2800" kern="0" dirty="0">
              <a:solidFill>
                <a:srgbClr val="FF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97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3" grpId="0" build="p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11046"/>
          </a:xfrm>
        </p:spPr>
        <p:txBody>
          <a:bodyPr/>
          <a:lstStyle/>
          <a:p>
            <a:pPr lvl="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فهرست شخصی (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My List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1174168"/>
          </a:xfrm>
        </p:spPr>
        <p:txBody>
          <a:bodyPr/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نگهداری مقالات مورد نظر پژوهشگر به طور موقت در یک پوشه به نام </a:t>
            </a:r>
            <a:r>
              <a:rPr lang="en-US" sz="2800" dirty="0" smtClean="0">
                <a:cs typeface="B Nazanin" pitchFamily="2" charset="-78"/>
              </a:rPr>
              <a:t>my list</a:t>
            </a:r>
            <a:r>
              <a:rPr lang="fa-IR" sz="2800" dirty="0" smtClean="0">
                <a:cs typeface="B Nazanin" pitchFamily="2" charset="-78"/>
              </a:rPr>
              <a:t>یا </a:t>
            </a:r>
            <a:r>
              <a:rPr lang="en-US" sz="2800" dirty="0" smtClean="0">
                <a:cs typeface="B Nazanin" pitchFamily="2" charset="-78"/>
              </a:rPr>
              <a:t>Marked list</a:t>
            </a:r>
            <a:r>
              <a:rPr lang="fa-IR" sz="2800" dirty="0" smtClean="0">
                <a:cs typeface="B Nazanin" pitchFamily="2" charset="-78"/>
              </a:rPr>
              <a:t> و  انجام عملیاتی مانند چاپ ، ذخیره و تحلیل نتایج بر روی مقالات مورد نظر</a:t>
            </a:r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837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11046"/>
          </a:xfrm>
        </p:spPr>
        <p:txBody>
          <a:bodyPr/>
          <a:lstStyle/>
          <a:p>
            <a:pPr lvl="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فهرست شخصی (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My List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82000" cy="1561966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نکته: در برخی از پایگاههای اطلاعاتی مانند </a:t>
            </a:r>
            <a:r>
              <a:rPr lang="en-US" sz="2800" dirty="0" smtClean="0">
                <a:cs typeface="B Nazanin" pitchFamily="2" charset="-78"/>
              </a:rPr>
              <a:t>Scopus</a:t>
            </a:r>
            <a:r>
              <a:rPr lang="fa-IR" sz="2800" dirty="0" smtClean="0">
                <a:cs typeface="B Nazanin" pitchFamily="2" charset="-78"/>
              </a:rPr>
              <a:t> و  </a:t>
            </a:r>
            <a:r>
              <a:rPr lang="en-US" sz="2800" dirty="0" smtClean="0">
                <a:cs typeface="B Nazanin" pitchFamily="2" charset="-78"/>
              </a:rPr>
              <a:t>Web of Knowledge</a:t>
            </a:r>
            <a:r>
              <a:rPr lang="fa-IR" sz="2800" dirty="0" smtClean="0">
                <a:cs typeface="B Nazanin" pitchFamily="2" charset="-78"/>
              </a:rPr>
              <a:t> پس از خروج از پایگاه  این اطلاعات حذف خواهد شد. برای جلوگیری از چنین اتفاقی باید لیست ایجاد شده را ذخیره کرد. 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fa-IR" sz="2800" dirty="0">
              <a:cs typeface="B Nazanin" pitchFamily="2" charset="-78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35977" y="3492500"/>
            <a:ext cx="470802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412907" cy="33528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4419600" y="4267200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3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70559"/>
          </a:xfrm>
        </p:spPr>
        <p:txBody>
          <a:bodyPr/>
          <a:lstStyle/>
          <a:p>
            <a:pPr lvl="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جستجوی ذخیره شده(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Saved Search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en-US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914401"/>
            <a:ext cx="8001000" cy="3047999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فراهم آمدن  قابلیت های زیر با ذخیره جستجو های انجام شده برای مراجعات بعدی:</a:t>
            </a:r>
          </a:p>
          <a:p>
            <a:pPr lvl="1" algn="r" rtl="1"/>
            <a:r>
              <a:rPr lang="fa-IR" sz="2800" dirty="0" smtClean="0">
                <a:cs typeface="B Nazanin" pitchFamily="2" charset="-78"/>
              </a:rPr>
              <a:t>ایجاد </a:t>
            </a:r>
            <a:r>
              <a:rPr lang="en-US" sz="2800" dirty="0" smtClean="0">
                <a:cs typeface="B Nazanin" pitchFamily="2" charset="-78"/>
              </a:rPr>
              <a:t>Alert</a:t>
            </a:r>
            <a:r>
              <a:rPr lang="fa-IR" sz="2800" dirty="0" smtClean="0">
                <a:cs typeface="B Nazanin" pitchFamily="2" charset="-78"/>
              </a:rPr>
              <a:t> برای جستجوی خاص </a:t>
            </a:r>
            <a:endParaRPr lang="en-US" sz="2800" dirty="0" smtClean="0">
              <a:cs typeface="B Nazanin" pitchFamily="2" charset="-78"/>
            </a:endParaRPr>
          </a:p>
          <a:p>
            <a:pPr lvl="1" algn="r" rtl="1"/>
            <a:r>
              <a:rPr lang="fa-IR" sz="2800" dirty="0" smtClean="0">
                <a:cs typeface="B Nazanin" pitchFamily="2" charset="-78"/>
              </a:rPr>
              <a:t>ترکیب جستجوهای ذخیره شده</a:t>
            </a:r>
            <a:r>
              <a:rPr lang="fa-IR" sz="2800" i="1" dirty="0" smtClean="0">
                <a:cs typeface="B Nazanin" pitchFamily="2" charset="-78"/>
              </a:rPr>
              <a:t> با یکدیگر و ایجاد یک جستجوی جدید پیچیده</a:t>
            </a:r>
            <a:endParaRPr lang="en-US" sz="2800" dirty="0" smtClean="0">
              <a:cs typeface="B Nazanin" pitchFamily="2" charset="-78"/>
            </a:endParaRPr>
          </a:p>
          <a:p>
            <a:pPr lvl="1" algn="r" rtl="1"/>
            <a:r>
              <a:rPr lang="en-US" sz="2800" i="1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اجرای دوباره یک جستجو</a:t>
            </a:r>
            <a:endParaRPr lang="en-US" sz="2800" dirty="0" smtClean="0">
              <a:cs typeface="B Nazanin" pitchFamily="2" charset="-78"/>
            </a:endParaRPr>
          </a:p>
          <a:p>
            <a:pPr lvl="1" algn="r" rtl="1"/>
            <a:r>
              <a:rPr lang="fa-IR" sz="2800" dirty="0" smtClean="0">
                <a:cs typeface="B Nazanin" pitchFamily="2" charset="-78"/>
              </a:rPr>
              <a:t> نمایش نتایج جستجو</a:t>
            </a:r>
            <a:endParaRPr lang="en-US" sz="2800" dirty="0" smtClean="0">
              <a:cs typeface="B Nazanin" pitchFamily="2" charset="-78"/>
            </a:endParaRPr>
          </a:p>
          <a:p>
            <a:pPr lvl="1" algn="r" rtl="1"/>
            <a:r>
              <a:rPr lang="fa-IR" sz="2800" dirty="0" smtClean="0">
                <a:cs typeface="B Nazanin" pitchFamily="2" charset="-78"/>
              </a:rPr>
              <a:t>ویرایش جستجو</a:t>
            </a:r>
            <a:endParaRPr lang="en-US" sz="2800" dirty="0" smtClean="0">
              <a:cs typeface="B Nazanin" pitchFamily="2" charset="-78"/>
            </a:endParaRPr>
          </a:p>
          <a:p>
            <a:pPr lvl="1" algn="r" rtl="1"/>
            <a:r>
              <a:rPr lang="fa-IR" sz="2800" dirty="0" smtClean="0">
                <a:cs typeface="B Nazanin" pitchFamily="2" charset="-78"/>
              </a:rPr>
              <a:t>ایجاد</a:t>
            </a:r>
            <a:r>
              <a:rPr lang="en-US" sz="2800" dirty="0" smtClean="0">
                <a:cs typeface="B Nazanin" pitchFamily="2" charset="-78"/>
              </a:rPr>
              <a:t>RSS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52826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133600" y="4724400"/>
            <a:ext cx="2057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200400" y="42672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20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11046"/>
          </a:xfrm>
        </p:spPr>
        <p:txBody>
          <a:bodyPr/>
          <a:lstStyle/>
          <a:p>
            <a:pPr lvl="0" algn="r" rtl="1"/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اصلاح نتایج بازیابی شده (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Refine Results</a:t>
            </a: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2111347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پالایشگر نتایج:  </a:t>
            </a:r>
          </a:p>
          <a:p>
            <a:pPr lvl="2" algn="r" rtl="1"/>
            <a:r>
              <a:rPr lang="fa-IR" sz="2800" dirty="0" smtClean="0">
                <a:cs typeface="B Nazanin" pitchFamily="2" charset="-78"/>
              </a:rPr>
              <a:t>جستجوی مجدد در درون نتایج بازیابی شده و  اخص کردن نتایج </a:t>
            </a:r>
          </a:p>
          <a:p>
            <a:pPr lvl="2" algn="r" rtl="1"/>
            <a:r>
              <a:rPr lang="fa-IR" sz="2800" dirty="0" smtClean="0">
                <a:cs typeface="B Nazanin" pitchFamily="2" charset="-78"/>
              </a:rPr>
              <a:t>استفاده از محدود کننده هایی همچون زبان مدرک ، نوع مدرک( مقاله، کتاب، مروری و ...)، نوع منبع، رشته، سال، نویسنده و غیره به منظور پالایش جستجو و به دست آوردن نتایج دقیق تر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9138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0" y="4419600"/>
            <a:ext cx="18288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98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8229600" cy="683264"/>
          </a:xfrm>
        </p:spPr>
        <p:txBody>
          <a:bodyPr anchor="ctr"/>
          <a:lstStyle/>
          <a:p>
            <a:pPr algn="r" rtl="1" eaLnBrk="1" hangingPunct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آنچه در این جلسه ارائه خواهد شد:</a:t>
            </a:r>
            <a:endParaRPr lang="en-US" b="1" dirty="0" smtClean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565693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الف . خدمات ارائه شده توسط پایگاههای اطلاعاتی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ب. آشنایی با برخی از مهمترین پایگاه های اطلاعاتی</a:t>
            </a:r>
          </a:p>
          <a:p>
            <a:pPr algn="r" rtl="1">
              <a:buNone/>
            </a:pPr>
            <a:endParaRPr lang="fa-IR" sz="3600" dirty="0" smtClean="0">
              <a:cs typeface="B Nazanin" pitchFamily="2" charset="-78"/>
            </a:endParaRPr>
          </a:p>
          <a:p>
            <a:pPr lvl="1" algn="r" rtl="1">
              <a:buNone/>
            </a:pPr>
            <a:endParaRPr lang="fa-IR" sz="3600" dirty="0" smtClean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ج. آشنایی با فهرست پیوسته کتابخانه ها( اپک ها)</a:t>
            </a:r>
          </a:p>
          <a:p>
            <a:pPr algn="r" rtl="1"/>
            <a:endParaRPr lang="fa-IR" sz="3600" dirty="0" smtClean="0">
              <a:cs typeface="B Nazanin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0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مثال: پالایش نتایج جستجو در پایگاه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Scopus</a:t>
            </a: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14800" cy="398571"/>
          </a:xfrm>
        </p:spPr>
        <p:txBody>
          <a:bodyPr/>
          <a:lstStyle/>
          <a:p>
            <a:pPr algn="ctr" rtl="1"/>
            <a:r>
              <a:rPr lang="fa-IR" sz="2800" dirty="0" smtClean="0">
                <a:cs typeface="B Nazanin" pitchFamily="2" charset="-78"/>
              </a:rPr>
              <a:t>پالایشگر جستجو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1775" cy="1561966"/>
          </a:xfrm>
        </p:spPr>
        <p:txBody>
          <a:bodyPr/>
          <a:lstStyle/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ctr" rtl="1"/>
            <a:r>
              <a:rPr lang="fa-IR" sz="2800" dirty="0" smtClean="0">
                <a:cs typeface="B Nazanin" pitchFamily="2" charset="-78"/>
              </a:rPr>
              <a:t>نمونه ای از جستجو در میان نتایج بازیابی شده 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fa-IR" sz="2800" dirty="0">
              <a:cs typeface="B Nazanin" pitchFamily="2" charset="-78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08115" y="3886200"/>
            <a:ext cx="48358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3190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2"/>
          <p:cNvSpPr>
            <a:spLocks noChangeArrowheads="1"/>
          </p:cNvSpPr>
          <p:nvPr/>
        </p:nvSpPr>
        <p:spPr bwMode="auto">
          <a:xfrm rot="5400000">
            <a:off x="-800100" y="4991098"/>
            <a:ext cx="2590802" cy="114300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0" y="3581400"/>
            <a:ext cx="19050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 flipV="1">
            <a:off x="4495800" y="4267200"/>
            <a:ext cx="1219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 flipV="1">
            <a:off x="4191000" y="5029200"/>
            <a:ext cx="1219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 flipV="1">
            <a:off x="5334000" y="4724400"/>
            <a:ext cx="1600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92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11046"/>
          </a:xfrm>
        </p:spPr>
        <p:txBody>
          <a:bodyPr/>
          <a:lstStyle/>
          <a:p>
            <a:pPr lvl="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خدمات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RSS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(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Really Simple syndication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)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79387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جهت آگاهی سریع از جدید ترین منابع وارد شده در پایگاهها</a:t>
            </a:r>
          </a:p>
          <a:p>
            <a:pPr lvl="2" algn="r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lvl="2" algn="r" rtl="1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ارسال نتایج به 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en-US" sz="2800" dirty="0" err="1" smtClean="0">
                <a:cs typeface="B Nazanin" pitchFamily="2" charset="-78"/>
              </a:rPr>
              <a:t>Rss</a:t>
            </a:r>
            <a:r>
              <a:rPr lang="en-US" sz="2800" dirty="0" smtClean="0">
                <a:cs typeface="B Nazanin" pitchFamily="2" charset="-78"/>
              </a:rPr>
              <a:t> reader </a:t>
            </a:r>
            <a:r>
              <a:rPr lang="fa-IR" sz="2800" dirty="0" smtClean="0">
                <a:cs typeface="B Nazanin" pitchFamily="2" charset="-78"/>
              </a:rPr>
              <a:t>به جای ارسال به پست الکترونیکی</a:t>
            </a:r>
          </a:p>
          <a:p>
            <a:pPr lvl="2" algn="r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3810000"/>
            <a:ext cx="7924800" cy="259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fa-IR" sz="2800" dirty="0">
                <a:solidFill>
                  <a:srgbClr val="FFFFFF"/>
                </a:solidFill>
                <a:cs typeface="B Nazanin" pitchFamily="2" charset="-78"/>
              </a:rPr>
              <a:t>نکته: اگر رایانه مختص به خود دارید، پیشنهاد می شود یکی از انواع رایگان </a:t>
            </a:r>
            <a:r>
              <a:rPr lang="en-US" sz="2800" dirty="0">
                <a:solidFill>
                  <a:srgbClr val="FFFFFF"/>
                </a:solidFill>
                <a:cs typeface="B Nazanin" pitchFamily="2" charset="-78"/>
              </a:rPr>
              <a:t>RSS reader</a:t>
            </a:r>
            <a:r>
              <a:rPr lang="fa-IR" sz="2800" dirty="0">
                <a:solidFill>
                  <a:srgbClr val="FFFFFF"/>
                </a:solidFill>
                <a:cs typeface="B Nazanin" pitchFamily="2" charset="-78"/>
              </a:rPr>
              <a:t> را (مثلا از </a:t>
            </a:r>
            <a:r>
              <a:rPr lang="en-US" sz="2800" dirty="0">
                <a:solidFill>
                  <a:srgbClr val="FFFFFF"/>
                </a:solidFill>
                <a:cs typeface="B Nazanin" pitchFamily="2" charset="-78"/>
              </a:rPr>
              <a:t>www.rssreader.com</a:t>
            </a:r>
            <a:r>
              <a:rPr lang="fa-IR" sz="2800" dirty="0">
                <a:solidFill>
                  <a:srgbClr val="FFFFFF"/>
                </a:solidFill>
                <a:cs typeface="B Nazanin" pitchFamily="2" charset="-78"/>
              </a:rPr>
              <a:t>) دانلود کرده تا مقاله های جدید را بدون نیاز به مراجعه به پست الکترونیکی خود بر روی رایانه خود داشته باشید</a:t>
            </a:r>
          </a:p>
        </p:txBody>
      </p:sp>
    </p:spTree>
    <p:extLst>
      <p:ext uri="{BB962C8B-B14F-4D97-AF65-F5344CB8AC3E}">
        <p14:creationId xmlns:p14="http://schemas.microsoft.com/office/powerpoint/2010/main" val="4171217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مثال: مراحل دریافت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RSS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در پایگاه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Scopus </a:t>
            </a: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329595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cs typeface="B Nazanin" pitchFamily="2" charset="-78"/>
              </a:rPr>
              <a:t>انتخاب نامی برای </a:t>
            </a:r>
            <a:r>
              <a:rPr lang="en-US" sz="2800" dirty="0" smtClean="0">
                <a:cs typeface="B Nazanin" pitchFamily="2" charset="-78"/>
              </a:rPr>
              <a:t>RSS </a:t>
            </a:r>
            <a:r>
              <a:rPr lang="fa-IR" sz="2800" dirty="0" smtClean="0">
                <a:cs typeface="B Nazanin" pitchFamily="2" charset="-78"/>
              </a:rPr>
              <a:t> مورد نظر( پیش فرض نام گذاشته شده توسط </a:t>
            </a:r>
            <a:r>
              <a:rPr lang="en-US" sz="2800" dirty="0" smtClean="0">
                <a:cs typeface="B Nazanin" pitchFamily="2" charset="-78"/>
              </a:rPr>
              <a:t>Scopus</a:t>
            </a:r>
            <a:r>
              <a:rPr lang="fa-IR" sz="2800" dirty="0" smtClean="0">
                <a:cs typeface="B Nazanin" pitchFamily="2" charset="-78"/>
              </a:rPr>
              <a:t> عبارت جستجو می باشد</a:t>
            </a: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12570"/>
            <a:ext cx="9144001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1805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r" rtl="1"/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مثال: مراحل دریافت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RSS</a:t>
            </a: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 در پایگاه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Scopus </a:t>
            </a:r>
            <a:endParaRPr lang="fa-IR" sz="3600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871282"/>
          </a:xfrm>
        </p:spPr>
        <p:txBody>
          <a:bodyPr/>
          <a:lstStyle/>
          <a:p>
            <a:pPr algn="r" rtl="1">
              <a:buNone/>
            </a:pPr>
            <a:r>
              <a:rPr lang="fa-IR" sz="2800" dirty="0" smtClean="0">
                <a:cs typeface="B Nazanin" pitchFamily="2" charset="-78"/>
              </a:rPr>
              <a:t>2. کلیک بر روی آدرس ایجاد شده جهت انتقال به نرم افزار </a:t>
            </a:r>
            <a:r>
              <a:rPr lang="en-US" sz="2800" dirty="0" smtClean="0">
                <a:cs typeface="B Nazanin" pitchFamily="2" charset="-78"/>
              </a:rPr>
              <a:t>RSS</a:t>
            </a:r>
            <a:r>
              <a:rPr lang="fa-IR" sz="2800" dirty="0" smtClean="0">
                <a:cs typeface="B Nazanin" pitchFamily="2" charset="-78"/>
              </a:rPr>
              <a:t>  و یا  کلیک بر روی یکی از شش آیکون نشان داده شده </a:t>
            </a:r>
          </a:p>
          <a:p>
            <a:pPr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C:\Users\MAHMOUD\Desktop\subscrib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199"/>
            <a:ext cx="9144000" cy="41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AutoShape 206"/>
          <p:cNvSpPr>
            <a:spLocks noChangeArrowheads="1"/>
          </p:cNvSpPr>
          <p:nvPr/>
        </p:nvSpPr>
        <p:spPr bwMode="auto">
          <a:xfrm>
            <a:off x="6781800" y="4572000"/>
            <a:ext cx="1676400" cy="685800"/>
          </a:xfrm>
          <a:prstGeom prst="leftArrow">
            <a:avLst>
              <a:gd name="adj1" fmla="val 50000"/>
              <a:gd name="adj2" fmla="val 3799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fa-IR" sz="2400" dirty="0">
                <a:solidFill>
                  <a:srgbClr val="FFFFFF"/>
                </a:solidFill>
                <a:latin typeface="Times New Roman" pitchFamily="18" charset="0"/>
                <a:ea typeface="Arial" pitchFamily="34" charset="0"/>
                <a:cs typeface="Times New Roman"/>
              </a:rPr>
              <a:t>راه اول</a:t>
            </a:r>
            <a:endParaRPr lang="fa-IR" sz="2400" dirty="0">
              <a:solidFill>
                <a:srgbClr val="FFFFFF"/>
              </a:solidFill>
              <a:latin typeface="Arial" pitchFamily="34" charset="0"/>
              <a:cs typeface="Times New Roman"/>
            </a:endParaRPr>
          </a:p>
        </p:txBody>
      </p:sp>
      <p:sp>
        <p:nvSpPr>
          <p:cNvPr id="7172" name="AutoShape 207"/>
          <p:cNvSpPr>
            <a:spLocks noChangeArrowheads="1"/>
          </p:cNvSpPr>
          <p:nvPr/>
        </p:nvSpPr>
        <p:spPr bwMode="auto">
          <a:xfrm>
            <a:off x="5943600" y="6096000"/>
            <a:ext cx="1600200" cy="685800"/>
          </a:xfrm>
          <a:prstGeom prst="leftArrow">
            <a:avLst>
              <a:gd name="adj1" fmla="val 50000"/>
              <a:gd name="adj2" fmla="val 3799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fa-IR" sz="2400" dirty="0">
                <a:solidFill>
                  <a:srgbClr val="FFFFFF"/>
                </a:solidFill>
                <a:latin typeface="Times New Roman" pitchFamily="18" charset="0"/>
                <a:ea typeface="Arial" pitchFamily="34" charset="0"/>
                <a:cs typeface="Times New Roman"/>
              </a:rPr>
              <a:t>راه دوم</a:t>
            </a:r>
            <a:endParaRPr lang="fa-IR" sz="2400" dirty="0">
              <a:solidFill>
                <a:srgbClr val="FFFFFF"/>
              </a:solidFill>
              <a:latin typeface="Arial" pitchFamily="34" charset="0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800600"/>
            <a:ext cx="64770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6019800"/>
            <a:ext cx="54102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88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animBg="1"/>
      <p:bldP spid="7172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11046"/>
          </a:xfrm>
        </p:spPr>
        <p:txBody>
          <a:bodyPr/>
          <a:lstStyle/>
          <a:p>
            <a:pPr lvl="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خدمات مدارک مرتبط(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Related documents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49573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پیشنهاد مشاهده ” مدارک مرتبط“ توسط نظام بازیابی به پژوهشگر پس از انجام جستجو و نمایش نتایج مدارک </a:t>
            </a:r>
          </a:p>
          <a:p>
            <a:pPr algn="r" rtl="1">
              <a:buNone/>
            </a:pPr>
            <a:endParaRPr lang="fa-IR" sz="2800" dirty="0" smtClean="0"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66800" y="3581400"/>
            <a:ext cx="7239000" cy="1676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fa-IR" sz="2800" dirty="0">
                <a:solidFill>
                  <a:srgbClr val="FFFFFF"/>
                </a:solidFill>
                <a:cs typeface="B Nazanin" pitchFamily="2" charset="-78"/>
              </a:rPr>
              <a:t>امکان پیگیری زنجیره ای از منابع مرتبط با یکدیگر توسط پژوهشگر</a:t>
            </a:r>
          </a:p>
        </p:txBody>
      </p:sp>
    </p:spTree>
    <p:extLst>
      <p:ext uri="{BB962C8B-B14F-4D97-AF65-F5344CB8AC3E}">
        <p14:creationId xmlns:p14="http://schemas.microsoft.com/office/powerpoint/2010/main" val="2139411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11046"/>
          </a:xfrm>
        </p:spPr>
        <p:txBody>
          <a:bodyPr/>
          <a:lstStyle/>
          <a:p>
            <a:pPr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زنجیره مقالات مرتبط در پایگاه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Scopus</a:t>
            </a:r>
            <a:b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8570"/>
            <a:ext cx="9144000" cy="57594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867400" y="1676400"/>
            <a:ext cx="3048000" cy="4724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7400" y="2286000"/>
            <a:ext cx="2895600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400" y="2971800"/>
            <a:ext cx="28956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57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11046"/>
          </a:xfrm>
        </p:spPr>
        <p:txBody>
          <a:bodyPr/>
          <a:lstStyle/>
          <a:p>
            <a:pPr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زنجیره مقالات مرتبط در پایگاه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Springer</a:t>
            </a:r>
            <a:b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924800" cy="566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3733800"/>
            <a:ext cx="19050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34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ب .آشنایی با پایگاه های اطلاعاتی مجلات</a:t>
            </a:r>
            <a:br>
              <a:rPr lang="fa-IR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1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715000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Springer</a:t>
            </a: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  </a:t>
            </a:r>
            <a:endParaRPr lang="fa-IR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dirty="0" smtClean="0">
                <a:cs typeface="B Nazanin" pitchFamily="2" charset="-78"/>
              </a:rPr>
              <a:t>: شیمی، فیزیک، پزشکی، 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علوم انسانی</a:t>
            </a:r>
            <a:r>
              <a:rPr lang="ar-SA" sz="2800" dirty="0" smtClean="0">
                <a:cs typeface="B Nazanin" pitchFamily="2" charset="-78"/>
              </a:rPr>
              <a:t>، مهندسی، ریاضیات، زمین شناسی، علوم کامپیوتر، بازرگانی و اقتصاد، معماری، محاسبات پیشرفته و طراحی وب و ...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</a:rPr>
              <a:t>Springer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cs typeface="B Nazanin" pitchFamily="2" charset="-78"/>
              </a:rPr>
              <a:t>Alert</a:t>
            </a:r>
            <a:r>
              <a:rPr lang="ar-SA" sz="2800" dirty="0" smtClean="0">
                <a:cs typeface="B Nazanin" pitchFamily="2" charset="-78"/>
              </a:rPr>
              <a:t>:   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                        </a:t>
            </a:r>
            <a:r>
              <a:rPr lang="en-US" sz="2800" dirty="0" smtClean="0">
                <a:cs typeface="B Nazanin" pitchFamily="2" charset="-78"/>
              </a:rPr>
              <a:t>RSS</a:t>
            </a:r>
            <a:r>
              <a:rPr lang="ar-SA" sz="2800" dirty="0" smtClean="0">
                <a:cs typeface="B Nazanin" pitchFamily="2" charset="-78"/>
              </a:rPr>
              <a:t>: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 ✓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dirty="0" smtClean="0">
                <a:cs typeface="B Nazanin" pitchFamily="2" charset="-78"/>
              </a:rPr>
              <a:t>: </a:t>
            </a:r>
            <a:r>
              <a:rPr lang="en-US" sz="2800" u="sng" dirty="0" smtClean="0">
                <a:cs typeface="B Nazanin" pitchFamily="2" charset="-78"/>
                <a:hlinkClick r:id="rId2"/>
              </a:rPr>
              <a:t>http://www.springerlink.com</a:t>
            </a:r>
            <a:endParaRPr lang="en-US" sz="28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112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5626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9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900" b="1" dirty="0" smtClean="0">
                <a:solidFill>
                  <a:srgbClr val="FFC000"/>
                </a:solidFill>
                <a:cs typeface="B Nazanin" pitchFamily="2" charset="-78"/>
              </a:rPr>
              <a:t>Scopus</a:t>
            </a:r>
            <a:endParaRPr lang="fa-IR" sz="39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ar-SA" sz="2800" dirty="0" smtClean="0">
                <a:cs typeface="B Nazanin" pitchFamily="2" charset="-78"/>
              </a:rPr>
              <a:t>علوم زیستی و بهداشتی، </a:t>
            </a:r>
            <a:r>
              <a:rPr lang="ar-SA" sz="2800" b="1" dirty="0" smtClean="0">
                <a:cs typeface="B Nazanin" pitchFamily="2" charset="-78"/>
              </a:rPr>
              <a:t>مهندسی</a:t>
            </a:r>
            <a:r>
              <a:rPr lang="ar-SA" sz="2800" dirty="0" smtClean="0">
                <a:solidFill>
                  <a:srgbClr val="FFFF00"/>
                </a:solidFill>
                <a:cs typeface="B Nazanin" pitchFamily="2" charset="-78"/>
              </a:rPr>
              <a:t>،</a:t>
            </a:r>
            <a:r>
              <a:rPr lang="ar-SA" sz="2800" dirty="0" smtClean="0">
                <a:cs typeface="B Nazanin" pitchFamily="2" charset="-78"/>
              </a:rPr>
              <a:t> علوم زیست محیطی، علوم بیولوژی و کشاورزی، 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علوم اجتماعی</a:t>
            </a:r>
            <a: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  <a:t>، علوم انسانی</a:t>
            </a:r>
            <a:r>
              <a:rPr lang="en-US" sz="2800" dirty="0" smtClean="0">
                <a:cs typeface="B Nazanin" pitchFamily="2" charset="-78"/>
              </a:rPr>
              <a:t> </a:t>
            </a:r>
            <a:r>
              <a:rPr lang="ar-SA" sz="2800" dirty="0" smtClean="0">
                <a:cs typeface="B Nazanin" pitchFamily="2" charset="-78"/>
              </a:rPr>
              <a:t>،فیزیک، شیمی، و ریاضی و ....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</a:rPr>
              <a:t>Elsevier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cs typeface="B Nazanin" pitchFamily="2" charset="-78"/>
              </a:rPr>
              <a:t>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 ✓</a:t>
            </a:r>
            <a:endParaRPr lang="fa-IR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  <a:hlinkClick r:id="rId2"/>
              </a:rPr>
              <a:t>http://www.scopus.com</a:t>
            </a:r>
            <a:endParaRPr lang="en-US" sz="2800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ar-SA" sz="2800" b="1" dirty="0" smtClean="0">
                <a:cs typeface="B Nazanin" pitchFamily="2" charset="-78"/>
              </a:rPr>
              <a:t> 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3821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1065212"/>
          </a:xfrm>
        </p:spPr>
        <p:txBody>
          <a:bodyPr/>
          <a:lstStyle/>
          <a:p>
            <a:r>
              <a:rPr lang="fa-IR" b="1" dirty="0">
                <a:solidFill>
                  <a:srgbClr val="FFC000"/>
                </a:solidFill>
                <a:cs typeface="B Nazanin" pitchFamily="2" charset="-78"/>
              </a:rPr>
              <a:t>خدمات ارائه شده توسط پایگاههای اطلاعاتی</a:t>
            </a:r>
            <a:br>
              <a:rPr lang="fa-IR" b="1" dirty="0">
                <a:solidFill>
                  <a:srgbClr val="FFC000"/>
                </a:solidFill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1" algn="r" rtl="1"/>
            <a:r>
              <a:rPr lang="fa-IR" sz="3200" dirty="0" smtClean="0">
                <a:cs typeface="B Nazanin" pitchFamily="2" charset="-78"/>
              </a:rPr>
              <a:t>تنظیمات شخصی(</a:t>
            </a:r>
            <a:r>
              <a:rPr lang="en-US" sz="3200" dirty="0" smtClean="0">
                <a:cs typeface="B Nazanin" pitchFamily="2" charset="-78"/>
              </a:rPr>
              <a:t>My Setting </a:t>
            </a:r>
            <a:r>
              <a:rPr lang="fa-IR" sz="3200" dirty="0" smtClean="0">
                <a:cs typeface="B Nazanin" pitchFamily="2" charset="-78"/>
              </a:rPr>
              <a:t>)</a:t>
            </a:r>
            <a:endParaRPr lang="en-US" sz="3200" dirty="0" smtClean="0">
              <a:cs typeface="B Nazanin" pitchFamily="2" charset="-78"/>
            </a:endParaRPr>
          </a:p>
          <a:p>
            <a:pPr lvl="1" algn="r" rtl="1"/>
            <a:r>
              <a:rPr lang="fa-IR" sz="3200" dirty="0" smtClean="0">
                <a:cs typeface="B Nazanin" pitchFamily="2" charset="-78"/>
              </a:rPr>
              <a:t>خدمات آگاهی رسانی( </a:t>
            </a:r>
            <a:r>
              <a:rPr lang="en-US" sz="3200" dirty="0" smtClean="0">
                <a:cs typeface="B Nazanin" pitchFamily="2" charset="-78"/>
              </a:rPr>
              <a:t>Alert</a:t>
            </a:r>
            <a:r>
              <a:rPr lang="fa-IR" sz="3200" dirty="0" smtClean="0">
                <a:cs typeface="B Nazanin" pitchFamily="2" charset="-78"/>
              </a:rPr>
              <a:t>)</a:t>
            </a:r>
            <a:endParaRPr lang="en-US" sz="3200" dirty="0" smtClean="0">
              <a:cs typeface="B Nazanin" pitchFamily="2" charset="-78"/>
            </a:endParaRPr>
          </a:p>
          <a:p>
            <a:pPr lvl="1" algn="r" rtl="1"/>
            <a:r>
              <a:rPr lang="fa-IR" sz="3200" dirty="0" smtClean="0">
                <a:cs typeface="B Nazanin" pitchFamily="2" charset="-78"/>
              </a:rPr>
              <a:t>خدمات فهرست شخصی( </a:t>
            </a:r>
            <a:r>
              <a:rPr lang="en-US" sz="3200" dirty="0" smtClean="0">
                <a:cs typeface="B Nazanin" pitchFamily="2" charset="-78"/>
              </a:rPr>
              <a:t>My List</a:t>
            </a:r>
            <a:r>
              <a:rPr lang="fa-IR" sz="3200" dirty="0" smtClean="0">
                <a:cs typeface="B Nazanin" pitchFamily="2" charset="-78"/>
              </a:rPr>
              <a:t>)</a:t>
            </a:r>
            <a:endParaRPr lang="en-US" sz="3200" dirty="0" smtClean="0">
              <a:cs typeface="B Nazanin" pitchFamily="2" charset="-78"/>
            </a:endParaRPr>
          </a:p>
          <a:p>
            <a:pPr lvl="1" algn="r" rtl="1"/>
            <a:r>
              <a:rPr lang="fa-IR" sz="3200" dirty="0" smtClean="0">
                <a:cs typeface="B Nazanin" pitchFamily="2" charset="-78"/>
              </a:rPr>
              <a:t>جستجوی ذخیره شده (</a:t>
            </a:r>
            <a:r>
              <a:rPr lang="en-US" sz="3200" dirty="0" smtClean="0">
                <a:cs typeface="B Nazanin" pitchFamily="2" charset="-78"/>
              </a:rPr>
              <a:t>Saved Search</a:t>
            </a:r>
            <a:r>
              <a:rPr lang="fa-IR" sz="3200" dirty="0" smtClean="0">
                <a:cs typeface="B Nazanin" pitchFamily="2" charset="-78"/>
              </a:rPr>
              <a:t>)</a:t>
            </a:r>
            <a:endParaRPr lang="en-US" sz="3200" dirty="0" smtClean="0">
              <a:cs typeface="B Nazanin" pitchFamily="2" charset="-78"/>
            </a:endParaRPr>
          </a:p>
          <a:p>
            <a:pPr lvl="1" algn="r" rtl="1"/>
            <a:r>
              <a:rPr lang="fa-IR" sz="3200" dirty="0" smtClean="0">
                <a:cs typeface="B Nazanin" pitchFamily="2" charset="-78"/>
              </a:rPr>
              <a:t>اصلاح نتایج (</a:t>
            </a:r>
            <a:r>
              <a:rPr lang="en-US" sz="3200" dirty="0" smtClean="0">
                <a:cs typeface="B Nazanin" pitchFamily="2" charset="-78"/>
              </a:rPr>
              <a:t>Refine Results</a:t>
            </a:r>
            <a:r>
              <a:rPr lang="fa-IR" sz="3200" dirty="0" smtClean="0">
                <a:cs typeface="B Nazanin" pitchFamily="2" charset="-78"/>
              </a:rPr>
              <a:t>)</a:t>
            </a:r>
            <a:endParaRPr lang="en-US" sz="3200" dirty="0" smtClean="0">
              <a:cs typeface="B Nazanin" pitchFamily="2" charset="-78"/>
            </a:endParaRPr>
          </a:p>
          <a:p>
            <a:pPr lvl="1" algn="r" rtl="1"/>
            <a:r>
              <a:rPr lang="fa-IR" sz="3200" dirty="0" smtClean="0">
                <a:cs typeface="B Nazanin" pitchFamily="2" charset="-78"/>
              </a:rPr>
              <a:t>خدمات </a:t>
            </a:r>
            <a:r>
              <a:rPr lang="en-US" sz="3200" dirty="0" err="1" smtClean="0">
                <a:cs typeface="B Nazanin" pitchFamily="2" charset="-78"/>
              </a:rPr>
              <a:t>RSS</a:t>
            </a:r>
            <a:endParaRPr lang="en-US" sz="3200" dirty="0" smtClean="0">
              <a:cs typeface="B Nazanin" pitchFamily="2" charset="-78"/>
            </a:endParaRPr>
          </a:p>
          <a:p>
            <a:pPr lvl="1" algn="r" rtl="1"/>
            <a:r>
              <a:rPr lang="fa-IR" sz="3200" dirty="0" smtClean="0">
                <a:cs typeface="B Nazanin" pitchFamily="2" charset="-78"/>
              </a:rPr>
              <a:t>خدمات مدارک مرتبط(</a:t>
            </a:r>
            <a:r>
              <a:rPr lang="en-US" sz="3200" dirty="0" smtClean="0">
                <a:cs typeface="B Nazanin" pitchFamily="2" charset="-78"/>
              </a:rPr>
              <a:t>Related Documents</a:t>
            </a:r>
            <a:r>
              <a:rPr lang="fa-IR" sz="3200" dirty="0" smtClean="0">
                <a:cs typeface="B Nazanin" pitchFamily="2" charset="-78"/>
              </a:rPr>
              <a:t>)</a:t>
            </a:r>
          </a:p>
          <a:p>
            <a:pPr algn="r" rtl="1"/>
            <a:endParaRPr lang="en-US" sz="4000" b="1" dirty="0">
              <a:solidFill>
                <a:srgbClr val="FFC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2032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900" b="1" dirty="0" smtClean="0">
                <a:solidFill>
                  <a:srgbClr val="FFC000"/>
                </a:solidFill>
                <a:cs typeface="B Nazanin" pitchFamily="2" charset="-78"/>
              </a:rPr>
              <a:t>نام پایگاه:  </a:t>
            </a:r>
            <a:r>
              <a:rPr lang="en-US" sz="3900" b="1" dirty="0" smtClean="0">
                <a:solidFill>
                  <a:srgbClr val="FFC000"/>
                </a:solidFill>
                <a:cs typeface="B Nazanin" pitchFamily="2" charset="-78"/>
              </a:rPr>
              <a:t>Science Direct</a:t>
            </a:r>
            <a:endParaRPr lang="fa-IR" sz="39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/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ar-SA" sz="2800" dirty="0" smtClean="0">
                <a:cs typeface="B Nazanin" pitchFamily="2" charset="-78"/>
              </a:rPr>
              <a:t>كشاورزي و علوم زيستي ، 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هنر</a:t>
            </a:r>
            <a: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و علوم انساني ،  علوم اجتماعی</a:t>
            </a:r>
            <a:r>
              <a:rPr lang="ar-SA" sz="2800" dirty="0" smtClean="0">
                <a:cs typeface="B Nazanin" pitchFamily="2" charset="-78"/>
              </a:rPr>
              <a:t>، بيوشيمي، ژنتيك وزيست شناسي مولكولي ، تجارت، 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مديريت</a:t>
            </a:r>
            <a:r>
              <a:rPr lang="ar-SA" sz="2800" dirty="0" smtClean="0">
                <a:cs typeface="B Nazanin" pitchFamily="2" charset="-78"/>
              </a:rPr>
              <a:t> و حسابداري ، شيمي ، اقتصاد،انرژي ، </a:t>
            </a:r>
            <a:r>
              <a:rPr lang="ar-SA" sz="2800" b="1" dirty="0" smtClean="0">
                <a:cs typeface="B Nazanin" pitchFamily="2" charset="-78"/>
              </a:rPr>
              <a:t>مهندسي</a:t>
            </a:r>
            <a:r>
              <a:rPr lang="ar-SA" sz="2800" dirty="0" smtClean="0">
                <a:cs typeface="B Nazanin" pitchFamily="2" charset="-78"/>
              </a:rPr>
              <a:t> ، محيط زيست  رياضيات ، پزشكي و دندانپزشكي و ....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</a:rPr>
              <a:t>Elsevier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ar-SA" sz="2800" b="1" dirty="0" smtClean="0">
                <a:cs typeface="B Nazanin" pitchFamily="2" charset="-78"/>
              </a:rPr>
              <a:t>   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endParaRPr lang="fa-IR" sz="28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r" rtl="1"/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  <a:hlinkClick r:id="rId2"/>
              </a:rPr>
              <a:t>http://www.sciencedirect.com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880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153400" cy="5539978"/>
          </a:xfrm>
        </p:spPr>
        <p:txBody>
          <a:bodyPr/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600" b="1" dirty="0" err="1" smtClean="0">
                <a:solidFill>
                  <a:srgbClr val="FFC000"/>
                </a:solidFill>
                <a:cs typeface="B Nazanin" pitchFamily="2" charset="-78"/>
              </a:rPr>
              <a:t>Proquest</a:t>
            </a:r>
            <a:endParaRPr lang="fa-IR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علوم اجتماعي، علوم انساني،آموزش</a:t>
            </a:r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 و پرورش،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علوم كامپيوتر، مهندسي، فيزيك، شيمي،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زبان و زبان شناسي، هنر و ادبيات</a:t>
            </a:r>
            <a:r>
              <a:rPr lang="ar-SA" sz="2800" dirty="0" smtClean="0">
                <a:cs typeface="B Nazanin" pitchFamily="2" charset="-78"/>
              </a:rPr>
              <a:t>، علوم پزشكي و ....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en-US" sz="2800" dirty="0" err="1" smtClean="0">
                <a:cs typeface="B Nazanin" pitchFamily="2" charset="-78"/>
              </a:rPr>
              <a:t>Proquest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fa-IR" sz="2800" b="1" dirty="0" smtClean="0">
                <a:cs typeface="B Nazanin" pitchFamily="2" charset="-78"/>
              </a:rPr>
              <a:t>    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 ✓</a:t>
            </a:r>
            <a:endParaRPr lang="fa-IR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  <a:hlinkClick r:id="rId2"/>
              </a:rPr>
              <a:t>http://search.proquest.com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969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Taylor &amp; Francis</a:t>
            </a:r>
            <a:endParaRPr lang="fa-IR" sz="36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ar-SA" sz="2800" dirty="0" smtClean="0">
                <a:cs typeface="B Nazanin" pitchFamily="2" charset="-78"/>
              </a:rPr>
              <a:t>کشاورزی، علوم زیستی، زمین شناسی، علوم انسانی، علوم کامپیوتر،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اقتصاد و تجارت، آموزش و پرورش</a:t>
            </a:r>
            <a:r>
              <a:rPr lang="ar-SA" sz="2800" dirty="0" smtClean="0">
                <a:cs typeface="B Nazanin" pitchFamily="2" charset="-78"/>
              </a:rPr>
              <a:t>، مهندسی و تکنولوژی،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علم اطلاعات، حقوق، زبان و ادبیات</a:t>
            </a:r>
            <a:r>
              <a:rPr lang="ar-SA" sz="2800" dirty="0" smtClean="0">
                <a:cs typeface="B Nazanin" pitchFamily="2" charset="-78"/>
              </a:rPr>
              <a:t>، ریاضیات ، پزشکی، علوم طبیعی،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علوم اجتماعی، و هنر</a:t>
            </a:r>
            <a:endParaRPr lang="en-US" sz="28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</a:rPr>
              <a:t>Taylor &amp; Francis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cs typeface="B Nazanin" pitchFamily="2" charset="-78"/>
              </a:rPr>
              <a:t>  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endParaRPr lang="fa-IR" sz="28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/>
            <a:endParaRPr lang="en-US" sz="28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  <a:hlinkClick r:id="rId2"/>
              </a:rPr>
              <a:t>http://www.tandfonline.com</a:t>
            </a:r>
            <a:endParaRPr lang="en-US" sz="28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797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Wiley Online Library</a:t>
            </a:r>
            <a:endParaRPr lang="fa-IR" sz="36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بازرگانی و اقتصاد</a:t>
            </a:r>
            <a:r>
              <a:rPr lang="ar-SA" sz="2800" dirty="0" smtClean="0">
                <a:cs typeface="B Nazanin" pitchFamily="2" charset="-78"/>
              </a:rPr>
              <a:t>، شیمی، علوم محیطی و زمین،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تعلیم و تربیت</a:t>
            </a:r>
            <a:r>
              <a:rPr lang="ar-SA" sz="2800" dirty="0" smtClean="0">
                <a:cs typeface="B Nazanin" pitchFamily="2" charset="-78"/>
              </a:rPr>
              <a:t>، </a:t>
            </a:r>
            <a:r>
              <a:rPr lang="ar-SA" sz="2800" b="1" dirty="0" smtClean="0">
                <a:cs typeface="B Nazanin" pitchFamily="2" charset="-78"/>
              </a:rPr>
              <a:t>مهندسی</a:t>
            </a:r>
            <a:r>
              <a:rPr lang="ar-SA" sz="2800" dirty="0" smtClean="0">
                <a:cs typeface="B Nazanin" pitchFamily="2" charset="-78"/>
              </a:rPr>
              <a:t>، 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علوم انسانی و اجتماعی، اطلاع رسانی و کامپیوتر، حقوق و جرم شناسی،</a:t>
            </a:r>
            <a:r>
              <a:rPr lang="ar-SA" sz="2800" dirty="0" smtClean="0">
                <a:cs typeface="B Nazanin" pitchFamily="2" charset="-78"/>
              </a:rPr>
              <a:t> علوم زیستی،ریاضیات و آمار، پزشکی و دامپزشکی ، فیزیک و نجوم، پلیمر، علوم مواد، و </a:t>
            </a:r>
            <a:r>
              <a:rPr lang="ar-SA" sz="2800" dirty="0" smtClean="0">
                <a:solidFill>
                  <a:srgbClr val="FFC000"/>
                </a:solidFill>
                <a:cs typeface="B Nazanin" pitchFamily="2" charset="-78"/>
              </a:rPr>
              <a:t>روانشناسی</a:t>
            </a:r>
            <a: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  <a:t>، آموزش و پرورش</a:t>
            </a:r>
            <a:r>
              <a:rPr lang="ar-SA" sz="2800" dirty="0" smtClean="0">
                <a:cs typeface="B Nazanin" pitchFamily="2" charset="-78"/>
              </a:rPr>
              <a:t> و ....</a:t>
            </a:r>
            <a:endParaRPr lang="fa-IR" sz="2800" dirty="0" smtClean="0">
              <a:cs typeface="B Nazanin" pitchFamily="2" charset="-78"/>
            </a:endParaRPr>
          </a:p>
          <a:p>
            <a:pPr lvl="0" algn="r" rtl="1">
              <a:buNone/>
            </a:pPr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Wiley Online Library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cs typeface="B Nazanin" pitchFamily="2" charset="-78"/>
              </a:rPr>
              <a:t> 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endParaRPr lang="fa-IR" sz="28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/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dirty="0" smtClean="0">
                <a:cs typeface="B Nazanin" pitchFamily="2" charset="-78"/>
                <a:hlinkClick r:id="rId2"/>
              </a:rPr>
              <a:t>http://www.onlinelibrary.wiley.com</a:t>
            </a:r>
            <a:endParaRPr lang="en-US" sz="28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231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600" dirty="0" smtClean="0">
                <a:solidFill>
                  <a:srgbClr val="FFC000"/>
                </a:solidFill>
                <a:cs typeface="B Nazanin" pitchFamily="2" charset="-78"/>
              </a:rPr>
              <a:t>JSTOR</a:t>
            </a:r>
            <a:endParaRPr lang="fa-IR" sz="36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fa-IR" sz="2800" dirty="0" err="1" smtClean="0">
                <a:cs typeface="B Nazanin" pitchFamily="2" charset="-78"/>
              </a:rPr>
              <a:t>آمار،آموزش،اقتصاد،تاریخ،تجارت،جامعه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err="1" smtClean="0">
                <a:cs typeface="B Nazanin" pitchFamily="2" charset="-78"/>
              </a:rPr>
              <a:t>شناسی</a:t>
            </a:r>
            <a:r>
              <a:rPr lang="fa-IR" sz="2800" dirty="0">
                <a:cs typeface="B Nazanin" pitchFamily="2" charset="-78"/>
              </a:rPr>
              <a:t>، </a:t>
            </a:r>
            <a:r>
              <a:rPr lang="fa-IR" sz="2800" dirty="0" smtClean="0">
                <a:cs typeface="B Nazanin" pitchFamily="2" charset="-78"/>
              </a:rPr>
              <a:t>جغرافیا، حقوق ،روان </a:t>
            </a:r>
            <a:r>
              <a:rPr lang="fa-IR" sz="2800" dirty="0" err="1">
                <a:cs typeface="B Nazanin" pitchFamily="2" charset="-78"/>
              </a:rPr>
              <a:t>شناسی،زبان</a:t>
            </a:r>
            <a:r>
              <a:rPr lang="fa-IR" sz="2800" dirty="0">
                <a:cs typeface="B Nazanin" pitchFamily="2" charset="-78"/>
              </a:rPr>
              <a:t> و </a:t>
            </a:r>
            <a:r>
              <a:rPr lang="fa-IR" sz="2800" dirty="0" err="1">
                <a:cs typeface="B Nazanin" pitchFamily="2" charset="-78"/>
              </a:rPr>
              <a:t>ادبیات،علوم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err="1">
                <a:cs typeface="B Nazanin" pitchFamily="2" charset="-78"/>
              </a:rPr>
              <a:t>سیاسی،فلسفه،امور</a:t>
            </a:r>
            <a:r>
              <a:rPr lang="fa-IR" sz="2800" dirty="0">
                <a:cs typeface="B Nazanin" pitchFamily="2" charset="-78"/>
              </a:rPr>
              <a:t> مالی، </a:t>
            </a:r>
            <a:r>
              <a:rPr lang="fa-IR" sz="2800" dirty="0" err="1">
                <a:cs typeface="B Nazanin" pitchFamily="2" charset="-78"/>
              </a:rPr>
              <a:t>مذهب،مردم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err="1">
                <a:cs typeface="B Nazanin" pitchFamily="2" charset="-78"/>
              </a:rPr>
              <a:t>شناسی،مطالعات</a:t>
            </a:r>
            <a:r>
              <a:rPr lang="fa-IR" sz="2800" dirty="0">
                <a:cs typeface="B Nazanin" pitchFamily="2" charset="-78"/>
              </a:rPr>
              <a:t> آسیا و ...</a:t>
            </a:r>
            <a:endParaRPr lang="fa-IR" sz="2800" b="1" dirty="0" smtClean="0">
              <a:cs typeface="B Nazanin" pitchFamily="2" charset="-78"/>
            </a:endParaRPr>
          </a:p>
          <a:p>
            <a:pPr lvl="0" algn="r" rtl="1"/>
            <a:endParaRPr lang="fa-IR" sz="2800" b="1" dirty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cs typeface="B Nazanin" pitchFamily="2" charset="-78"/>
              </a:rPr>
              <a:t> 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endParaRPr lang="fa-IR" sz="28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/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en-US" dirty="0">
                <a:cs typeface="B Nazanin" pitchFamily="2" charset="-78"/>
                <a:hlinkClick r:id="rId2"/>
              </a:rPr>
              <a:t>www.jstor.org</a:t>
            </a:r>
            <a:r>
              <a:rPr lang="en-US" dirty="0"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138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512448"/>
          </a:xfrm>
        </p:spPr>
        <p:txBody>
          <a:bodyPr anchor="ctr"/>
          <a:lstStyle/>
          <a:p>
            <a:pPr algn="ctr" rtl="1" eaLnBrk="1" hangingPunct="1"/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مقدمه</a:t>
            </a:r>
            <a:endParaRPr lang="en-US" b="1" dirty="0" smtClean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001000" cy="504138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رشد فزاینده تولید اطلاعات علمی در جهان</a:t>
            </a: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پیشرفت های اخیر در زمینه فن آوری های اطلاعاتی و ارتباطی</a:t>
            </a: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افزایش تعداد پایگاههای اطلاعاتی در موضوعات و رشته های مختلف </a:t>
            </a: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 شناخت و آگاهی از ویژگی های این پایگاهها و قابلیتهای آنها جهت کمک به پژوهشگران</a:t>
            </a: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صرفه جویی در وقت و  انرژی پژوهشگران</a:t>
            </a:r>
          </a:p>
          <a:p>
            <a:pPr lvl="1" algn="r" rtl="1" eaLnBrk="1" hangingPunct="1">
              <a:lnSpc>
                <a:spcPct val="90000"/>
              </a:lnSpc>
            </a:pPr>
            <a:endParaRPr lang="en-US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707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12448"/>
          </a:xfrm>
        </p:spPr>
        <p:txBody>
          <a:bodyPr/>
          <a:lstStyle/>
          <a:p>
            <a:pPr marL="342900" indent="-342900" algn="r" rtl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نیاز به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Register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کردن برای استفاده از خدمات افزوده</a:t>
            </a:r>
            <a:endParaRPr lang="en-US" sz="3600" b="1" dirty="0" smtClean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13360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دسترسي به پایگاههای اطلاعاتی در محدوده دانشگاهها بر اساس آدرس آی پی (</a:t>
            </a:r>
            <a:r>
              <a:rPr lang="en-US" sz="2800" dirty="0" smtClean="0">
                <a:latin typeface="Times New Roman" pitchFamily="18" charset="0"/>
                <a:cs typeface="B Nazanin" pitchFamily="2" charset="-78"/>
              </a:rPr>
              <a:t>IP Address</a:t>
            </a:r>
            <a:r>
              <a:rPr lang="fa-IR" sz="2800" dirty="0" smtClean="0">
                <a:cs typeface="B Nazanin" pitchFamily="2" charset="-78"/>
              </a:rPr>
              <a:t>) </a:t>
            </a:r>
          </a:p>
          <a:p>
            <a:pPr lvl="2" algn="r" rtl="1"/>
            <a:r>
              <a:rPr lang="fa-IR" sz="2800" dirty="0" smtClean="0">
                <a:cs typeface="B Nazanin" pitchFamily="2" charset="-78"/>
              </a:rPr>
              <a:t>عدم نیاز به کد کاربری و رمز عبوردر وارد شدن به پایگاههای اطلاعاتی</a:t>
            </a:r>
          </a:p>
          <a:p>
            <a:pPr lvl="2" algn="r" rtl="1"/>
            <a:r>
              <a:rPr lang="fa-IR" sz="2800" dirty="0" smtClean="0">
                <a:cs typeface="B Nazanin" pitchFamily="2" charset="-78"/>
              </a:rPr>
              <a:t>ضررورت عضویت (</a:t>
            </a:r>
            <a:r>
              <a:rPr lang="en-US" sz="2800" dirty="0" smtClean="0">
                <a:latin typeface="Times New Roman" pitchFamily="18" charset="0"/>
                <a:cs typeface="B Nazanin" pitchFamily="2" charset="-78"/>
              </a:rPr>
              <a:t>Register</a:t>
            </a:r>
            <a:r>
              <a:rPr lang="fa-IR" sz="2800" dirty="0" smtClean="0">
                <a:cs typeface="B Nazanin" pitchFamily="2" charset="-78"/>
              </a:rPr>
              <a:t>) فردی در پایگاه برای استفاده از خدمات افزوده پایگاهها</a:t>
            </a:r>
          </a:p>
          <a:p>
            <a:pPr lvl="2" algn="r" rtl="1"/>
            <a:endParaRPr lang="fa-IR" sz="2800" dirty="0" smtClean="0">
              <a:cs typeface="B Nazanin" pitchFamily="2" charset="-78"/>
            </a:endParaRPr>
          </a:p>
          <a:p>
            <a:pPr lvl="2" algn="r" rtl="1"/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2619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r" rtl="1"/>
            <a:r>
              <a:rPr lang="fa-IR" sz="3600" b="1" dirty="0" err="1">
                <a:solidFill>
                  <a:srgbClr val="FFC000"/>
                </a:solidFill>
                <a:cs typeface="B Nazanin" pitchFamily="2" charset="-78"/>
              </a:rPr>
              <a:t>تنظیمات</a:t>
            </a:r>
            <a:r>
              <a:rPr lang="fa-IR" sz="3600" b="1" dirty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شخصی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My </a:t>
            </a:r>
            <a:r>
              <a:rPr lang="en-US" sz="3600" b="1" dirty="0">
                <a:solidFill>
                  <a:srgbClr val="FFC000"/>
                </a:solidFill>
                <a:cs typeface="B Nazanin" pitchFamily="2" charset="-78"/>
              </a:rPr>
              <a:t>setting</a:t>
            </a: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نام گذاری در </a:t>
            </a:r>
            <a:r>
              <a:rPr lang="fa-IR" sz="2800" dirty="0">
                <a:cs typeface="B Nazanin" pitchFamily="2" charset="-78"/>
              </a:rPr>
              <a:t>پایگاههای مختلف با </a:t>
            </a:r>
            <a:r>
              <a:rPr lang="fa-IR" sz="2800" dirty="0" smtClean="0">
                <a:cs typeface="B Nazanin" pitchFamily="2" charset="-78"/>
              </a:rPr>
              <a:t>برچسب </a:t>
            </a:r>
            <a:r>
              <a:rPr lang="fa-IR" sz="2800" dirty="0">
                <a:cs typeface="B Nazanin" pitchFamily="2" charset="-78"/>
              </a:rPr>
              <a:t>های متنوعی </a:t>
            </a:r>
            <a:r>
              <a:rPr lang="fa-IR" sz="2800" dirty="0" smtClean="0">
                <a:cs typeface="B Nazanin" pitchFamily="2" charset="-78"/>
              </a:rPr>
              <a:t>مانند</a:t>
            </a:r>
          </a:p>
          <a:p>
            <a:pPr algn="just" rtl="1">
              <a:buNone/>
            </a:pPr>
            <a:r>
              <a:rPr lang="fa-IR" sz="2800" dirty="0" smtClean="0">
                <a:cs typeface="B Nazanin" pitchFamily="2" charset="-78"/>
              </a:rPr>
              <a:t> </a:t>
            </a:r>
            <a:r>
              <a:rPr lang="en-US" sz="2800" dirty="0" smtClean="0">
                <a:latin typeface="Times New Roman" pitchFamily="18" charset="0"/>
                <a:cs typeface="B Nazanin" pitchFamily="2" charset="-78"/>
              </a:rPr>
              <a:t>Setting  , </a:t>
            </a:r>
            <a:r>
              <a:rPr lang="en-US" sz="2800" dirty="0">
                <a:latin typeface="Times New Roman" pitchFamily="18" charset="0"/>
                <a:cs typeface="B Nazanin" pitchFamily="2" charset="-78"/>
              </a:rPr>
              <a:t>My setting, </a:t>
            </a:r>
            <a:r>
              <a:rPr lang="fa-IR" sz="2800" dirty="0" smtClean="0">
                <a:latin typeface="Times New Roman" pitchFamily="18" charset="0"/>
                <a:cs typeface="B Nazanin" pitchFamily="2" charset="-78"/>
              </a:rPr>
              <a:t> ، </a:t>
            </a:r>
            <a:r>
              <a:rPr lang="en-US" sz="2800" dirty="0" smtClean="0">
                <a:latin typeface="Times New Roman" pitchFamily="18" charset="0"/>
                <a:cs typeface="B Nazanin" pitchFamily="2" charset="-78"/>
              </a:rPr>
              <a:t>My Profile</a:t>
            </a:r>
            <a:r>
              <a:rPr lang="fa-IR" sz="28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و </a:t>
            </a:r>
            <a:r>
              <a:rPr lang="fa-IR" sz="2800" dirty="0">
                <a:cs typeface="B Nazanin" pitchFamily="2" charset="-78"/>
              </a:rPr>
              <a:t>نظایر </a:t>
            </a:r>
            <a:r>
              <a:rPr lang="fa-IR" sz="2800" dirty="0" smtClean="0">
                <a:cs typeface="B Nazanin" pitchFamily="2" charset="-78"/>
              </a:rPr>
              <a:t>این</a:t>
            </a:r>
          </a:p>
          <a:p>
            <a:pPr algn="just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کمک به پژوهشگران برای ايجاد </a:t>
            </a:r>
            <a:r>
              <a:rPr lang="fa-IR" sz="2800" dirty="0">
                <a:cs typeface="B Nazanin" pitchFamily="2" charset="-78"/>
              </a:rPr>
              <a:t>يك پروفايل شخصي </a:t>
            </a:r>
            <a:r>
              <a:rPr lang="fa-IR" sz="2800" dirty="0" smtClean="0">
                <a:cs typeface="B Nazanin" pitchFamily="2" charset="-78"/>
              </a:rPr>
              <a:t>به منظور استفاده از </a:t>
            </a:r>
            <a:r>
              <a:rPr lang="fa-IR" sz="2800" dirty="0">
                <a:cs typeface="B Nazanin" pitchFamily="2" charset="-78"/>
              </a:rPr>
              <a:t>امكاناتي مانند ذخيره كردن جستجو ها، ايجاد ليستي از نشريات مورد علاقه(</a:t>
            </a:r>
            <a:r>
              <a:rPr lang="en-US" sz="2800" dirty="0">
                <a:latin typeface="Times New Roman" pitchFamily="18" charset="0"/>
                <a:cs typeface="B Nazanin" pitchFamily="2" charset="-78"/>
              </a:rPr>
              <a:t>My Favorite Journals and Book </a:t>
            </a:r>
            <a:r>
              <a:rPr lang="en-US" sz="2800" dirty="0">
                <a:cs typeface="B Nazanin" pitchFamily="2" charset="-78"/>
              </a:rPr>
              <a:t>Series</a:t>
            </a:r>
            <a:r>
              <a:rPr lang="fa-IR" sz="2800" dirty="0">
                <a:cs typeface="B Nazanin" pitchFamily="2" charset="-78"/>
              </a:rPr>
              <a:t>) ، ایجاد </a:t>
            </a:r>
            <a:r>
              <a:rPr lang="en-US" sz="2800" dirty="0">
                <a:latin typeface="Times New Roman" pitchFamily="18" charset="0"/>
                <a:cs typeface="B Nazanin" pitchFamily="2" charset="-78"/>
              </a:rPr>
              <a:t>Alerts</a:t>
            </a:r>
            <a:r>
              <a:rPr lang="fa-IR" sz="2800" dirty="0">
                <a:cs typeface="B Nazanin" pitchFamily="2" charset="-78"/>
              </a:rPr>
              <a:t> ، ايجاد تاريخچه جستجو و تركيب كردن جستجوها با یکدیگر و </a:t>
            </a:r>
            <a:r>
              <a:rPr lang="fa-IR" sz="2800" dirty="0" smtClean="0">
                <a:cs typeface="B Nazanin" pitchFamily="2" charset="-78"/>
              </a:rPr>
              <a:t>غیره</a:t>
            </a: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endParaRPr lang="en-US" sz="28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8098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600" b="1" dirty="0">
                <a:solidFill>
                  <a:srgbClr val="FFC000"/>
                </a:solidFill>
                <a:cs typeface="B Nazanin" pitchFamily="2" charset="-78"/>
              </a:rPr>
              <a:t>نمونه ای از تنظیمات شخصی در پایگاه </a:t>
            </a:r>
            <a:r>
              <a:rPr lang="en-US" sz="3600" b="1" dirty="0">
                <a:solidFill>
                  <a:srgbClr val="FFC000"/>
                </a:solidFill>
                <a:cs typeface="B Nazanin" pitchFamily="2" charset="-78"/>
              </a:rPr>
              <a:t>Scopus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524000" y="1905000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57200" y="1828800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200400" y="1752600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43600" y="1524000"/>
            <a:ext cx="121444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190625"/>
            <a:ext cx="9163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5715000" y="2209800"/>
            <a:ext cx="11430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ln w="57150">
                <a:solidFill>
                  <a:srgbClr val="FF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8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fa-IR" sz="3600" b="1" dirty="0">
                <a:solidFill>
                  <a:srgbClr val="FFC000"/>
                </a:solidFill>
                <a:cs typeface="B Nazanin" pitchFamily="2" charset="-78"/>
              </a:rPr>
              <a:t>خدمات آگاهی رسانی(</a:t>
            </a:r>
            <a:r>
              <a:rPr lang="en-US" sz="3600" b="1" dirty="0">
                <a:solidFill>
                  <a:srgbClr val="FFC000"/>
                </a:solidFill>
                <a:cs typeface="B Nazanin" pitchFamily="2" charset="-78"/>
              </a:rPr>
              <a:t>Alert</a:t>
            </a:r>
            <a:r>
              <a:rPr lang="fa-IR" sz="3600" b="1" dirty="0">
                <a:solidFill>
                  <a:srgbClr val="FFC000"/>
                </a:solidFill>
                <a:cs typeface="B Nazanin" pitchFamily="2" charset="-78"/>
              </a:rPr>
              <a:t>)</a:t>
            </a:r>
            <a:r>
              <a:rPr lang="en-US" sz="3600" b="1" dirty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sz="3600" b="1" dirty="0">
                <a:solidFill>
                  <a:srgbClr val="FFC000"/>
                </a:solidFill>
                <a:cs typeface="B Nazanin" pitchFamily="2" charset="-78"/>
              </a:rPr>
            </a:br>
            <a:endParaRPr lang="fa-IR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95049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دشواری های مواجهه با حجم </a:t>
            </a:r>
            <a:r>
              <a:rPr lang="fa-IR" sz="2800" dirty="0">
                <a:cs typeface="B Nazanin" pitchFamily="2" charset="-78"/>
              </a:rPr>
              <a:t>وسیع </a:t>
            </a:r>
            <a:r>
              <a:rPr lang="fa-IR" sz="2800" dirty="0" smtClean="0">
                <a:cs typeface="B Nazanin" pitchFamily="2" charset="-78"/>
              </a:rPr>
              <a:t>انتشارات برای پژوهشگران</a:t>
            </a: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یکی از راه حلها                 </a:t>
            </a:r>
            <a:r>
              <a:rPr lang="fa-IR" sz="2800" dirty="0">
                <a:cs typeface="B Nazanin" pitchFamily="2" charset="-78"/>
              </a:rPr>
              <a:t>استفاده از نظام های آگاهی رسانی جاری (</a:t>
            </a:r>
            <a:r>
              <a:rPr lang="en-US" sz="2800" dirty="0">
                <a:latin typeface="Times New Roman" pitchFamily="18" charset="0"/>
                <a:cs typeface="B Nazanin" pitchFamily="2" charset="-78"/>
              </a:rPr>
              <a:t>Current Awareness</a:t>
            </a:r>
            <a:r>
              <a:rPr lang="fa-IR" sz="2800" dirty="0">
                <a:cs typeface="B Nazanin" pitchFamily="2" charset="-78"/>
              </a:rPr>
              <a:t>) جهت آگاهی </a:t>
            </a:r>
            <a:r>
              <a:rPr lang="fa-IR" sz="2800" dirty="0" smtClean="0">
                <a:cs typeface="B Nazanin" pitchFamily="2" charset="-78"/>
              </a:rPr>
              <a:t>رسانی</a:t>
            </a:r>
          </a:p>
          <a:p>
            <a:pPr lvl="3" algn="r" rtl="1"/>
            <a:r>
              <a:rPr lang="fa-IR" sz="2800" dirty="0" smtClean="0">
                <a:cs typeface="B Nazanin" pitchFamily="2" charset="-78"/>
              </a:rPr>
              <a:t>بی نیازی پژوهشگران از </a:t>
            </a:r>
            <a:r>
              <a:rPr lang="fa-IR" sz="2800" dirty="0">
                <a:cs typeface="B Nazanin" pitchFamily="2" charset="-78"/>
              </a:rPr>
              <a:t>مراجعات مجدد و انجام جستجوهای تکراری </a:t>
            </a:r>
            <a:r>
              <a:rPr lang="fa-IR" sz="2800" dirty="0" smtClean="0">
                <a:cs typeface="B Nazanin" pitchFamily="2" charset="-78"/>
              </a:rPr>
              <a:t>در پایگاههای اطلاعاتی از طریق ارسال مستمر اطلاعات </a:t>
            </a:r>
            <a:r>
              <a:rPr lang="fa-IR" sz="2800" dirty="0">
                <a:cs typeface="B Nazanin" pitchFamily="2" charset="-78"/>
              </a:rPr>
              <a:t>مورد نیاز </a:t>
            </a:r>
            <a:r>
              <a:rPr lang="fa-IR" sz="2800" dirty="0" smtClean="0">
                <a:cs typeface="B Nazanin" pitchFamily="2" charset="-78"/>
              </a:rPr>
              <a:t>برای آنها</a:t>
            </a:r>
          </a:p>
          <a:p>
            <a:pPr lvl="3" algn="r" rtl="1"/>
            <a:r>
              <a:rPr lang="fa-IR" sz="2800" dirty="0" smtClean="0">
                <a:cs typeface="B Nazanin" pitchFamily="2" charset="-78"/>
              </a:rPr>
              <a:t>خدمات </a:t>
            </a:r>
            <a:r>
              <a:rPr lang="en-US" sz="2800" dirty="0">
                <a:cs typeface="B Nazanin" pitchFamily="2" charset="-78"/>
              </a:rPr>
              <a:t>Alert </a:t>
            </a:r>
            <a:r>
              <a:rPr lang="fa-IR" sz="2800" dirty="0" smtClean="0">
                <a:cs typeface="B Nazanin" pitchFamily="2" charset="-78"/>
              </a:rPr>
              <a:t> یکی از انواع نظام های آگاهی رسانی جاری</a:t>
            </a:r>
          </a:p>
          <a:p>
            <a:pPr lvl="3" algn="r" rtl="1"/>
            <a:endParaRPr lang="fa-IR" sz="2800" dirty="0" smtClean="0">
              <a:cs typeface="B Nazanin" pitchFamily="2" charset="-78"/>
            </a:endParaRPr>
          </a:p>
          <a:p>
            <a:pPr lvl="3" algn="r" rtl="1"/>
            <a:endParaRPr lang="fa-IR" sz="2800" dirty="0">
              <a:cs typeface="B Nazanin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334000" y="2514600"/>
            <a:ext cx="121444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36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48061"/>
          </a:xfrm>
        </p:spPr>
        <p:txBody>
          <a:bodyPr/>
          <a:lstStyle/>
          <a:p>
            <a:pPr lvl="0" algn="r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انواع 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Alert</a:t>
            </a: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en-US" dirty="0" smtClean="0">
                <a:solidFill>
                  <a:srgbClr val="FFC000"/>
                </a:solidFill>
                <a:cs typeface="B Nazanin" pitchFamily="2" charset="-78"/>
              </a:rPr>
            </a:br>
            <a:endParaRPr lang="fa-IR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r" rtl="1"/>
            <a:endParaRPr lang="en-US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دریافت مقاله ها و موضوع هاي مورد علاقه پژوهشگر از طریق پست الكترونيكي در فواصل زماني معين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تجهیز اکثر پايگاههاي اطلاعاتي پيوسته علمي  به اين نظام</a:t>
            </a:r>
            <a:endParaRPr lang="en-US" b="1" dirty="0" smtClean="0">
              <a:cs typeface="B Nazanin" pitchFamily="2" charset="-78"/>
            </a:endParaRPr>
          </a:p>
          <a:p>
            <a:pPr lvl="1" algn="r" rtl="1"/>
            <a:r>
              <a:rPr lang="en-US" b="1" dirty="0" smtClean="0">
                <a:cs typeface="B Nazanin" pitchFamily="2" charset="-78"/>
              </a:rPr>
              <a:t>Search Alert</a:t>
            </a:r>
          </a:p>
          <a:p>
            <a:pPr lvl="1" algn="r" rtl="1"/>
            <a:r>
              <a:rPr lang="en-US" b="1" dirty="0" smtClean="0">
                <a:cs typeface="B Nazanin" pitchFamily="2" charset="-78"/>
              </a:rPr>
              <a:t>Topic Alert</a:t>
            </a:r>
            <a:endParaRPr lang="en-US" dirty="0" smtClean="0">
              <a:cs typeface="B Nazanin" pitchFamily="2" charset="-78"/>
            </a:endParaRPr>
          </a:p>
          <a:p>
            <a:pPr lvl="1" algn="r" rtl="1"/>
            <a:r>
              <a:rPr lang="en-US" b="1" dirty="0" smtClean="0">
                <a:cs typeface="B Nazanin" pitchFamily="2" charset="-78"/>
              </a:rPr>
              <a:t>Citation Alert </a:t>
            </a:r>
            <a:endParaRPr lang="en-US" dirty="0" smtClean="0">
              <a:cs typeface="B Nazanin" pitchFamily="2" charset="-78"/>
            </a:endParaRPr>
          </a:p>
          <a:p>
            <a:pPr lvl="1" algn="r" rtl="1"/>
            <a:r>
              <a:rPr lang="en-US" b="1" dirty="0" smtClean="0">
                <a:cs typeface="B Nazanin" pitchFamily="2" charset="-78"/>
              </a:rPr>
              <a:t>Table of Content Alert 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7543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1449</Words>
  <Application>Microsoft Office PowerPoint</Application>
  <PresentationFormat>On-screen Show (4:3)</PresentationFormat>
  <Paragraphs>191</Paragraphs>
  <Slides>34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7-00134_MS_Qwest_template_Segoe</vt:lpstr>
      <vt:lpstr>آشنایی با پایگاه های اطلاعاتی لاتین و خدمات آنها</vt:lpstr>
      <vt:lpstr>آنچه در این جلسه ارائه خواهد شد:</vt:lpstr>
      <vt:lpstr>خدمات ارائه شده توسط پایگاههای اطلاعاتی </vt:lpstr>
      <vt:lpstr>مقدمه</vt:lpstr>
      <vt:lpstr>نیاز به Register کردن برای استفاده از خدمات افزوده</vt:lpstr>
      <vt:lpstr>تنظیمات شخصیMy setting</vt:lpstr>
      <vt:lpstr>نمونه ای از تنظیمات شخصی در پایگاه Scopus </vt:lpstr>
      <vt:lpstr>خدمات آگاهی رسانی(Alert) </vt:lpstr>
      <vt:lpstr>انواع Alert   </vt:lpstr>
      <vt:lpstr>انواع Alert (Search Alert)   </vt:lpstr>
      <vt:lpstr>نمونه ای از فرایند Search Alert در پایگاه ScienceDirect</vt:lpstr>
      <vt:lpstr>نمونه ای از فرایند Search Alert در پایگاه ScienceDirect</vt:lpstr>
      <vt:lpstr>انواع Alert ((Topic Alert    </vt:lpstr>
      <vt:lpstr>انواع Alert ((Table of Content Alert     </vt:lpstr>
      <vt:lpstr>انواع Alert (Citation Alert)  </vt:lpstr>
      <vt:lpstr>فهرست شخصی (My List) </vt:lpstr>
      <vt:lpstr>فهرست شخصی (My List) </vt:lpstr>
      <vt:lpstr>جستجوی ذخیره شده(Saved Search)                 </vt:lpstr>
      <vt:lpstr>اصلاح نتایج بازیابی شده (Refine Results) </vt:lpstr>
      <vt:lpstr>مثال: پالایش نتایج جستجو در پایگاه Scopus</vt:lpstr>
      <vt:lpstr>خدمات RSS(Really Simple syndication)  </vt:lpstr>
      <vt:lpstr>مثال: مراحل دریافت RSS در پایگاه Scopus </vt:lpstr>
      <vt:lpstr>مثال: مراحل دریافت RSS در پایگاه Scopus </vt:lpstr>
      <vt:lpstr>خدمات مدارک مرتبط(Related documents) </vt:lpstr>
      <vt:lpstr>زنجیره مقالات مرتبط در پایگاه Scopus </vt:lpstr>
      <vt:lpstr>زنجیره مقالات مرتبط در پایگاه Springer </vt:lpstr>
      <vt:lpstr>ب .آشنایی با پایگاه های اطلاعاتی مجلات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پایگاه های اطلاعاتی لاتین و خدمات آنها</dc:title>
  <dc:creator>JAVAD</dc:creator>
  <cp:lastModifiedBy>جواد عباسپور</cp:lastModifiedBy>
  <cp:revision>4</cp:revision>
  <dcterms:created xsi:type="dcterms:W3CDTF">2014-12-08T07:53:10Z</dcterms:created>
  <dcterms:modified xsi:type="dcterms:W3CDTF">2015-01-05T08:14:57Z</dcterms:modified>
</cp:coreProperties>
</file>