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315" r:id="rId2"/>
    <p:sldId id="290" r:id="rId3"/>
    <p:sldId id="291" r:id="rId4"/>
    <p:sldId id="316" r:id="rId5"/>
    <p:sldId id="292" r:id="rId6"/>
    <p:sldId id="317" r:id="rId7"/>
    <p:sldId id="293" r:id="rId8"/>
    <p:sldId id="318" r:id="rId9"/>
    <p:sldId id="294" r:id="rId10"/>
    <p:sldId id="319" r:id="rId11"/>
    <p:sldId id="295" r:id="rId12"/>
    <p:sldId id="320" r:id="rId13"/>
    <p:sldId id="296" r:id="rId14"/>
    <p:sldId id="321" r:id="rId15"/>
    <p:sldId id="322" r:id="rId16"/>
    <p:sldId id="323" r:id="rId17"/>
    <p:sldId id="324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25" r:id="rId31"/>
    <p:sldId id="326" r:id="rId32"/>
    <p:sldId id="338" r:id="rId33"/>
    <p:sldId id="327" r:id="rId34"/>
    <p:sldId id="337" r:id="rId35"/>
    <p:sldId id="328" r:id="rId36"/>
    <p:sldId id="335" r:id="rId37"/>
    <p:sldId id="336" r:id="rId38"/>
    <p:sldId id="329" r:id="rId39"/>
    <p:sldId id="332" r:id="rId40"/>
    <p:sldId id="333" r:id="rId41"/>
    <p:sldId id="334" r:id="rId42"/>
    <p:sldId id="330" r:id="rId43"/>
    <p:sldId id="331" r:id="rId44"/>
    <p:sldId id="31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268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D24C3-0DD1-4107-B691-B20D6E6D21D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CEA1B-B0A1-4082-ABE6-DC42B1E30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7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a-IR" smtClean="0"/>
              <a:t>دفتر نظارت و ارزیابی دانشگاه شیراز               </a:t>
            </a:r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541C7-C5F7-4B4F-82D1-421A200314CB}" type="slidenum">
              <a:rPr lang="ar-SA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/>
                </a:solidFill>
              </a:rPr>
              <a:t>دفتر نظارت و ارزیابی دانشگاه شیراز               </a:t>
            </a:r>
            <a:endParaRPr lang="fa-I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C236-8AEA-471C-AB46-B4C9CECBFA70}" type="slidenum">
              <a:rPr lang="ar-SA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69083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footer_graphic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hf sldNum="0"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vad.abbaspour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j.abbaspour@shirazu.ac.i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catalog.loc.gov/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catalog.bl.uk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opac.nlai.ir/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giran.com/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kbook.com/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ketabdownload.com/index.html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audiolib.ir/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ebooks.com/index.html" TargetMode="Externa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pdf.com/index.html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vilica.com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d.ir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1841398"/>
            <a:ext cx="7772400" cy="569387"/>
          </a:xfrm>
        </p:spPr>
        <p:txBody>
          <a:bodyPr anchor="ctr"/>
          <a:lstStyle/>
          <a:p>
            <a:pPr algn="ctr"/>
            <a:r>
              <a:rPr lang="fa-IR" sz="4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cs typeface="B Nazanin" pitchFamily="2" charset="-78"/>
              </a:rPr>
              <a:t>آشنایی با پایگاه </a:t>
            </a:r>
            <a:r>
              <a:rPr lang="fa-IR" sz="4000" b="1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cs typeface="B Nazanin" pitchFamily="2" charset="-78"/>
              </a:rPr>
              <a:t>های اطلاعاتی فارسی</a:t>
            </a:r>
            <a:endParaRPr lang="fa-IR" sz="4000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657600"/>
            <a:ext cx="6400800" cy="294234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fa-IR" sz="28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Nazanin" pitchFamily="2" charset="-78"/>
              </a:rPr>
              <a:t>دکتر جواد </a:t>
            </a:r>
            <a:r>
              <a:rPr lang="fa-I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Nazanin" pitchFamily="2" charset="-78"/>
              </a:rPr>
              <a:t>عباس‌پور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fa-I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Nazanin" pitchFamily="2" charset="-78"/>
              </a:rPr>
              <a:t>عضو هیأت علمی بخش علم اطلاعات و دانش شناسی دانشگاه شیراز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fa-IR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Nazanin" pitchFamily="2" charset="-7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Nazanin" pitchFamily="2" charset="-78"/>
                <a:hlinkClick r:id="rId3"/>
              </a:rPr>
              <a:t>Javad.abbaspour@gmail.com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Nazanin" pitchFamily="2" charset="-7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Nazanin" pitchFamily="2" charset="-78"/>
                <a:hlinkClick r:id="rId4"/>
              </a:rPr>
              <a:t>j.abbaspour@shirazu.ac.ir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Nazanin" pitchFamily="2" charset="-7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FFC000"/>
                </a:solidFill>
                <a:cs typeface="B Nazanin" pitchFamily="2" charset="-78"/>
              </a:rPr>
              <a:t>پرتال </a:t>
            </a:r>
            <a:r>
              <a:rPr lang="fa-IR" b="1" dirty="0">
                <a:solidFill>
                  <a:srgbClr val="FFC000"/>
                </a:solidFill>
                <a:cs typeface="B Nazanin" pitchFamily="2" charset="-78"/>
              </a:rPr>
              <a:t>جامع علوم انسانی</a:t>
            </a:r>
            <a:br>
              <a:rPr lang="fa-IR" b="1" dirty="0">
                <a:solidFill>
                  <a:srgbClr val="FFC000"/>
                </a:solidFill>
                <a:cs typeface="B Nazanin" pitchFamily="2" charset="-78"/>
              </a:rPr>
            </a:br>
            <a:endParaRPr lang="en-US" dirty="0">
              <a:cs typeface="B Nazanin" pitchFamily="2" charset="-78"/>
            </a:endParaRPr>
          </a:p>
        </p:txBody>
      </p:sp>
      <p:pic>
        <p:nvPicPr>
          <p:cNvPr id="4" name="Content Placeholder 3" descr="ensani datab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874"/>
            <a:ext cx="9144000" cy="5445125"/>
          </a:xfr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638800"/>
          </a:xfrm>
        </p:spPr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ar-SA" sz="3600" b="1" dirty="0" smtClean="0">
                <a:solidFill>
                  <a:srgbClr val="FFC000"/>
                </a:solidFill>
                <a:cs typeface="B Nazanin" pitchFamily="2" charset="-78"/>
              </a:rPr>
              <a:t>نام پایگاه: </a:t>
            </a:r>
            <a:r>
              <a:rPr lang="fa-IR" sz="3600" dirty="0" smtClean="0">
                <a:cs typeface="B Nazanin" pitchFamily="2" charset="-78"/>
              </a:rPr>
              <a:t>پایگاه مجلات تخصصی علوم اسلامی و علوم انسانی نور </a:t>
            </a:r>
            <a:r>
              <a:rPr lang="en-US" sz="3600" b="1" dirty="0" err="1" smtClean="0">
                <a:solidFill>
                  <a:srgbClr val="FFC000"/>
                </a:solidFill>
                <a:cs typeface="B Nazanin" pitchFamily="2" charset="-78"/>
              </a:rPr>
              <a:t>Noormag</a:t>
            </a:r>
            <a:endParaRPr lang="fa-IR" sz="3600" b="1" dirty="0" smtClean="0">
              <a:solidFill>
                <a:srgbClr val="FFC000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en-US" sz="2800" dirty="0" smtClean="0">
              <a:solidFill>
                <a:srgbClr val="FF0000"/>
              </a:solidFill>
              <a:cs typeface="B Nazanin" pitchFamily="2" charset="-78"/>
            </a:endParaRPr>
          </a:p>
          <a:p>
            <a:pPr lvl="0" algn="just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موضوع</a:t>
            </a:r>
            <a:r>
              <a:rPr lang="ar-SA" sz="2800" b="1" dirty="0" smtClean="0">
                <a:cs typeface="B Nazanin" pitchFamily="2" charset="-78"/>
              </a:rPr>
              <a:t>:</a:t>
            </a:r>
            <a:r>
              <a:rPr lang="fa-IR" sz="2800" dirty="0" smtClean="0">
                <a:cs typeface="B Nazanin" pitchFamily="2" charset="-78"/>
              </a:rPr>
              <a:t> حدیث، فقه و اصول، فلسفه ، کلام ، عرفان، حقوق، تاریخ، جغرافیا، اقتصاد، زبان و ادبیات، مدیریت، علوم سیاسی، روانشناسی، جامعه شناسی، اطلاع رسانی و کتابداری، تربیت بدنی، فرهنگ و هنر و علوم انسانی </a:t>
            </a:r>
            <a:endParaRPr lang="en-US" sz="2800" dirty="0" smtClean="0">
              <a:cs typeface="B Nazanin" pitchFamily="2" charset="-78"/>
            </a:endParaRPr>
          </a:p>
          <a:p>
            <a:pPr lvl="0" algn="r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ناشر</a:t>
            </a:r>
            <a:r>
              <a:rPr lang="ar-SA" sz="2800" b="1" dirty="0" smtClean="0">
                <a:cs typeface="B Nazanin" pitchFamily="2" charset="-78"/>
              </a:rPr>
              <a:t>:</a:t>
            </a:r>
            <a:r>
              <a:rPr lang="fa-IR" sz="2800" dirty="0" smtClean="0">
                <a:cs typeface="B Nazanin" pitchFamily="2" charset="-78"/>
              </a:rPr>
              <a:t>مرکز تحقیقات کامپیوتری علوم اسلامی/ معاونت شبکه اطلاع‌رسانی نور</a:t>
            </a:r>
            <a:endParaRPr lang="en-US" sz="2800" dirty="0" smtClean="0">
              <a:cs typeface="B Nazanin" pitchFamily="2" charset="-78"/>
            </a:endParaRPr>
          </a:p>
          <a:p>
            <a:pPr lvl="0" algn="r" rtl="1"/>
            <a:endParaRPr lang="en-US" sz="2800" dirty="0" smtClean="0">
              <a:cs typeface="B Nazanin" pitchFamily="2" charset="-78"/>
            </a:endParaRPr>
          </a:p>
          <a:p>
            <a:pPr lvl="0" algn="r" rtl="1"/>
            <a:r>
              <a:rPr lang="en-US" sz="2800" b="1" dirty="0" smtClean="0">
                <a:cs typeface="B Nazanin" pitchFamily="2" charset="-78"/>
              </a:rPr>
              <a:t>Alert</a:t>
            </a:r>
            <a:r>
              <a:rPr lang="ar-SA" sz="2800" b="1" dirty="0" smtClean="0">
                <a:cs typeface="B Nazanin" pitchFamily="2" charset="-78"/>
              </a:rPr>
              <a:t>:       </a:t>
            </a:r>
            <a:r>
              <a:rPr lang="en-US" sz="2800" dirty="0" smtClean="0">
                <a:solidFill>
                  <a:srgbClr val="FFC000"/>
                </a:solidFill>
                <a:cs typeface="B Nazanin" pitchFamily="2" charset="-78"/>
              </a:rPr>
              <a:t>✓</a:t>
            </a:r>
            <a:r>
              <a:rPr lang="ar-SA" sz="2800" b="1" dirty="0" smtClean="0">
                <a:solidFill>
                  <a:srgbClr val="FFC000"/>
                </a:solidFill>
                <a:cs typeface="B Nazanin" pitchFamily="2" charset="-78"/>
              </a:rPr>
              <a:t> </a:t>
            </a:r>
            <a:r>
              <a:rPr lang="ar-SA" sz="2800" b="1" dirty="0" smtClean="0">
                <a:cs typeface="B Nazanin" pitchFamily="2" charset="-78"/>
              </a:rPr>
              <a:t>                        </a:t>
            </a:r>
            <a:r>
              <a:rPr lang="en-US" sz="2800" b="1" dirty="0" smtClean="0">
                <a:cs typeface="B Nazanin" pitchFamily="2" charset="-78"/>
              </a:rPr>
              <a:t>RSS</a:t>
            </a:r>
            <a:r>
              <a:rPr lang="ar-SA" sz="2800" b="1" dirty="0" smtClean="0">
                <a:cs typeface="B Nazanin" pitchFamily="2" charset="-78"/>
              </a:rPr>
              <a:t> : </a:t>
            </a:r>
            <a:endParaRPr lang="en-US" sz="2800" b="1" dirty="0" smtClean="0">
              <a:cs typeface="B Nazanin" pitchFamily="2" charset="-78"/>
            </a:endParaRPr>
          </a:p>
          <a:p>
            <a:pPr lvl="0" algn="r" rtl="1"/>
            <a:endParaRPr lang="en-US" sz="2800" dirty="0" smtClean="0">
              <a:cs typeface="B Nazanin" pitchFamily="2" charset="-78"/>
            </a:endParaRPr>
          </a:p>
          <a:p>
            <a:pPr lvl="0" algn="r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آدرس</a:t>
            </a:r>
            <a:r>
              <a:rPr lang="ar-SA" sz="2800" b="1" dirty="0" smtClean="0">
                <a:cs typeface="B Nazanin" pitchFamily="2" charset="-78"/>
              </a:rPr>
              <a:t>:</a:t>
            </a:r>
            <a:r>
              <a:rPr lang="en-US" sz="2800" dirty="0" smtClean="0">
                <a:cs typeface="B Nazanin" pitchFamily="2" charset="-78"/>
              </a:rPr>
              <a:t>http://www.noormags.ir </a:t>
            </a:r>
          </a:p>
          <a:p>
            <a:pPr algn="r" rtl="1"/>
            <a:endParaRPr lang="en-US" sz="2800" dirty="0">
              <a:cs typeface="B Nazanin" pitchFamily="2" charset="-78"/>
            </a:endParaRPr>
          </a:p>
        </p:txBody>
      </p:sp>
      <p:pic>
        <p:nvPicPr>
          <p:cNvPr id="4" name="Picture 3" descr="C:\Documents and Settings\p\Desktop\screenshot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955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7444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994392"/>
          </a:xfrm>
        </p:spPr>
        <p:txBody>
          <a:bodyPr/>
          <a:lstStyle/>
          <a:p>
            <a:pPr algn="ctr" rtl="1"/>
            <a:r>
              <a:rPr lang="ar-SA" b="1" dirty="0" smtClean="0">
                <a:solidFill>
                  <a:srgbClr val="FFC000"/>
                </a:solidFill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پایگاه مجلات تخصصی علوم اسلامی و علوم انسانی نور 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cs typeface="B Nazanin" pitchFamily="2" charset="-78"/>
              </a:rPr>
              <a:t>Noormag</a:t>
            </a:r>
            <a:r>
              <a:rPr lang="fa-IR" b="1" dirty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fa-IR" b="1" dirty="0">
                <a:solidFill>
                  <a:srgbClr val="FFC000"/>
                </a:solidFill>
                <a:cs typeface="B Nazanin" pitchFamily="2" charset="-78"/>
              </a:rPr>
            </a:br>
            <a:endParaRPr lang="en-US" dirty="0">
              <a:cs typeface="B Nazanin" pitchFamily="2" charset="-78"/>
            </a:endParaRPr>
          </a:p>
        </p:txBody>
      </p:sp>
      <p:pic>
        <p:nvPicPr>
          <p:cNvPr id="4" name="Content Placeholder 3" descr="noormags homep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874"/>
            <a:ext cx="9144000" cy="5445125"/>
          </a:xfr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63880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ar-SA" sz="3600" b="1" dirty="0" smtClean="0">
                <a:solidFill>
                  <a:srgbClr val="FFC000"/>
                </a:solidFill>
                <a:cs typeface="B Nazanin" pitchFamily="2" charset="-78"/>
              </a:rPr>
              <a:t>نام پایگاه: پایگاه</a:t>
            </a: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 استنادی علوم جهان اسلام(</a:t>
            </a:r>
            <a:r>
              <a:rPr lang="en-US" sz="3600" b="1" dirty="0" err="1" smtClean="0">
                <a:solidFill>
                  <a:srgbClr val="FFC000"/>
                </a:solidFill>
                <a:cs typeface="B Nazanin" pitchFamily="2" charset="-78"/>
              </a:rPr>
              <a:t>ISC</a:t>
            </a: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)</a:t>
            </a:r>
          </a:p>
          <a:p>
            <a:pPr algn="r" rtl="1">
              <a:buNone/>
            </a:pPr>
            <a:endParaRPr lang="en-US" sz="2800" dirty="0" smtClean="0">
              <a:solidFill>
                <a:srgbClr val="FF0000"/>
              </a:solidFill>
              <a:cs typeface="B Nazanin" pitchFamily="2" charset="-78"/>
            </a:endParaRPr>
          </a:p>
          <a:p>
            <a:pPr lvl="0" algn="just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موضوع</a:t>
            </a:r>
            <a:r>
              <a:rPr lang="ar-SA" sz="2800" b="1" dirty="0" smtClean="0">
                <a:cs typeface="B Nazanin" pitchFamily="2" charset="-78"/>
              </a:rPr>
              <a:t>:</a:t>
            </a:r>
            <a:r>
              <a:rPr lang="fa-IR" sz="2800" b="1" dirty="0" smtClean="0">
                <a:cs typeface="B Nazanin" pitchFamily="2" charset="-78"/>
              </a:rPr>
              <a:t> کلیه حوزه های موضوعی</a:t>
            </a:r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en-US" sz="2800" b="1" dirty="0" smtClean="0">
                <a:cs typeface="B Nazanin" pitchFamily="2" charset="-78"/>
              </a:rPr>
              <a:t>Alert</a:t>
            </a:r>
            <a:r>
              <a:rPr lang="ar-SA" sz="2800" b="1" dirty="0" smtClean="0">
                <a:cs typeface="B Nazanin" pitchFamily="2" charset="-78"/>
              </a:rPr>
              <a:t>:       </a:t>
            </a:r>
            <a:r>
              <a:rPr lang="en-US" sz="2800" dirty="0" smtClean="0">
                <a:solidFill>
                  <a:srgbClr val="FFC000"/>
                </a:solidFill>
                <a:cs typeface="B Nazanin" pitchFamily="2" charset="-78"/>
              </a:rPr>
              <a:t>✓</a:t>
            </a:r>
            <a:r>
              <a:rPr lang="ar-SA" sz="2800" b="1" dirty="0" smtClean="0">
                <a:solidFill>
                  <a:srgbClr val="FFC000"/>
                </a:solidFill>
                <a:cs typeface="B Nazanin" pitchFamily="2" charset="-78"/>
              </a:rPr>
              <a:t> </a:t>
            </a:r>
            <a:r>
              <a:rPr lang="ar-SA" sz="2800" b="1" dirty="0" smtClean="0">
                <a:cs typeface="B Nazanin" pitchFamily="2" charset="-78"/>
              </a:rPr>
              <a:t>                        </a:t>
            </a:r>
            <a:r>
              <a:rPr lang="en-US" sz="2800" b="1" dirty="0" smtClean="0">
                <a:cs typeface="B Nazanin" pitchFamily="2" charset="-78"/>
              </a:rPr>
              <a:t>RSS</a:t>
            </a:r>
            <a:r>
              <a:rPr lang="ar-SA" sz="2800" b="1" dirty="0" smtClean="0">
                <a:cs typeface="B Nazanin" pitchFamily="2" charset="-78"/>
              </a:rPr>
              <a:t> : </a:t>
            </a:r>
            <a:endParaRPr lang="en-US" sz="2800" b="1" dirty="0" smtClean="0">
              <a:cs typeface="B Nazanin" pitchFamily="2" charset="-78"/>
            </a:endParaRPr>
          </a:p>
          <a:p>
            <a:pPr lvl="0" algn="r" rtl="1"/>
            <a:endParaRPr lang="en-US" sz="2800" dirty="0" smtClean="0">
              <a:cs typeface="B Nazanin" pitchFamily="2" charset="-78"/>
            </a:endParaRPr>
          </a:p>
          <a:p>
            <a:pPr lvl="0" algn="r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آدرس</a:t>
            </a:r>
            <a:r>
              <a:rPr lang="ar-SA" sz="2800" b="1" dirty="0" smtClean="0">
                <a:cs typeface="B Nazanin" pitchFamily="2" charset="-78"/>
              </a:rPr>
              <a:t>:</a:t>
            </a:r>
            <a:r>
              <a:rPr lang="en-US" sz="2800" b="1" u="sng" dirty="0">
                <a:solidFill>
                  <a:srgbClr val="FFC000"/>
                </a:solidFill>
                <a:cs typeface="B Nazanin" pitchFamily="2" charset="-78"/>
              </a:rPr>
              <a:t>http://www.isc.gov.ir/Default.aspx?lan=fa</a:t>
            </a:r>
            <a:endParaRPr lang="en-US" sz="2800" dirty="0" smtClean="0">
              <a:cs typeface="B Nazanin" pitchFamily="2" charset="-78"/>
            </a:endParaRPr>
          </a:p>
          <a:p>
            <a:pPr algn="r" rtl="1"/>
            <a:endParaRPr lang="en-US" sz="28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5260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 rtl="1"/>
            <a:r>
              <a:rPr lang="ar-SA" b="1" dirty="0" smtClean="0">
                <a:solidFill>
                  <a:srgbClr val="FFC000"/>
                </a:solidFill>
                <a:cs typeface="B Nazanin" pitchFamily="2" charset="-78"/>
              </a:rPr>
              <a:t>پایگاه</a:t>
            </a:r>
            <a:r>
              <a:rPr lang="en-US" b="1" dirty="0" smtClean="0">
                <a:solidFill>
                  <a:srgbClr val="FFC000"/>
                </a:solidFill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rgbClr val="FFC000"/>
                </a:solidFill>
                <a:cs typeface="B Nazanin" pitchFamily="2" charset="-78"/>
              </a:rPr>
              <a:t> استنادی علوم جهان اسلام(</a:t>
            </a:r>
            <a:r>
              <a:rPr lang="ar-SA" b="1" dirty="0" smtClean="0">
                <a:solidFill>
                  <a:srgbClr val="FFC000"/>
                </a:solidFill>
                <a:cs typeface="B Nazanin" pitchFamily="2" charset="-78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cs typeface="B Nazanin" pitchFamily="2" charset="-78"/>
              </a:rPr>
              <a:t>ISC</a:t>
            </a:r>
            <a:r>
              <a:rPr lang="fa-IR" b="1" dirty="0" smtClean="0">
                <a:solidFill>
                  <a:srgbClr val="FFC000"/>
                </a:solidFill>
                <a:cs typeface="B Nazanin" pitchFamily="2" charset="-78"/>
              </a:rPr>
              <a:t>)</a:t>
            </a:r>
            <a:r>
              <a:rPr lang="fa-IR" b="1" dirty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fa-IR" b="1" dirty="0">
                <a:solidFill>
                  <a:srgbClr val="FFC000"/>
                </a:solidFill>
                <a:cs typeface="B Nazanin" pitchFamily="2" charset="-78"/>
              </a:rPr>
            </a:br>
            <a:endParaRPr lang="en-US" dirty="0">
              <a:cs typeface="B Nazanin" pitchFamily="2" charset="-78"/>
            </a:endParaRPr>
          </a:p>
        </p:txBody>
      </p:sp>
      <p:pic>
        <p:nvPicPr>
          <p:cNvPr id="4" name="Content Placeholder 3" descr="isc homep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874"/>
            <a:ext cx="9144000" cy="5445125"/>
          </a:xfr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Nazanin" pitchFamily="2" charset="-78"/>
              </a:rPr>
              <a:t>پایگاه کنفرانسهای ایران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4" name="Content Placeholder 3" descr="iran conferenc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5791200"/>
          </a:xfr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Nazanin" pitchFamily="2" charset="-78"/>
              </a:rPr>
              <a:t>پژوهشکده علوم و فناوری اطلاعات ایران 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4" name="Content Placeholder 3" descr="irandoc main p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874"/>
            <a:ext cx="9144000" cy="5445125"/>
          </a:xfr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fa-IR" dirty="0">
                <a:cs typeface="B Nazanin" pitchFamily="2" charset="-78"/>
              </a:rPr>
              <a:t>پژوهشکده علوم و فناوری اطلاعات </a:t>
            </a:r>
            <a:r>
              <a:rPr lang="fa-IR" dirty="0" smtClean="0">
                <a:cs typeface="B Nazanin" pitchFamily="2" charset="-78"/>
              </a:rPr>
              <a:t>ایران</a:t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(پایگاه پایان نامه‌ها) 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4" name="Content Placeholder 3" descr="Irandoc thesis datab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333999"/>
          </a:xfrm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382000" cy="512448"/>
          </a:xfrm>
        </p:spPr>
        <p:txBody>
          <a:bodyPr/>
          <a:lstStyle/>
          <a:p>
            <a:pPr algn="ctr" rtl="1">
              <a:buNone/>
            </a:pP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فهرست های پیوسته کتابخانه ها</a:t>
            </a:r>
            <a:endParaRPr lang="en-US" sz="3600" b="1" dirty="0">
              <a:solidFill>
                <a:srgbClr val="FFC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5525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83264"/>
          </a:xfrm>
        </p:spPr>
        <p:txBody>
          <a:bodyPr/>
          <a:lstStyle/>
          <a:p>
            <a:pPr algn="ctr"/>
            <a:r>
              <a:rPr lang="fa-IR" dirty="0" smtClean="0">
                <a:cs typeface="B Nazanin" pitchFamily="2" charset="-78"/>
              </a:rPr>
              <a:t>فهرست پیوسته کتابخانه( اپک)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247317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فهرست پیوسته کتابخانه؟؟؟؟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جستجو در مجموعه کتابخانه های دنیا بویژه کتابهای قدیمی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جستجوی کتابهای جدید منتشر شده در دنیا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کنکاش در زمینه صحت اطلاعات کتابشناختی؛</a:t>
            </a:r>
          </a:p>
          <a:p>
            <a:pPr algn="r" rtl="1"/>
            <a:endParaRPr lang="fa-IR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5244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382000" cy="512448"/>
          </a:xfrm>
        </p:spPr>
        <p:txBody>
          <a:bodyPr/>
          <a:lstStyle/>
          <a:p>
            <a:pPr algn="ctr" rtl="1">
              <a:buNone/>
            </a:pP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پایگاه های اطلاعاتی فارسی</a:t>
            </a:r>
            <a:endParaRPr lang="en-US" sz="3600" b="1" dirty="0">
              <a:solidFill>
                <a:srgbClr val="FFC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2799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41906"/>
          </a:xfrm>
        </p:spPr>
        <p:txBody>
          <a:bodyPr/>
          <a:lstStyle/>
          <a:p>
            <a:pPr algn="ctr" rtl="1"/>
            <a:r>
              <a:rPr lang="fa-IR" sz="3200" dirty="0" smtClean="0">
                <a:cs typeface="B Nazanin" pitchFamily="2" charset="-78"/>
              </a:rPr>
              <a:t> فهرست پیوسته کتابخانه کنگره (</a:t>
            </a:r>
            <a:r>
              <a:rPr sz="3200" dirty="0" smtClean="0">
                <a:cs typeface="B Nazanin" pitchFamily="2" charset="-78"/>
              </a:rPr>
              <a:t>Library of Congress </a:t>
            </a:r>
            <a:r>
              <a:rPr lang="fa-IR" sz="3200" dirty="0" smtClean="0">
                <a:cs typeface="B Nazanin" pitchFamily="2" charset="-78"/>
              </a:rPr>
              <a:t>)</a:t>
            </a:r>
            <a:br>
              <a:rPr lang="fa-IR" sz="3200" dirty="0" smtClean="0">
                <a:cs typeface="B Nazanin" pitchFamily="2" charset="-78"/>
              </a:rPr>
            </a:br>
            <a:r>
              <a:rPr lang="fa-IR" sz="3200" dirty="0">
                <a:cs typeface="B Nazanin" pitchFamily="2" charset="-78"/>
              </a:rPr>
              <a:t/>
            </a:r>
            <a:br>
              <a:rPr lang="fa-IR" sz="3200" dirty="0">
                <a:cs typeface="B Nazanin" pitchFamily="2" charset="-78"/>
              </a:rPr>
            </a:br>
            <a:endParaRPr lang="fa-IR" sz="3200" dirty="0">
              <a:cs typeface="B Nazanin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2265236"/>
          </a:xfrm>
        </p:spPr>
        <p:txBody>
          <a:bodyPr/>
          <a:lstStyle/>
          <a:p>
            <a:pPr algn="r" rtl="1"/>
            <a:r>
              <a:rPr lang="fa-IR" sz="2800" dirty="0" smtClean="0">
                <a:cs typeface="B Nazanin" pitchFamily="2" charset="-78"/>
              </a:rPr>
              <a:t>بزرگ‌ترین کتابخانه جهان با بیش از 100 میلیون منبع کتابخانه‌ای تا سال 2011</a:t>
            </a:r>
          </a:p>
          <a:p>
            <a:pPr algn="r" rtl="1"/>
            <a:r>
              <a:rPr lang="fa-IR" sz="2800" dirty="0" smtClean="0">
                <a:cs typeface="B Nazanin" pitchFamily="2" charset="-78"/>
              </a:rPr>
              <a:t>جمع آوری و اهدا حدود ششصد هزار نسخه از نشریات، کتاب‌های خطی قدیمی به دلیل علاقه یک قاضی آمریکایی به زبان و ادبیات و عرفان فارسی</a:t>
            </a:r>
          </a:p>
          <a:p>
            <a:pPr algn="r" rtl="1"/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آدرس: </a:t>
            </a:r>
            <a:r>
              <a:rPr lang="en-US" sz="2800" dirty="0" smtClean="0">
                <a:solidFill>
                  <a:srgbClr val="FF0000"/>
                </a:solidFill>
                <a:cs typeface="B Nazanin" pitchFamily="2" charset="-78"/>
                <a:hlinkClick r:id="rId2"/>
              </a:rPr>
              <a:t>http://catalog.loc.gov</a:t>
            </a:r>
            <a:endParaRPr lang="en-US" sz="2800" dirty="0" smtClean="0">
              <a:solidFill>
                <a:srgbClr val="FF0000"/>
              </a:solidFill>
              <a:cs typeface="B Nazanin" pitchFamily="2" charset="-78"/>
            </a:endParaRPr>
          </a:p>
          <a:p>
            <a:endParaRPr lang="fa-IR" dirty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3363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 rtl="1"/>
            <a:r>
              <a:rPr lang="fa-IR" sz="3200" dirty="0" smtClean="0">
                <a:cs typeface="B Nazanin" pitchFamily="2" charset="-78"/>
              </a:rPr>
              <a:t> فهرست پیوسته کتابخانه بریتانیا</a:t>
            </a:r>
            <a:r>
              <a:rPr sz="3200" dirty="0" smtClean="0">
                <a:cs typeface="B Nazanin" pitchFamily="2" charset="-78"/>
              </a:rPr>
              <a:t>(British Library) </a:t>
            </a:r>
            <a:r>
              <a:rPr lang="fa-IR" sz="3200" dirty="0" smtClean="0">
                <a:cs typeface="B Nazanin" pitchFamily="2" charset="-78"/>
              </a:rPr>
              <a:t/>
            </a:r>
            <a:br>
              <a:rPr lang="fa-IR" sz="3200" dirty="0" smtClean="0">
                <a:cs typeface="B Nazanin" pitchFamily="2" charset="-78"/>
              </a:rPr>
            </a:br>
            <a:r>
              <a:rPr lang="fa-IR" sz="3200" dirty="0">
                <a:cs typeface="B Nazanin" pitchFamily="2" charset="-78"/>
              </a:rPr>
              <a:t/>
            </a:r>
            <a:br>
              <a:rPr lang="fa-IR" sz="3200" dirty="0">
                <a:cs typeface="B Nazanin" pitchFamily="2" charset="-78"/>
              </a:rPr>
            </a:br>
            <a:endParaRPr lang="fa-IR" sz="3200" dirty="0">
              <a:cs typeface="B Nazanin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3400" y="990600"/>
            <a:ext cx="8382000" cy="2068259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یکی از بزرگترین فهرست های پیوسته کتابخانه ای دنیا</a:t>
            </a:r>
            <a:endParaRPr lang="fa-IR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آدرس: </a:t>
            </a:r>
            <a:r>
              <a:rPr lang="en-US" dirty="0" smtClean="0">
                <a:solidFill>
                  <a:srgbClr val="FF0000"/>
                </a:solidFill>
                <a:cs typeface="B Nazanin" pitchFamily="2" charset="-78"/>
                <a:hlinkClick r:id="rId2"/>
              </a:rPr>
              <a:t>http://catalog.bl.uk</a:t>
            </a:r>
            <a:endParaRPr lang="en-US" dirty="0" smtClean="0">
              <a:solidFill>
                <a:srgbClr val="FF0000"/>
              </a:solidFill>
              <a:cs typeface="B Nazanin" pitchFamily="2" charset="-78"/>
            </a:endParaRPr>
          </a:p>
          <a:p>
            <a:endParaRPr lang="en-US" dirty="0" smtClean="0">
              <a:solidFill>
                <a:srgbClr val="FF0000"/>
              </a:solidFill>
              <a:cs typeface="B Nazanin" pitchFamily="2" charset="-78"/>
            </a:endParaRPr>
          </a:p>
          <a:p>
            <a:endParaRPr lang="fa-IR" dirty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8400"/>
            <a:ext cx="9067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1735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fa-IR" sz="3200" dirty="0" smtClean="0">
                <a:cs typeface="B Nazanin" pitchFamily="2" charset="-78"/>
              </a:rPr>
              <a:t> فهرست پیوسته</a:t>
            </a:r>
            <a:r>
              <a:rPr sz="3200" smtClean="0">
                <a:cs typeface="B Nazanin" pitchFamily="2" charset="-78"/>
              </a:rPr>
              <a:t>WorldCat </a:t>
            </a:r>
            <a:r>
              <a:rPr lang="fa-IR" sz="3200" dirty="0" smtClean="0">
                <a:cs typeface="B Nazanin" pitchFamily="2" charset="-78"/>
              </a:rPr>
              <a:t/>
            </a:r>
            <a:br>
              <a:rPr lang="fa-IR" sz="3200" dirty="0" smtClean="0">
                <a:cs typeface="B Nazanin" pitchFamily="2" charset="-78"/>
              </a:rPr>
            </a:br>
            <a:r>
              <a:rPr lang="fa-IR" sz="3200" dirty="0">
                <a:cs typeface="B Nazanin" pitchFamily="2" charset="-78"/>
              </a:rPr>
              <a:t/>
            </a:r>
            <a:br>
              <a:rPr lang="fa-IR" sz="3200" dirty="0">
                <a:cs typeface="B Nazanin" pitchFamily="2" charset="-78"/>
              </a:rPr>
            </a:br>
            <a:endParaRPr lang="fa-IR" sz="3200" dirty="0">
              <a:cs typeface="B Nazanin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3400" y="990600"/>
            <a:ext cx="8382000" cy="4235006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بيش از 70 ميليون ركورد كتابشناختي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همكاري بيش از 55000 كتابخانه عضو از سراسر جهان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در برگرفتن صدها زبان و فرهنگ مختلف از 110 كشور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آدرس:</a:t>
            </a:r>
            <a:r>
              <a:rPr lang="en-US" u="sng" dirty="0" smtClean="0">
                <a:solidFill>
                  <a:srgbClr val="FFC000"/>
                </a:solidFill>
                <a:cs typeface="B Nazanin" pitchFamily="2" charset="-78"/>
              </a:rPr>
              <a:t>Http://worldcat.org</a:t>
            </a:r>
          </a:p>
          <a:p>
            <a:pPr algn="r" rtl="1"/>
            <a:r>
              <a:rPr lang="en-US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</a:p>
          <a:p>
            <a:pPr algn="r" rtl="1"/>
            <a:endParaRPr lang="en-US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/>
            <a:endParaRPr lang="en-US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/>
            <a:endParaRPr lang="fa-IR" dirty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200400"/>
            <a:ext cx="89154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3176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83264"/>
          </a:xfrm>
        </p:spPr>
        <p:txBody>
          <a:bodyPr/>
          <a:lstStyle/>
          <a:p>
            <a:pPr algn="ctr"/>
            <a:r>
              <a:rPr lang="fa-IR" dirty="0" smtClean="0">
                <a:cs typeface="B Nazanin" pitchFamily="2" charset="-78"/>
              </a:rPr>
              <a:t>فهرست پیوسته کتابخانه ملی ایران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066800"/>
            <a:ext cx="8382000" cy="3028521"/>
          </a:xfrm>
        </p:spPr>
        <p:txBody>
          <a:bodyPr/>
          <a:lstStyle/>
          <a:p>
            <a:pPr algn="r" rtl="1"/>
            <a:r>
              <a:rPr lang="fa-IR" sz="2800" dirty="0" smtClean="0">
                <a:cs typeface="B Nazanin" pitchFamily="2" charset="-78"/>
              </a:rPr>
              <a:t>کسب اطلاع از کلیه کتابهای منتشر شده در ایران یا درباره ایران</a:t>
            </a:r>
          </a:p>
          <a:p>
            <a:pPr algn="r" rtl="1"/>
            <a:r>
              <a:rPr lang="fa-IR" sz="2800" dirty="0" smtClean="0">
                <a:cs typeface="B Nazanin" pitchFamily="2" charset="-78"/>
              </a:rPr>
              <a:t>کنکاش در زمینه صحت اطلاعات کتابشناختی؛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آدرس</a:t>
            </a:r>
            <a:r>
              <a:rPr lang="fa-IR" dirty="0" smtClean="0">
                <a:cs typeface="B Nazanin" pitchFamily="2" charset="-78"/>
              </a:rPr>
              <a:t>: </a:t>
            </a:r>
            <a:r>
              <a:rPr lang="en-US" dirty="0" smtClean="0">
                <a:cs typeface="B Nazanin" pitchFamily="2" charset="-78"/>
                <a:hlinkClick r:id="rId2"/>
              </a:rPr>
              <a:t>Http://opac.nlai.ir</a:t>
            </a:r>
            <a:endParaRPr lang="en-US" dirty="0" smtClean="0">
              <a:cs typeface="B Nazanin" pitchFamily="2" charset="-78"/>
            </a:endParaRPr>
          </a:p>
          <a:p>
            <a:endParaRPr lang="fa-IR" dirty="0" smtClean="0">
              <a:cs typeface="B Nazanin" pitchFamily="2" charset="-78"/>
            </a:endParaRPr>
          </a:p>
          <a:p>
            <a:endParaRPr lang="fa-IR" dirty="0" smtClean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9144000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82853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8012"/>
          </a:xfrm>
        </p:spPr>
        <p:txBody>
          <a:bodyPr/>
          <a:lstStyle/>
          <a:p>
            <a:pPr algn="ctr"/>
            <a:r>
              <a:rPr lang="fa-IR" dirty="0" smtClean="0">
                <a:cs typeface="B Nazanin" pitchFamily="2" charset="-78"/>
              </a:rPr>
              <a:t>فهرست پیوسته کتابخانه های ایران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990600"/>
            <a:ext cx="8382000" cy="2523768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ورود به نرم افزار از طریق یکی از دانشگاهها مانند دانشگاه تربیت مدرس، فردوسی مشهد، صنعتی شریف و ....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آدرس:</a:t>
            </a:r>
            <a:r>
              <a:rPr lang="en-US" u="sng" dirty="0" smtClean="0">
                <a:solidFill>
                  <a:srgbClr val="FFC000"/>
                </a:solidFill>
                <a:cs typeface="B Nazanin" pitchFamily="2" charset="-78"/>
              </a:rPr>
              <a:t>http://c-library.um.ac.ir </a:t>
            </a:r>
          </a:p>
          <a:p>
            <a:endParaRPr lang="en-US" dirty="0" smtClean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2434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 bwMode="auto">
          <a:xfrm>
            <a:off x="5257800" y="2057400"/>
            <a:ext cx="3581400" cy="3200400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a-IR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70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 bwMode="auto">
          <a:xfrm>
            <a:off x="152400" y="3657600"/>
            <a:ext cx="1219200" cy="3200400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a-IR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20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70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fa-IR" dirty="0">
              <a:cs typeface="B Nazanin" pitchFamily="2" charset="-78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28600" y="4267200"/>
            <a:ext cx="1219200" cy="2514600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a-IR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7924800" y="4572000"/>
            <a:ext cx="1219200" cy="2514600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a-IR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905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26325"/>
          </a:xfrm>
        </p:spPr>
        <p:txBody>
          <a:bodyPr/>
          <a:lstStyle/>
          <a:p>
            <a:pPr algn="ctr"/>
            <a:r>
              <a:rPr lang="fa-IR" sz="4400" dirty="0" smtClean="0">
                <a:cs typeface="B Nazanin" pitchFamily="2" charset="-78"/>
              </a:rPr>
              <a:t>فهرست پیوسته کتابخانه و مرکز اسناد دانشگاه شیراز</a:t>
            </a:r>
            <a:endParaRPr lang="fa-IR" sz="4400" dirty="0">
              <a:cs typeface="B Nazanin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891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46826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Nazanin" pitchFamily="2" charset="-78"/>
            </a:endParaRPr>
          </a:p>
        </p:txBody>
      </p:sp>
      <p:pic>
        <p:nvPicPr>
          <p:cNvPr id="9218" name="Picture 2" descr="C:\Users\mmirzabeigi\Desktop\image_galle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 bwMode="auto">
          <a:xfrm rot="5400000">
            <a:off x="3619500" y="1219200"/>
            <a:ext cx="1943100" cy="9563100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a-IR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 rot="5400000">
            <a:off x="4038600" y="-1066800"/>
            <a:ext cx="1371600" cy="9448800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a-IR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 rot="5400000">
            <a:off x="5181600" y="1524000"/>
            <a:ext cx="533400" cy="1600200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a-IR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 rot="5400000">
            <a:off x="7048500" y="1690436"/>
            <a:ext cx="457200" cy="1447800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a-IR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 rot="5400000">
            <a:off x="609600" y="3962400"/>
            <a:ext cx="533400" cy="1447800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a-IR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675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638800"/>
          </a:xfrm>
        </p:spPr>
        <p:txBody>
          <a:bodyPr>
            <a:normAutofit lnSpcReduction="10000"/>
          </a:bodyPr>
          <a:lstStyle/>
          <a:p>
            <a:pPr algn="ctr" rtl="1">
              <a:buNone/>
            </a:pPr>
            <a:r>
              <a:rPr lang="ar-SA" sz="3600" b="1" dirty="0" smtClean="0">
                <a:solidFill>
                  <a:srgbClr val="FFC000"/>
                </a:solidFill>
                <a:cs typeface="B Nazanin" pitchFamily="2" charset="-78"/>
              </a:rPr>
              <a:t>نام پایگاه: </a:t>
            </a:r>
            <a:r>
              <a:rPr lang="en-US" sz="3600" b="1" dirty="0" err="1" smtClean="0">
                <a:solidFill>
                  <a:srgbClr val="FFC000"/>
                </a:solidFill>
                <a:cs typeface="B Nazanin" pitchFamily="2" charset="-78"/>
              </a:rPr>
              <a:t>Magiran</a:t>
            </a:r>
            <a:endParaRPr lang="fa-IR" sz="3600" b="1" dirty="0" smtClean="0">
              <a:solidFill>
                <a:srgbClr val="FFC000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en-US" sz="2800" dirty="0" smtClean="0">
              <a:solidFill>
                <a:srgbClr val="FF0000"/>
              </a:solidFill>
              <a:cs typeface="B Nazanin" pitchFamily="2" charset="-78"/>
            </a:endParaRPr>
          </a:p>
          <a:p>
            <a:pPr lvl="0" algn="just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موضوع</a:t>
            </a:r>
            <a:r>
              <a:rPr lang="ar-SA" sz="2800" b="1" dirty="0" smtClean="0">
                <a:cs typeface="B Nazanin" pitchFamily="2" charset="-78"/>
              </a:rPr>
              <a:t>: </a:t>
            </a:r>
            <a:r>
              <a:rPr lang="ar-SA" sz="2800" dirty="0" smtClean="0">
                <a:cs typeface="B Nazanin" pitchFamily="2" charset="-78"/>
              </a:rPr>
              <a:t>علوم پایه ، علوم انسانی،  </a:t>
            </a:r>
            <a:r>
              <a:rPr lang="ar-SA" sz="2800" b="1" dirty="0" smtClean="0">
                <a:cs typeface="B Nazanin" pitchFamily="2" charset="-78"/>
              </a:rPr>
              <a:t>فنی و مهندسی</a:t>
            </a:r>
            <a:r>
              <a:rPr lang="ar-SA" sz="2800" dirty="0" smtClean="0">
                <a:cs typeface="B Nazanin" pitchFamily="2" charset="-78"/>
              </a:rPr>
              <a:t>، بهداشت و درمان، هنر، کشاورزی، اطلاع رسانی، ادبیات، جامعه و فرهنگ، مناطق و اقوام، صنایع، کامپیوتر و اینترنت، عمومی،علوم اسلامی، محیط زیست،تجارت و اقتصاد، آموزش و پرورش، ورزش وسرگرمی، انجمن ها و سازمان های غیر دولتی و گروه ها</a:t>
            </a:r>
            <a:endParaRPr lang="en-US" sz="2800" dirty="0" smtClean="0">
              <a:cs typeface="B Nazanin" pitchFamily="2" charset="-78"/>
            </a:endParaRPr>
          </a:p>
          <a:p>
            <a:pPr lvl="0" algn="r" rtl="1"/>
            <a:endParaRPr lang="en-US" sz="2800" dirty="0" smtClean="0">
              <a:cs typeface="B Nazanin" pitchFamily="2" charset="-78"/>
            </a:endParaRPr>
          </a:p>
          <a:p>
            <a:pPr lvl="0" algn="r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ناشر</a:t>
            </a:r>
            <a:r>
              <a:rPr lang="ar-SA" sz="2800" b="1" dirty="0" smtClean="0">
                <a:cs typeface="B Nazanin" pitchFamily="2" charset="-78"/>
              </a:rPr>
              <a:t>:</a:t>
            </a:r>
            <a:r>
              <a:rPr lang="ar-SA" sz="2800" dirty="0" smtClean="0">
                <a:cs typeface="B Nazanin" pitchFamily="2" charset="-78"/>
              </a:rPr>
              <a:t> بانک اطلاعات نشريات کشور</a:t>
            </a:r>
            <a:endParaRPr lang="en-US" sz="2800" dirty="0" smtClean="0">
              <a:cs typeface="B Nazanin" pitchFamily="2" charset="-78"/>
            </a:endParaRPr>
          </a:p>
          <a:p>
            <a:pPr lvl="0" algn="r" rtl="1"/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en-US" sz="2800" b="1" dirty="0" smtClean="0">
                <a:cs typeface="B Nazanin" pitchFamily="2" charset="-78"/>
              </a:rPr>
              <a:t>Alert</a:t>
            </a:r>
            <a:r>
              <a:rPr lang="ar-SA" sz="2800" b="1" dirty="0" smtClean="0">
                <a:cs typeface="B Nazanin" pitchFamily="2" charset="-78"/>
              </a:rPr>
              <a:t>:       </a:t>
            </a:r>
            <a:r>
              <a:rPr lang="en-US" sz="2800" dirty="0" smtClean="0">
                <a:solidFill>
                  <a:srgbClr val="FFC000"/>
                </a:solidFill>
                <a:cs typeface="B Nazanin" pitchFamily="2" charset="-78"/>
              </a:rPr>
              <a:t>✓</a:t>
            </a:r>
            <a:r>
              <a:rPr lang="ar-SA" sz="2800" b="1" dirty="0" smtClean="0">
                <a:solidFill>
                  <a:srgbClr val="FFC000"/>
                </a:solidFill>
                <a:cs typeface="B Nazanin" pitchFamily="2" charset="-78"/>
              </a:rPr>
              <a:t> </a:t>
            </a:r>
            <a:r>
              <a:rPr lang="ar-SA" sz="2800" b="1" dirty="0" smtClean="0">
                <a:cs typeface="B Nazanin" pitchFamily="2" charset="-78"/>
              </a:rPr>
              <a:t>                        </a:t>
            </a:r>
            <a:r>
              <a:rPr lang="en-US" sz="2800" b="1" dirty="0" smtClean="0">
                <a:cs typeface="B Nazanin" pitchFamily="2" charset="-78"/>
              </a:rPr>
              <a:t>RSS</a:t>
            </a:r>
            <a:r>
              <a:rPr lang="ar-SA" sz="2800" b="1" dirty="0" smtClean="0">
                <a:cs typeface="B Nazanin" pitchFamily="2" charset="-78"/>
              </a:rPr>
              <a:t> : </a:t>
            </a:r>
            <a:endParaRPr lang="en-US" sz="2800" b="1" dirty="0" smtClean="0">
              <a:cs typeface="B Nazanin" pitchFamily="2" charset="-78"/>
            </a:endParaRPr>
          </a:p>
          <a:p>
            <a:pPr lvl="0" algn="r" rtl="1"/>
            <a:endParaRPr lang="en-US" sz="2800" dirty="0" smtClean="0">
              <a:cs typeface="B Nazanin" pitchFamily="2" charset="-78"/>
            </a:endParaRPr>
          </a:p>
          <a:p>
            <a:pPr lvl="0" algn="r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آدرس</a:t>
            </a:r>
            <a:r>
              <a:rPr lang="ar-SA" sz="2800" b="1" dirty="0" smtClean="0">
                <a:cs typeface="B Nazanin" pitchFamily="2" charset="-78"/>
              </a:rPr>
              <a:t>: </a:t>
            </a:r>
            <a:r>
              <a:rPr lang="en-US" sz="2800" b="1" dirty="0" smtClean="0">
                <a:cs typeface="B Nazanin" pitchFamily="2" charset="-78"/>
                <a:hlinkClick r:id="rId2"/>
              </a:rPr>
              <a:t>http://www.magiran.com</a:t>
            </a:r>
            <a:endParaRPr lang="en-US" sz="2800" dirty="0" smtClean="0">
              <a:cs typeface="B Nazanin" pitchFamily="2" charset="-78"/>
            </a:endParaRPr>
          </a:p>
          <a:p>
            <a:pPr algn="r" rtl="1"/>
            <a:endParaRPr lang="en-US" sz="28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214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382000" cy="683264"/>
          </a:xfrm>
        </p:spPr>
        <p:txBody>
          <a:bodyPr/>
          <a:lstStyle/>
          <a:p>
            <a:pPr algn="ctr"/>
            <a:r>
              <a:rPr lang="fa-IR" dirty="0" smtClean="0">
                <a:cs typeface="B Nazanin" pitchFamily="2" charset="-78"/>
              </a:rPr>
              <a:t>پایگاه کتابهای فار سی رایگان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638800"/>
          </a:xfrm>
        </p:spPr>
        <p:txBody>
          <a:bodyPr>
            <a:normAutofit fontScale="77500" lnSpcReduction="20000"/>
          </a:bodyPr>
          <a:lstStyle/>
          <a:p>
            <a:pPr algn="r" rtl="1"/>
            <a:r>
              <a:rPr lang="ar-SA" sz="3600" b="1" dirty="0" smtClean="0">
                <a:solidFill>
                  <a:srgbClr val="FFC000"/>
                </a:solidFill>
                <a:cs typeface="B Nazanin" pitchFamily="2" charset="-78"/>
              </a:rPr>
              <a:t>نام پایگاه: </a:t>
            </a:r>
            <a:r>
              <a:rPr lang="fa-IR" sz="3600" b="1" dirty="0" smtClean="0">
                <a:cs typeface="B Nazanin" pitchFamily="2" charset="-78"/>
              </a:rPr>
              <a:t>.</a:t>
            </a:r>
            <a:r>
              <a:rPr lang="fa-IR" sz="3600" dirty="0" smtClean="0">
                <a:cs typeface="B Nazanin" pitchFamily="2" charset="-78"/>
              </a:rPr>
              <a:t> تک بوک</a:t>
            </a:r>
          </a:p>
          <a:p>
            <a:pPr algn="r" rtl="1"/>
            <a:endParaRPr lang="en-US" sz="3600" dirty="0" smtClean="0">
              <a:cs typeface="B Nazanin" pitchFamily="2" charset="-78"/>
            </a:endParaRPr>
          </a:p>
          <a:p>
            <a:pPr algn="r" rtl="1"/>
            <a:r>
              <a:rPr lang="fa-IR" sz="3600" b="1" dirty="0" smtClean="0">
                <a:cs typeface="B Nazanin" pitchFamily="2" charset="-78"/>
              </a:rPr>
              <a:t>پوشش موضوعی: داستان؛ پزشکی؛ تاریخی؛ اجتماعی سیاسی؛ کودکان؛ علوم غریبه؛ علمی دانشگاهی؛ تجارت الکترونیک؛ رایانه؛ مذهب؛ ادبیات؛ ورزش؛ هنر؛ جغرافیا؛ زیبایی؛ فلسفه و منطق؛ برق </a:t>
            </a:r>
            <a:endParaRPr lang="en-US" sz="3600" dirty="0" smtClean="0">
              <a:cs typeface="B Nazanin" pitchFamily="2" charset="-78"/>
            </a:endParaRPr>
          </a:p>
          <a:p>
            <a:pPr algn="r" rtl="1"/>
            <a:r>
              <a:rPr lang="fa-IR" sz="3600" dirty="0" smtClean="0">
                <a:cs typeface="B Nazanin" pitchFamily="2" charset="-78"/>
              </a:rPr>
              <a:t>پوشش زمانی:</a:t>
            </a:r>
            <a:r>
              <a:rPr lang="fa-IR" sz="3600" b="1" dirty="0" smtClean="0">
                <a:cs typeface="B Nazanin" pitchFamily="2" charset="-78"/>
              </a:rPr>
              <a:t> نامشخص</a:t>
            </a:r>
            <a:endParaRPr lang="en-US" sz="3600" dirty="0" smtClean="0">
              <a:cs typeface="B Nazanin" pitchFamily="2" charset="-78"/>
            </a:endParaRPr>
          </a:p>
          <a:p>
            <a:pPr algn="r" rtl="1"/>
            <a:r>
              <a:rPr lang="fa-IR" sz="3600" b="1" dirty="0" smtClean="0">
                <a:cs typeface="B Nazanin" pitchFamily="2" charset="-78"/>
              </a:rPr>
              <a:t>پوشش مکانی: ایران </a:t>
            </a:r>
            <a:endParaRPr lang="en-US" sz="3600" dirty="0" smtClean="0">
              <a:cs typeface="B Nazanin" pitchFamily="2" charset="-78"/>
            </a:endParaRPr>
          </a:p>
          <a:p>
            <a:pPr algn="r" rtl="1"/>
            <a:r>
              <a:rPr lang="fa-IR" sz="3600" b="1" dirty="0" smtClean="0">
                <a:cs typeface="B Nazanin" pitchFamily="2" charset="-78"/>
              </a:rPr>
              <a:t> نوع دسترسی: رایگان </a:t>
            </a:r>
            <a:endParaRPr lang="en-US" sz="3600" dirty="0" smtClean="0">
              <a:cs typeface="B Nazanin" pitchFamily="2" charset="-78"/>
            </a:endParaRPr>
          </a:p>
          <a:p>
            <a:pPr algn="r" rtl="1"/>
            <a:r>
              <a:rPr lang="fa-IR" sz="3600" b="1" dirty="0" smtClean="0">
                <a:cs typeface="B Nazanin" pitchFamily="2" charset="-78"/>
              </a:rPr>
              <a:t>نوع اطلاعات:کتابشناختی؛ خلاصه؛ تمام متن </a:t>
            </a:r>
            <a:endParaRPr lang="en-US" sz="3600" dirty="0" smtClean="0">
              <a:cs typeface="B Nazanin" pitchFamily="2" charset="-78"/>
            </a:endParaRPr>
          </a:p>
          <a:p>
            <a:pPr algn="r" rtl="1"/>
            <a:r>
              <a:rPr lang="fa-IR" sz="3600" b="1" dirty="0" smtClean="0">
                <a:cs typeface="B Nazanin" pitchFamily="2" charset="-78"/>
              </a:rPr>
              <a:t>نوع منابع: کتاب</a:t>
            </a:r>
            <a:endParaRPr lang="en-US" sz="3600" dirty="0" smtClean="0">
              <a:cs typeface="B Nazanin" pitchFamily="2" charset="-78"/>
            </a:endParaRPr>
          </a:p>
          <a:p>
            <a:pPr algn="r" rtl="1"/>
            <a:r>
              <a:rPr lang="fa-IR" sz="3600" b="1" dirty="0" smtClean="0">
                <a:cs typeface="B Nazanin" pitchFamily="2" charset="-78"/>
              </a:rPr>
              <a:t>خدمات: کتاب های تصادفی؛ محبوب ترین ها؛ توصیه شده ها؛ کتاب داستان؛ آگاهی رسانی با رایانامه</a:t>
            </a:r>
            <a:endParaRPr lang="en-US" sz="3600" dirty="0" smtClean="0">
              <a:cs typeface="B Nazanin" pitchFamily="2" charset="-78"/>
            </a:endParaRPr>
          </a:p>
          <a:p>
            <a:pPr algn="r" rtl="1"/>
            <a:r>
              <a:rPr lang="fa-IR" sz="3600" b="1" dirty="0" smtClean="0">
                <a:cs typeface="B Nazanin" pitchFamily="2" charset="-78"/>
              </a:rPr>
              <a:t>تسهیلات: ویژگی های جستجو                         </a:t>
            </a:r>
            <a:endParaRPr lang="en-US" sz="3600" dirty="0" smtClean="0">
              <a:cs typeface="B Nazanin" pitchFamily="2" charset="-78"/>
            </a:endParaRPr>
          </a:p>
          <a:p>
            <a:pPr algn="r" rtl="1"/>
            <a:r>
              <a:rPr lang="fa-IR" sz="3600" b="1" dirty="0" smtClean="0">
                <a:cs typeface="B Nazanin" pitchFamily="2" charset="-78"/>
              </a:rPr>
              <a:t>زبان: فارسی </a:t>
            </a:r>
            <a:endParaRPr lang="en-US" sz="3600" dirty="0" smtClean="0">
              <a:cs typeface="B Nazanin" pitchFamily="2" charset="-78"/>
            </a:endParaRPr>
          </a:p>
          <a:p>
            <a:pPr algn="r" rtl="1"/>
            <a:r>
              <a:rPr lang="fa-IR" sz="3600" b="1" dirty="0" smtClean="0">
                <a:cs typeface="B Nazanin" pitchFamily="2" charset="-78"/>
              </a:rPr>
              <a:t>نشانی اینترنتی: </a:t>
            </a:r>
            <a:r>
              <a:rPr lang="en-US" sz="3600" b="1" u="sng" dirty="0" smtClean="0">
                <a:cs typeface="B Nazanin" pitchFamily="2" charset="-78"/>
                <a:hlinkClick r:id="rId2"/>
              </a:rPr>
              <a:t>http://www.takbook.com</a:t>
            </a:r>
            <a:r>
              <a:rPr lang="en-US" sz="3600" dirty="0" smtClean="0">
                <a:cs typeface="B Nazanin" pitchFamily="2" charset="-78"/>
              </a:rPr>
              <a:t> </a:t>
            </a:r>
          </a:p>
          <a:p>
            <a:pPr lvl="0" algn="r" rtl="1"/>
            <a:endParaRPr lang="en-US" sz="2800" dirty="0" smtClean="0">
              <a:cs typeface="B Nazanin" pitchFamily="2" charset="-78"/>
            </a:endParaRPr>
          </a:p>
          <a:p>
            <a:pPr algn="r" rtl="1"/>
            <a:endParaRPr lang="en-US" sz="28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5260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6934200" y="2895600"/>
            <a:ext cx="1295400" cy="441960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304800"/>
            <a:ext cx="8763000" cy="6703374"/>
          </a:xfrm>
        </p:spPr>
        <p:txBody>
          <a:bodyPr/>
          <a:lstStyle/>
          <a:p>
            <a:pPr algn="ctr" rtl="1">
              <a:buNone/>
            </a:pPr>
            <a:r>
              <a:rPr lang="fa-IR" sz="3600" dirty="0" smtClean="0">
                <a:solidFill>
                  <a:srgbClr val="FFC000"/>
                </a:solidFill>
                <a:cs typeface="B Nazanin" pitchFamily="2" charset="-78"/>
              </a:rPr>
              <a:t>نام پایگاه:کتاب دانلود</a:t>
            </a:r>
            <a:endParaRPr lang="en-US" sz="3600" dirty="0" smtClean="0">
              <a:solidFill>
                <a:srgbClr val="FFC000"/>
              </a:solidFill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پوشش موضوعی: علوم اسلامی و قرآنی؛ زیست شناسی؛ سلامت و پزشکی؛ مهندسی و فناوری؛ علوم انسانی و اجتماعی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پوشش زمانی:</a:t>
            </a:r>
            <a:r>
              <a:rPr lang="fa-IR" b="1" dirty="0" smtClean="0">
                <a:cs typeface="B Nazanin" pitchFamily="2" charset="-78"/>
              </a:rPr>
              <a:t> نامشخص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پوشش مکانی: ایران 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نوع اطلاعات:کتابشناختی؛ تمام متن 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خدمات: پربازدیدترین؛ خبرنامه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تسهیلات: ویژگی های جستجو                         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زبان: فارسی؛ انگلیسی 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نشانی اینترنتی: </a:t>
            </a:r>
            <a:r>
              <a:rPr lang="en-US" b="1" u="sng" dirty="0" smtClean="0">
                <a:cs typeface="B Nazanin" pitchFamily="2" charset="-78"/>
                <a:hlinkClick r:id="rId2"/>
              </a:rPr>
              <a:t>http://ketabdownload.com/index.html</a:t>
            </a:r>
            <a:r>
              <a:rPr lang="en-US" b="1" dirty="0" smtClean="0">
                <a:cs typeface="B Nazanin" pitchFamily="2" charset="-78"/>
              </a:rPr>
              <a:t> </a:t>
            </a:r>
            <a:endParaRPr lang="en-US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5260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8392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7696200" y="2895600"/>
            <a:ext cx="1295400" cy="441960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304800"/>
            <a:ext cx="8763000" cy="5663089"/>
          </a:xfrm>
        </p:spPr>
        <p:txBody>
          <a:bodyPr/>
          <a:lstStyle/>
          <a:p>
            <a:pPr algn="r" rtl="1">
              <a:buNone/>
            </a:pPr>
            <a:r>
              <a:rPr lang="fa-IR" dirty="0" smtClean="0">
                <a:solidFill>
                  <a:srgbClr val="FFC000"/>
                </a:solidFill>
                <a:cs typeface="B Nazanin" pitchFamily="2" charset="-78"/>
              </a:rPr>
              <a:t>نام پایگاه:</a:t>
            </a:r>
            <a:r>
              <a:rPr lang="fa-IR" dirty="0" smtClean="0">
                <a:cs typeface="B Nazanin" pitchFamily="2" charset="-78"/>
              </a:rPr>
              <a:t>کتابخانه کتاب های صوتی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پوشش موضوعی: رمان و داستان؛ ادبیات؛ تاریخ؛ روان شناسی؛ فلسفه و عرفان؛ مذهب؛ اجتماعی سیاسی؛ آموزش زبان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پوشش مکانی: ایران 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 نوع دسترسی: رایگان 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نوع اطلاعات:کتابشناختی؛ خلاصه؛ تمام گویا؛ تمام متن 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نوع منابع: کتاب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خدمات: پی. دی. اِف کتاب ها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زبان: فارسی؛ انگلیسی 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      نشانی اینترنتی: </a:t>
            </a:r>
            <a:r>
              <a:rPr lang="en-US" b="1" u="sng" dirty="0" smtClean="0">
                <a:cs typeface="B Nazanin" pitchFamily="2" charset="-78"/>
                <a:hlinkClick r:id="rId2"/>
              </a:rPr>
              <a:t>http://audiolib.ir</a:t>
            </a:r>
            <a:r>
              <a:rPr lang="en-US" dirty="0" smtClean="0">
                <a:cs typeface="B Nazanin" pitchFamily="2" charset="-78"/>
              </a:rPr>
              <a:t> </a:t>
            </a: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5260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5344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 bwMode="auto">
          <a:xfrm>
            <a:off x="6781800" y="1219200"/>
            <a:ext cx="1295400" cy="601980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304800"/>
            <a:ext cx="8763000" cy="5466112"/>
          </a:xfrm>
        </p:spPr>
        <p:txBody>
          <a:bodyPr/>
          <a:lstStyle/>
          <a:p>
            <a:pPr algn="r" rtl="1">
              <a:buNone/>
            </a:pPr>
            <a:r>
              <a:rPr lang="fa-IR" dirty="0" smtClean="0">
                <a:solidFill>
                  <a:srgbClr val="FFC000"/>
                </a:solidFill>
                <a:cs typeface="B Nazanin" pitchFamily="2" charset="-78"/>
              </a:rPr>
              <a:t>نام پایگاه:</a:t>
            </a:r>
            <a:r>
              <a:rPr lang="fa-IR" dirty="0" smtClean="0">
                <a:cs typeface="B Nazanin" pitchFamily="2" charset="-78"/>
              </a:rPr>
              <a:t>کتابخانه امید ایران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پوشش موضوعی: رمان و داستان؛ ادبیات؛ تاریخ؛ روان شناسی؛ مذهب؛ سیاسی؛ آموزشی؛ دانشگاهی؛ رایانه؛ اقتصاد؛ حقوق؛ هنر؛ ورزش؛ علمی- پزشکی؛ مرجع؛ کودکان 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پوشش مکانی: ایران 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 نوع دسترسی: رایگان 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نوع اطلاعات:کتابشناختی؛ خلاصه؛ تمام گویا؛ تمام متن 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خدمات: پربازدیدترین کتاب ها؛ کتاب های پیشنهادی؛ آمار؛ آر.اِس.اِس؛ تالار گفتمان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نشانی اینترنتی: </a:t>
            </a:r>
            <a:r>
              <a:rPr lang="en-US" b="1" u="sng" dirty="0" smtClean="0">
                <a:cs typeface="B Nazanin" pitchFamily="2" charset="-78"/>
                <a:hlinkClick r:id="rId2"/>
              </a:rPr>
              <a:t>http://www.irebooks.com/index.html</a:t>
            </a:r>
            <a:r>
              <a:rPr lang="fa-IR" dirty="0" smtClean="0">
                <a:cs typeface="B Nazanin" pitchFamily="2" charset="-78"/>
              </a:rPr>
              <a:t>  </a:t>
            </a: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5260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 rtl="1"/>
            <a:r>
              <a:rPr lang="ar-SA" b="1" dirty="0" smtClean="0">
                <a:solidFill>
                  <a:srgbClr val="FFC000"/>
                </a:solidFill>
                <a:cs typeface="B Nazanin" pitchFamily="2" charset="-78"/>
              </a:rPr>
              <a:t> پایگاه </a:t>
            </a:r>
            <a:r>
              <a:rPr lang="en-US" b="1" dirty="0" err="1">
                <a:solidFill>
                  <a:srgbClr val="FFC000"/>
                </a:solidFill>
                <a:cs typeface="B Nazanin" pitchFamily="2" charset="-78"/>
              </a:rPr>
              <a:t>Magiran</a:t>
            </a:r>
            <a:r>
              <a:rPr lang="fa-IR" b="1" dirty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fa-IR" b="1" dirty="0">
                <a:solidFill>
                  <a:srgbClr val="FFC000"/>
                </a:solidFill>
                <a:cs typeface="B Nazanin" pitchFamily="2" charset="-78"/>
              </a:rPr>
            </a:br>
            <a:endParaRPr lang="en-US" dirty="0">
              <a:cs typeface="B Nazanin" pitchFamily="2" charset="-78"/>
            </a:endParaRPr>
          </a:p>
        </p:txBody>
      </p:sp>
      <p:pic>
        <p:nvPicPr>
          <p:cNvPr id="4" name="Content Placeholder 3" descr="magiran homep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8763000" cy="5638799"/>
          </a:xfrm>
        </p:spPr>
      </p:pic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6106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 bwMode="auto">
          <a:xfrm>
            <a:off x="6781800" y="1600200"/>
            <a:ext cx="1295400" cy="487680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676400" y="1371600"/>
            <a:ext cx="1295400" cy="487680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763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6781800" y="2057400"/>
            <a:ext cx="1295400" cy="304800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304800"/>
            <a:ext cx="8763000" cy="5909310"/>
          </a:xfrm>
        </p:spPr>
        <p:txBody>
          <a:bodyPr/>
          <a:lstStyle/>
          <a:p>
            <a:pPr algn="r" rtl="1">
              <a:buNone/>
            </a:pPr>
            <a:r>
              <a:rPr lang="fa-IR" dirty="0" smtClean="0">
                <a:solidFill>
                  <a:srgbClr val="FFC000"/>
                </a:solidFill>
                <a:cs typeface="B Nazanin" pitchFamily="2" charset="-78"/>
              </a:rPr>
              <a:t>نام پایگاه:</a:t>
            </a:r>
            <a:r>
              <a:rPr lang="fa-IR" dirty="0" smtClean="0">
                <a:cs typeface="B Nazanin" pitchFamily="2" charset="-78"/>
              </a:rPr>
              <a:t>کتابخانه مجازی ایران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پوشش موضوعی: چندرشته ای؛ آشپزی، آموزش و پرورش، اخلاق و عرفان، ادبیات، اقتصاد، مدیریت، تاریخ و جغرافیا، حقوق، دفاع مقدس، داستان، روان شناسی، ریاضی، زبان، سیاسی، زندگینامه، شیمی، هنر، علوم غریبه، فرهنگی، اجتماعی، فلسفه، فیزیک، نجوم، محیط زیست، مذهب، مهندسی، ورزش، پزشکی، رایانه، آمار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پوشش مکانی: ایران 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 نوع دسترسی: رایگان 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نوع اطلاعات:کتابشناختی؛ خلاصه؛ تمام گویا؛ تمام متن 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خدمات: پربازدیدترین کتاب ها؛ تازه ها؛ آمار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نشانی اینترنتی: </a:t>
            </a:r>
            <a:r>
              <a:rPr lang="en-US" b="1" u="sng" dirty="0" smtClean="0">
                <a:cs typeface="B Nazanin" pitchFamily="2" charset="-78"/>
                <a:hlinkClick r:id="rId2"/>
              </a:rPr>
              <a:t>http://www.irpdf.com/index.html</a:t>
            </a: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5260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69275"/>
            <a:ext cx="8382000" cy="626325"/>
          </a:xfrm>
        </p:spPr>
        <p:txBody>
          <a:bodyPr/>
          <a:lstStyle/>
          <a:p>
            <a:pPr algn="ctr" rtl="1">
              <a:buNone/>
            </a:pPr>
            <a:r>
              <a:rPr lang="fa-IR" sz="4400" dirty="0" smtClean="0">
                <a:solidFill>
                  <a:srgbClr val="FFC000"/>
                </a:solidFill>
                <a:cs typeface="B Nazanin" pitchFamily="2" charset="-78"/>
              </a:rPr>
              <a:t>با تشکر از وقت و حوصله شما</a:t>
            </a:r>
          </a:p>
        </p:txBody>
      </p:sp>
    </p:spTree>
    <p:extLst>
      <p:ext uri="{BB962C8B-B14F-4D97-AF65-F5344CB8AC3E}">
        <p14:creationId xmlns:p14="http://schemas.microsoft.com/office/powerpoint/2010/main" val="23694478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152180"/>
          </a:xfrm>
        </p:spPr>
        <p:txBody>
          <a:bodyPr/>
          <a:lstStyle/>
          <a:p>
            <a:pPr algn="ctr" rtl="1">
              <a:buNone/>
            </a:pPr>
            <a:r>
              <a:rPr lang="ar-SA" sz="3600" b="1" dirty="0" smtClean="0">
                <a:solidFill>
                  <a:srgbClr val="FFC000"/>
                </a:solidFill>
                <a:cs typeface="B Nazanin" pitchFamily="2" charset="-78"/>
              </a:rPr>
              <a:t>نام پایگاه: </a:t>
            </a:r>
            <a:r>
              <a:rPr lang="en-US" sz="3600" b="1" dirty="0" err="1" smtClean="0">
                <a:solidFill>
                  <a:srgbClr val="FFC000"/>
                </a:solidFill>
                <a:cs typeface="B Nazanin" pitchFamily="2" charset="-78"/>
              </a:rPr>
              <a:t>Civilica</a:t>
            </a:r>
            <a:endParaRPr lang="fa-IR" sz="3600" b="1" dirty="0" smtClean="0">
              <a:solidFill>
                <a:srgbClr val="FFC000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en-US" sz="2800" dirty="0" smtClean="0">
              <a:solidFill>
                <a:srgbClr val="FF0000"/>
              </a:solidFill>
              <a:cs typeface="B Nazanin" pitchFamily="2" charset="-78"/>
            </a:endParaRPr>
          </a:p>
          <a:p>
            <a:pPr lvl="0" algn="r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موضوع</a:t>
            </a:r>
            <a:r>
              <a:rPr lang="ar-SA" sz="2800" b="1" dirty="0" smtClean="0">
                <a:cs typeface="B Nazanin" pitchFamily="2" charset="-78"/>
              </a:rPr>
              <a:t>: علوم فیزیکی و مهندسی</a:t>
            </a:r>
            <a:r>
              <a:rPr lang="ar-SA" sz="2800" dirty="0" smtClean="0">
                <a:cs typeface="B Nazanin" pitchFamily="2" charset="-78"/>
              </a:rPr>
              <a:t>، علوم سلامت ، علوم زیستی و علوم اجتماعی</a:t>
            </a:r>
            <a:endParaRPr lang="fa-IR" sz="2800" dirty="0" smtClean="0">
              <a:cs typeface="B Nazanin" pitchFamily="2" charset="-78"/>
            </a:endParaRPr>
          </a:p>
          <a:p>
            <a:pPr lvl="0" algn="r" rtl="1"/>
            <a:endParaRPr lang="en-US" sz="2800" dirty="0" smtClean="0">
              <a:cs typeface="B Nazanin" pitchFamily="2" charset="-78"/>
            </a:endParaRPr>
          </a:p>
          <a:p>
            <a:pPr lvl="0" algn="r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ناشر</a:t>
            </a:r>
            <a:r>
              <a:rPr lang="ar-SA" sz="2800" b="1" dirty="0" smtClean="0">
                <a:cs typeface="B Nazanin" pitchFamily="2" charset="-78"/>
              </a:rPr>
              <a:t>:</a:t>
            </a:r>
            <a:r>
              <a:rPr lang="ar-SA" sz="2800" dirty="0" smtClean="0">
                <a:cs typeface="B Nazanin" pitchFamily="2" charset="-78"/>
              </a:rPr>
              <a:t> سیویلیکا</a:t>
            </a:r>
            <a:endParaRPr lang="fa-IR" sz="2800" dirty="0" smtClean="0">
              <a:cs typeface="B Nazanin" pitchFamily="2" charset="-78"/>
            </a:endParaRPr>
          </a:p>
          <a:p>
            <a:pPr lvl="0" algn="r" rtl="1"/>
            <a:endParaRPr lang="en-US" sz="2800" dirty="0" smtClean="0">
              <a:cs typeface="B Nazanin" pitchFamily="2" charset="-78"/>
            </a:endParaRPr>
          </a:p>
          <a:p>
            <a:pPr lvl="0" algn="r" rtl="1"/>
            <a:r>
              <a:rPr lang="en-US" sz="2800" b="1" dirty="0" smtClean="0">
                <a:cs typeface="B Nazanin" pitchFamily="2" charset="-78"/>
              </a:rPr>
              <a:t>Alert</a:t>
            </a:r>
            <a:r>
              <a:rPr lang="ar-SA" sz="2800" b="1" dirty="0" smtClean="0">
                <a:cs typeface="B Nazanin" pitchFamily="2" charset="-78"/>
              </a:rPr>
              <a:t>:                                    </a:t>
            </a:r>
            <a:r>
              <a:rPr lang="en-US" sz="2800" b="1" dirty="0" smtClean="0">
                <a:cs typeface="B Nazanin" pitchFamily="2" charset="-78"/>
              </a:rPr>
              <a:t>RSS</a:t>
            </a:r>
            <a:r>
              <a:rPr lang="ar-SA" sz="2800" b="1" dirty="0" smtClean="0">
                <a:cs typeface="B Nazanin" pitchFamily="2" charset="-78"/>
              </a:rPr>
              <a:t> : </a:t>
            </a:r>
            <a:endParaRPr lang="fa-IR" sz="2800" b="1" dirty="0" smtClean="0">
              <a:cs typeface="B Nazanin" pitchFamily="2" charset="-78"/>
            </a:endParaRPr>
          </a:p>
          <a:p>
            <a:pPr lvl="0" algn="r" rtl="1"/>
            <a:endParaRPr lang="en-US" sz="2800" dirty="0" smtClean="0">
              <a:cs typeface="B Nazanin" pitchFamily="2" charset="-78"/>
            </a:endParaRPr>
          </a:p>
          <a:p>
            <a:pPr lvl="0" algn="r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آدرس</a:t>
            </a:r>
            <a:r>
              <a:rPr lang="ar-SA" sz="2800" b="1" dirty="0" smtClean="0">
                <a:cs typeface="B Nazanin" pitchFamily="2" charset="-78"/>
              </a:rPr>
              <a:t>: </a:t>
            </a:r>
            <a:r>
              <a:rPr lang="en-US" sz="2800" b="1" dirty="0" smtClean="0">
                <a:cs typeface="B Nazanin" pitchFamily="2" charset="-78"/>
                <a:hlinkClick r:id="rId2"/>
              </a:rPr>
              <a:t>http://www.civilica.com</a:t>
            </a:r>
            <a:endParaRPr lang="en-US" sz="2800" dirty="0" smtClean="0">
              <a:cs typeface="B Nazanin" pitchFamily="2" charset="-78"/>
            </a:endParaRPr>
          </a:p>
          <a:p>
            <a:pPr algn="r" rtl="1"/>
            <a:endParaRPr lang="en-US" sz="28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1000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 rtl="1"/>
            <a:r>
              <a:rPr lang="ar-SA" b="1" dirty="0" smtClean="0">
                <a:solidFill>
                  <a:srgbClr val="FFC000"/>
                </a:solidFill>
                <a:cs typeface="B Nazanin" pitchFamily="2" charset="-78"/>
              </a:rPr>
              <a:t>پایگاه </a:t>
            </a:r>
            <a:r>
              <a:rPr lang="en-US" b="1" dirty="0" err="1">
                <a:solidFill>
                  <a:srgbClr val="FFC000"/>
                </a:solidFill>
                <a:cs typeface="B Nazanin" pitchFamily="2" charset="-78"/>
              </a:rPr>
              <a:t>Civilica</a:t>
            </a:r>
            <a:r>
              <a:rPr lang="fa-IR" b="1" dirty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fa-IR" b="1" dirty="0">
                <a:solidFill>
                  <a:srgbClr val="FFC000"/>
                </a:solidFill>
                <a:cs typeface="B Nazanin" pitchFamily="2" charset="-78"/>
              </a:rPr>
            </a:br>
            <a:endParaRPr lang="en-US" dirty="0">
              <a:cs typeface="B Nazanin" pitchFamily="2" charset="-78"/>
            </a:endParaRPr>
          </a:p>
        </p:txBody>
      </p:sp>
      <p:pic>
        <p:nvPicPr>
          <p:cNvPr id="4" name="Content Placeholder 3" descr="civilica homep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5791199"/>
          </a:xfr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153400" cy="5609380"/>
          </a:xfrm>
        </p:spPr>
        <p:txBody>
          <a:bodyPr/>
          <a:lstStyle/>
          <a:p>
            <a:pPr algn="ctr" rtl="1">
              <a:buNone/>
            </a:pPr>
            <a:r>
              <a:rPr lang="ar-SA" sz="3600" b="1" dirty="0" smtClean="0">
                <a:solidFill>
                  <a:srgbClr val="FFC000"/>
                </a:solidFill>
                <a:cs typeface="B Nazanin" pitchFamily="2" charset="-78"/>
              </a:rPr>
              <a:t>نام پایگاه: </a:t>
            </a:r>
            <a: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  <a:t>SID</a:t>
            </a:r>
            <a:endParaRPr lang="fa-IR" sz="3600" b="1" dirty="0" smtClean="0">
              <a:solidFill>
                <a:srgbClr val="FFC000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en-US" sz="2800" dirty="0" smtClean="0">
              <a:solidFill>
                <a:srgbClr val="FF0000"/>
              </a:solidFill>
              <a:cs typeface="B Nazanin" pitchFamily="2" charset="-78"/>
            </a:endParaRPr>
          </a:p>
          <a:p>
            <a:pPr lvl="0" algn="r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موضوع</a:t>
            </a:r>
            <a:r>
              <a:rPr lang="ar-SA" sz="2800" b="1" dirty="0" smtClean="0">
                <a:cs typeface="B Nazanin" pitchFamily="2" charset="-78"/>
              </a:rPr>
              <a:t>:</a:t>
            </a:r>
            <a:r>
              <a:rPr lang="ar-SA" sz="2800" dirty="0" smtClean="0">
                <a:cs typeface="B Nazanin" pitchFamily="2" charset="-78"/>
              </a:rPr>
              <a:t> پزشکی،دامپزشکی، علوم انسانی، علوم پایه، </a:t>
            </a:r>
            <a:r>
              <a:rPr lang="ar-SA" sz="2800" b="1" dirty="0" smtClean="0">
                <a:cs typeface="B Nazanin" pitchFamily="2" charset="-78"/>
              </a:rPr>
              <a:t>فنی و مهندسی،</a:t>
            </a:r>
            <a:r>
              <a:rPr lang="ar-SA" sz="2800" dirty="0" smtClean="0">
                <a:cs typeface="B Nazanin" pitchFamily="2" charset="-78"/>
              </a:rPr>
              <a:t> کشاورزی، هنر و معماری</a:t>
            </a:r>
            <a:endParaRPr lang="en-US" sz="2800" dirty="0" smtClean="0">
              <a:cs typeface="B Nazanin" pitchFamily="2" charset="-78"/>
            </a:endParaRPr>
          </a:p>
          <a:p>
            <a:pPr lvl="0" algn="r" rtl="1"/>
            <a:endParaRPr lang="en-US" sz="2800" dirty="0" smtClean="0">
              <a:cs typeface="B Nazanin" pitchFamily="2" charset="-78"/>
            </a:endParaRPr>
          </a:p>
          <a:p>
            <a:pPr lvl="0" algn="r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ناشر</a:t>
            </a:r>
            <a:r>
              <a:rPr lang="ar-SA" sz="2800" b="1" dirty="0" smtClean="0">
                <a:cs typeface="B Nazanin" pitchFamily="2" charset="-78"/>
              </a:rPr>
              <a:t>:</a:t>
            </a:r>
            <a:r>
              <a:rPr lang="ar-SA" sz="2800" dirty="0" smtClean="0">
                <a:cs typeface="B Nazanin" pitchFamily="2" charset="-78"/>
              </a:rPr>
              <a:t> مرکز اطلاعات علمي جهاد دانشگاهي</a:t>
            </a:r>
            <a:endParaRPr lang="en-US" sz="2800" dirty="0" smtClean="0">
              <a:cs typeface="B Nazanin" pitchFamily="2" charset="-78"/>
            </a:endParaRPr>
          </a:p>
          <a:p>
            <a:pPr lvl="0" algn="r" rtl="1"/>
            <a:endParaRPr lang="en-US" sz="2800" dirty="0" smtClean="0">
              <a:cs typeface="B Nazanin" pitchFamily="2" charset="-78"/>
            </a:endParaRPr>
          </a:p>
          <a:p>
            <a:pPr lvl="0" algn="r" rtl="1"/>
            <a:r>
              <a:rPr lang="en-US" sz="2800" b="1" dirty="0" smtClean="0">
                <a:cs typeface="B Nazanin" pitchFamily="2" charset="-78"/>
              </a:rPr>
              <a:t>Alert</a:t>
            </a:r>
            <a:r>
              <a:rPr lang="ar-SA" sz="2800" b="1" dirty="0" smtClean="0">
                <a:cs typeface="B Nazanin" pitchFamily="2" charset="-78"/>
              </a:rPr>
              <a:t>:                                    </a:t>
            </a:r>
            <a:r>
              <a:rPr lang="en-US" sz="2800" b="1" dirty="0" smtClean="0">
                <a:cs typeface="B Nazanin" pitchFamily="2" charset="-78"/>
              </a:rPr>
              <a:t>RSS</a:t>
            </a:r>
            <a:r>
              <a:rPr lang="ar-SA" sz="2800" b="1" dirty="0" smtClean="0">
                <a:cs typeface="B Nazanin" pitchFamily="2" charset="-78"/>
              </a:rPr>
              <a:t> : </a:t>
            </a:r>
            <a:endParaRPr lang="en-US" sz="2800" b="1" dirty="0" smtClean="0">
              <a:cs typeface="B Nazanin" pitchFamily="2" charset="-78"/>
            </a:endParaRPr>
          </a:p>
          <a:p>
            <a:pPr lvl="0" algn="r" rtl="1"/>
            <a:endParaRPr lang="en-US" sz="2800" dirty="0" smtClean="0">
              <a:cs typeface="B Nazanin" pitchFamily="2" charset="-78"/>
            </a:endParaRPr>
          </a:p>
          <a:p>
            <a:pPr lvl="0" algn="r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آدرس</a:t>
            </a:r>
            <a:r>
              <a:rPr lang="ar-SA" sz="2800" b="1" dirty="0" smtClean="0">
                <a:cs typeface="B Nazanin" pitchFamily="2" charset="-78"/>
              </a:rPr>
              <a:t>: </a:t>
            </a:r>
            <a:r>
              <a:rPr lang="en-US" sz="2800" b="1" dirty="0" smtClean="0">
                <a:cs typeface="B Nazanin" pitchFamily="2" charset="-78"/>
                <a:hlinkClick r:id="rId2"/>
              </a:rPr>
              <a:t>http://www.sid.ir</a:t>
            </a:r>
            <a:endParaRPr lang="en-US" sz="2800" dirty="0" smtClean="0">
              <a:cs typeface="B Nazanin" pitchFamily="2" charset="-78"/>
            </a:endParaRPr>
          </a:p>
          <a:p>
            <a:pPr algn="r" rtl="1"/>
            <a:endParaRPr lang="en-US" sz="28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4912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b="1" dirty="0" smtClean="0">
                <a:solidFill>
                  <a:srgbClr val="FFC000"/>
                </a:solidFill>
                <a:cs typeface="B Nazanin" pitchFamily="2" charset="-78"/>
              </a:rPr>
              <a:t>پایگاه </a:t>
            </a:r>
            <a:r>
              <a:rPr lang="en-US" b="1" dirty="0">
                <a:solidFill>
                  <a:srgbClr val="FFC000"/>
                </a:solidFill>
                <a:cs typeface="B Nazanin" pitchFamily="2" charset="-78"/>
              </a:rPr>
              <a:t>SID</a:t>
            </a:r>
            <a:r>
              <a:rPr lang="fa-IR" b="1" dirty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fa-IR" b="1" dirty="0">
                <a:solidFill>
                  <a:srgbClr val="FFC000"/>
                </a:solidFill>
                <a:cs typeface="B Nazanin" pitchFamily="2" charset="-78"/>
              </a:rPr>
            </a:br>
            <a:endParaRPr lang="en-US" dirty="0">
              <a:cs typeface="B Nazanin" pitchFamily="2" charset="-78"/>
            </a:endParaRPr>
          </a:p>
        </p:txBody>
      </p:sp>
      <p:pic>
        <p:nvPicPr>
          <p:cNvPr id="4" name="Content Placeholder 3" descr="sid homepa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1288"/>
            <a:ext cx="4332111" cy="5446712"/>
          </a:xfrm>
        </p:spPr>
      </p:pic>
      <p:pic>
        <p:nvPicPr>
          <p:cNvPr id="6" name="Content Placeholder 5" descr="sid journals pag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411288"/>
            <a:ext cx="4495799" cy="5446712"/>
          </a:xfr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63880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ar-SA" sz="3600" b="1" dirty="0" smtClean="0">
                <a:solidFill>
                  <a:srgbClr val="FFC000"/>
                </a:solidFill>
                <a:cs typeface="B Nazanin" pitchFamily="2" charset="-78"/>
              </a:rPr>
              <a:t>نام پایگاه: </a:t>
            </a: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پرتال جامع علوم انسانی</a:t>
            </a:r>
          </a:p>
          <a:p>
            <a:pPr algn="r" rtl="1">
              <a:buNone/>
            </a:pPr>
            <a:endParaRPr lang="en-US" sz="2800" dirty="0" smtClean="0">
              <a:solidFill>
                <a:srgbClr val="FF0000"/>
              </a:solidFill>
              <a:cs typeface="B Nazanin" pitchFamily="2" charset="-78"/>
            </a:endParaRPr>
          </a:p>
          <a:p>
            <a:pPr lvl="0" algn="just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موضوع</a:t>
            </a:r>
            <a:r>
              <a:rPr lang="ar-SA" sz="2800" b="1" dirty="0" smtClean="0">
                <a:cs typeface="B Nazanin" pitchFamily="2" charset="-78"/>
              </a:rPr>
              <a:t>:</a:t>
            </a:r>
            <a:r>
              <a:rPr lang="fa-IR" sz="2800" b="1" dirty="0" smtClean="0">
                <a:cs typeface="B Nazanin" pitchFamily="2" charset="-78"/>
              </a:rPr>
              <a:t> علوم انسانی و اجتماعی</a:t>
            </a:r>
            <a:endParaRPr lang="en-US" sz="2800" dirty="0" smtClean="0">
              <a:cs typeface="B Nazanin" pitchFamily="2" charset="-78"/>
            </a:endParaRPr>
          </a:p>
          <a:p>
            <a:pPr lvl="0" algn="r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ناشر</a:t>
            </a:r>
            <a:r>
              <a:rPr lang="ar-SA" sz="2800" b="1" dirty="0" smtClean="0">
                <a:cs typeface="B Nazanin" pitchFamily="2" charset="-78"/>
              </a:rPr>
              <a:t>:</a:t>
            </a:r>
            <a:r>
              <a:rPr lang="fa-IR" sz="2800" b="1" dirty="0" smtClean="0">
                <a:cs typeface="B Nazanin" pitchFamily="2" charset="-78"/>
              </a:rPr>
              <a:t> پژوهشگاه علوم انسانی</a:t>
            </a:r>
            <a:endParaRPr lang="en-US" sz="2800" dirty="0" smtClean="0">
              <a:cs typeface="B Nazanin" pitchFamily="2" charset="-78"/>
            </a:endParaRPr>
          </a:p>
          <a:p>
            <a:pPr lvl="0" algn="r" rtl="1"/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en-US" sz="2800" b="1" dirty="0" smtClean="0">
                <a:cs typeface="B Nazanin" pitchFamily="2" charset="-78"/>
              </a:rPr>
              <a:t>Alert</a:t>
            </a:r>
            <a:r>
              <a:rPr lang="ar-SA" sz="2800" b="1" dirty="0" smtClean="0">
                <a:cs typeface="B Nazanin" pitchFamily="2" charset="-78"/>
              </a:rPr>
              <a:t>:       </a:t>
            </a:r>
            <a:r>
              <a:rPr lang="en-US" sz="2800" dirty="0" smtClean="0">
                <a:solidFill>
                  <a:srgbClr val="FFC000"/>
                </a:solidFill>
                <a:cs typeface="B Nazanin" pitchFamily="2" charset="-78"/>
              </a:rPr>
              <a:t>✓</a:t>
            </a:r>
            <a:r>
              <a:rPr lang="ar-SA" sz="2800" b="1" dirty="0" smtClean="0">
                <a:solidFill>
                  <a:srgbClr val="FFC000"/>
                </a:solidFill>
                <a:cs typeface="B Nazanin" pitchFamily="2" charset="-78"/>
              </a:rPr>
              <a:t> </a:t>
            </a:r>
            <a:r>
              <a:rPr lang="ar-SA" sz="2800" b="1" dirty="0" smtClean="0">
                <a:cs typeface="B Nazanin" pitchFamily="2" charset="-78"/>
              </a:rPr>
              <a:t>                        </a:t>
            </a:r>
            <a:r>
              <a:rPr lang="en-US" sz="2800" b="1" dirty="0" smtClean="0">
                <a:cs typeface="B Nazanin" pitchFamily="2" charset="-78"/>
              </a:rPr>
              <a:t>RSS</a:t>
            </a:r>
            <a:r>
              <a:rPr lang="ar-SA" sz="2800" b="1" dirty="0" smtClean="0">
                <a:cs typeface="B Nazanin" pitchFamily="2" charset="-78"/>
              </a:rPr>
              <a:t> : </a:t>
            </a:r>
            <a:endParaRPr lang="en-US" sz="2800" b="1" dirty="0" smtClean="0">
              <a:cs typeface="B Nazanin" pitchFamily="2" charset="-78"/>
            </a:endParaRPr>
          </a:p>
          <a:p>
            <a:pPr lvl="0" algn="r" rtl="1"/>
            <a:endParaRPr lang="en-US" sz="2800" dirty="0" smtClean="0">
              <a:cs typeface="B Nazanin" pitchFamily="2" charset="-78"/>
            </a:endParaRPr>
          </a:p>
          <a:p>
            <a:pPr lvl="0" algn="r" rtl="1"/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آدرس</a:t>
            </a:r>
            <a:r>
              <a:rPr lang="ar-SA" sz="2800" b="1" dirty="0" smtClean="0">
                <a:cs typeface="B Nazanin" pitchFamily="2" charset="-78"/>
              </a:rPr>
              <a:t>:</a:t>
            </a:r>
            <a:r>
              <a:rPr lang="en-US" sz="2800" b="1" u="sng" dirty="0" smtClean="0">
                <a:solidFill>
                  <a:srgbClr val="FFC000"/>
                </a:solidFill>
                <a:cs typeface="B Nazanin" pitchFamily="2" charset="-78"/>
              </a:rPr>
              <a:t>www.ensani.ir</a:t>
            </a:r>
          </a:p>
          <a:p>
            <a:pPr lvl="0" algn="r" rtl="1"/>
            <a:endParaRPr lang="en-US" sz="2800" dirty="0" smtClean="0">
              <a:cs typeface="B Nazanin" pitchFamily="2" charset="-78"/>
            </a:endParaRPr>
          </a:p>
          <a:p>
            <a:pPr algn="r" rtl="1"/>
            <a:endParaRPr lang="en-US" sz="28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8036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1017</Words>
  <Application>Microsoft Office PowerPoint</Application>
  <PresentationFormat>On-screen Show (4:3)</PresentationFormat>
  <Paragraphs>146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7-00134_MS_Qwest_template_Segoe</vt:lpstr>
      <vt:lpstr>آشنایی با پایگاه های اطلاعاتی فارسی</vt:lpstr>
      <vt:lpstr>PowerPoint Presentation</vt:lpstr>
      <vt:lpstr>PowerPoint Presentation</vt:lpstr>
      <vt:lpstr> پایگاه Magiran </vt:lpstr>
      <vt:lpstr>PowerPoint Presentation</vt:lpstr>
      <vt:lpstr>پایگاه Civilica </vt:lpstr>
      <vt:lpstr>PowerPoint Presentation</vt:lpstr>
      <vt:lpstr>پایگاه SID </vt:lpstr>
      <vt:lpstr>PowerPoint Presentation</vt:lpstr>
      <vt:lpstr>پرتال جامع علوم انسانی </vt:lpstr>
      <vt:lpstr>PowerPoint Presentation</vt:lpstr>
      <vt:lpstr> پایگاه مجلات تخصصی علوم اسلامی و علوم انسانی نور  Noormag </vt:lpstr>
      <vt:lpstr>PowerPoint Presentation</vt:lpstr>
      <vt:lpstr>پایگاه  استنادی علوم جهان اسلام( ISC) </vt:lpstr>
      <vt:lpstr>پایگاه کنفرانسهای ایران</vt:lpstr>
      <vt:lpstr>پژوهشکده علوم و فناوری اطلاعات ایران </vt:lpstr>
      <vt:lpstr>پژوهشکده علوم و فناوری اطلاعات ایران (پایگاه پایان نامه‌ها) </vt:lpstr>
      <vt:lpstr>PowerPoint Presentation</vt:lpstr>
      <vt:lpstr>فهرست پیوسته کتابخانه( اپک)</vt:lpstr>
      <vt:lpstr> فهرست پیوسته کتابخانه کنگره (Library of Congress )  </vt:lpstr>
      <vt:lpstr> فهرست پیوسته کتابخانه بریتانیا(British Library)   </vt:lpstr>
      <vt:lpstr> فهرست پیوستهWorldCat   </vt:lpstr>
      <vt:lpstr>فهرست پیوسته کتابخانه ملی ایران</vt:lpstr>
      <vt:lpstr>فهرست پیوسته کتابخانه های ایران</vt:lpstr>
      <vt:lpstr>PowerPoint Presentation</vt:lpstr>
      <vt:lpstr>PowerPoint Presentation</vt:lpstr>
      <vt:lpstr>PowerPoint Presentation</vt:lpstr>
      <vt:lpstr>فهرست پیوسته کتابخانه و مرکز اسناد دانشگاه شیراز</vt:lpstr>
      <vt:lpstr>PowerPoint Presentation</vt:lpstr>
      <vt:lpstr>پایگاه کتابهای فار سی رایگان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بخش دوم    آشنایی با پایگاههای اطلاعاتی و خدمات ارائه شده توسط پایگاهها</dc:title>
  <dc:creator>JAVAD</dc:creator>
  <cp:lastModifiedBy>جواد عباسپور</cp:lastModifiedBy>
  <cp:revision>46</cp:revision>
  <dcterms:created xsi:type="dcterms:W3CDTF">2014-12-08T04:47:42Z</dcterms:created>
  <dcterms:modified xsi:type="dcterms:W3CDTF">2015-01-05T08:15:20Z</dcterms:modified>
</cp:coreProperties>
</file>