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75" r:id="rId3"/>
    <p:sldMasterId id="2147483688" r:id="rId4"/>
  </p:sldMasterIdLst>
  <p:handoutMasterIdLst>
    <p:handoutMasterId r:id="rId74"/>
  </p:handoutMasterIdLst>
  <p:sldIdLst>
    <p:sldId id="256" r:id="rId5"/>
    <p:sldId id="353" r:id="rId6"/>
    <p:sldId id="328" r:id="rId7"/>
    <p:sldId id="329" r:id="rId8"/>
    <p:sldId id="257" r:id="rId9"/>
    <p:sldId id="258" r:id="rId10"/>
    <p:sldId id="330" r:id="rId11"/>
    <p:sldId id="331" r:id="rId12"/>
    <p:sldId id="332" r:id="rId13"/>
    <p:sldId id="333" r:id="rId14"/>
    <p:sldId id="334" r:id="rId15"/>
    <p:sldId id="335" r:id="rId16"/>
    <p:sldId id="336" r:id="rId17"/>
    <p:sldId id="352" r:id="rId18"/>
    <p:sldId id="259" r:id="rId19"/>
    <p:sldId id="260" r:id="rId20"/>
    <p:sldId id="261" r:id="rId21"/>
    <p:sldId id="325" r:id="rId22"/>
    <p:sldId id="262" r:id="rId23"/>
    <p:sldId id="263" r:id="rId24"/>
    <p:sldId id="264" r:id="rId25"/>
    <p:sldId id="265" r:id="rId26"/>
    <p:sldId id="317" r:id="rId27"/>
    <p:sldId id="267" r:id="rId28"/>
    <p:sldId id="268" r:id="rId29"/>
    <p:sldId id="269" r:id="rId30"/>
    <p:sldId id="270" r:id="rId31"/>
    <p:sldId id="327" r:id="rId32"/>
    <p:sldId id="326" r:id="rId33"/>
    <p:sldId id="271" r:id="rId34"/>
    <p:sldId id="272" r:id="rId35"/>
    <p:sldId id="273" r:id="rId36"/>
    <p:sldId id="274" r:id="rId37"/>
    <p:sldId id="275" r:id="rId38"/>
    <p:sldId id="276" r:id="rId39"/>
    <p:sldId id="277" r:id="rId40"/>
    <p:sldId id="278" r:id="rId41"/>
    <p:sldId id="279" r:id="rId42"/>
    <p:sldId id="280" r:id="rId43"/>
    <p:sldId id="321" r:id="rId44"/>
    <p:sldId id="281" r:id="rId45"/>
    <p:sldId id="322" r:id="rId46"/>
    <p:sldId id="318" r:id="rId47"/>
    <p:sldId id="282" r:id="rId48"/>
    <p:sldId id="283" r:id="rId49"/>
    <p:sldId id="284" r:id="rId50"/>
    <p:sldId id="285" r:id="rId51"/>
    <p:sldId id="286" r:id="rId52"/>
    <p:sldId id="287" r:id="rId53"/>
    <p:sldId id="298" r:id="rId54"/>
    <p:sldId id="323" r:id="rId55"/>
    <p:sldId id="289" r:id="rId56"/>
    <p:sldId id="290" r:id="rId57"/>
    <p:sldId id="291" r:id="rId58"/>
    <p:sldId id="292" r:id="rId59"/>
    <p:sldId id="295" r:id="rId60"/>
    <p:sldId id="296" r:id="rId61"/>
    <p:sldId id="297" r:id="rId62"/>
    <p:sldId id="299" r:id="rId63"/>
    <p:sldId id="300" r:id="rId64"/>
    <p:sldId id="301" r:id="rId65"/>
    <p:sldId id="302" r:id="rId66"/>
    <p:sldId id="303" r:id="rId67"/>
    <p:sldId id="304" r:id="rId68"/>
    <p:sldId id="305" r:id="rId69"/>
    <p:sldId id="308" r:id="rId70"/>
    <p:sldId id="310" r:id="rId71"/>
    <p:sldId id="312" r:id="rId72"/>
    <p:sldId id="324" r:id="rId7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6" autoAdjust="0"/>
    <p:restoredTop sz="94676" autoAdjust="0"/>
  </p:normalViewPr>
  <p:slideViewPr>
    <p:cSldViewPr>
      <p:cViewPr varScale="1">
        <p:scale>
          <a:sx n="70" d="100"/>
          <a:sy n="70" d="100"/>
        </p:scale>
        <p:origin x="51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0" y="3762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viewProps" Target="viewProp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237DB6-8AC9-4F61-B7BA-4CFBDD40443B}" type="datetimeFigureOut">
              <a:rPr lang="en-US" smtClean="0"/>
              <a:pPr/>
              <a:t>12/14/2015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B22E2D-6920-4ADE-9363-953A574478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7185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Demo, Video etc. &quot;special&quot; slides">
    <p:bg>
      <p:bgPr>
        <a:blipFill dpi="0" rotWithShape="1">
          <a:blip r:embed="rId2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20980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bg>
      <p:bgPr>
        <a:blipFill dpi="0" rotWithShape="1">
          <a:blip r:embed="rId2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28600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bg bwMode="ltGray"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6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4" name="Picture 3" descr="footer_graphic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0" y="5435827"/>
            <a:ext cx="9144000" cy="1420586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.abbaspour@shirazu.ac.ir" TargetMode="External"/><Relationship Id="rId2" Type="http://schemas.openxmlformats.org/officeDocument/2006/relationships/hyperlink" Target="mailto:Javad.abbaspour@gmail.com" TargetMode="Externa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hotbot.com/" TargetMode="External"/><Relationship Id="rId3" Type="http://schemas.openxmlformats.org/officeDocument/2006/relationships/hyperlink" Target="http://www.yahoo.com/" TargetMode="External"/><Relationship Id="rId7" Type="http://schemas.openxmlformats.org/officeDocument/2006/relationships/hyperlink" Target="http://www.dmoz.com/" TargetMode="External"/><Relationship Id="rId2" Type="http://schemas.openxmlformats.org/officeDocument/2006/relationships/hyperlink" Target="http://www.google.com/" TargetMode="Externa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://www.altavista.com/" TargetMode="External"/><Relationship Id="rId5" Type="http://schemas.openxmlformats.org/officeDocument/2006/relationships/hyperlink" Target="http://www.alltheweb.com/" TargetMode="External"/><Relationship Id="rId4" Type="http://schemas.openxmlformats.org/officeDocument/2006/relationships/hyperlink" Target="http://www.msn.com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3.emf"/><Relationship Id="rId4" Type="http://schemas.openxmlformats.org/officeDocument/2006/relationships/package" Target="../embeddings/Microsoft_PowerPoint_Slide1.sldx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685800"/>
            <a:ext cx="7772400" cy="1470025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rtl="1"/>
            <a:r>
              <a:rPr lang="fa-IR" sz="4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B Nazanin" pitchFamily="2" charset="-78"/>
              </a:rPr>
              <a:t>آَشنایی با اصول جستجو و دسترسی به اطلاعات علمی در اینترنت </a:t>
            </a:r>
            <a:endParaRPr lang="en-US" sz="4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cs typeface="B Nazanin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3581400"/>
            <a:ext cx="7681913" cy="461665"/>
          </a:xfrm>
        </p:spPr>
        <p:txBody>
          <a:bodyPr>
            <a:noAutofit/>
          </a:bodyPr>
          <a:lstStyle/>
          <a:p>
            <a:pPr algn="ctr" rtl="1">
              <a:lnSpc>
                <a:spcPct val="90000"/>
              </a:lnSpc>
            </a:pPr>
            <a:r>
              <a:rPr lang="fa-IR" b="1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Nazanin" pitchFamily="2" charset="-78"/>
              </a:rPr>
              <a:t>دکتر جواد </a:t>
            </a:r>
            <a:r>
              <a:rPr lang="fa-IR" b="1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Nazanin" pitchFamily="2" charset="-78"/>
              </a:rPr>
              <a:t>عباس پور</a:t>
            </a:r>
            <a:endParaRPr lang="fa-IR" b="1" dirty="0" smtClean="0">
              <a:ln w="1905"/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Nazanin" pitchFamily="2" charset="-78"/>
            </a:endParaRPr>
          </a:p>
          <a:p>
            <a:pPr algn="ctr" rtl="1">
              <a:lnSpc>
                <a:spcPct val="90000"/>
              </a:lnSpc>
            </a:pPr>
            <a:r>
              <a:rPr lang="fa-IR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Nazanin" pitchFamily="2" charset="-78"/>
              </a:rPr>
              <a:t>عضو هیات علمی بخش علم اطلاعات و دانش شناسی دانشگاه شیراز</a:t>
            </a:r>
          </a:p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Nazanin" pitchFamily="2" charset="-78"/>
                <a:hlinkClick r:id="rId2"/>
              </a:rPr>
              <a:t>Javad.abbaspour@gmail.com</a:t>
            </a: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Nazanin" pitchFamily="2" charset="-78"/>
            </a:endParaRPr>
          </a:p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Nazanin" pitchFamily="2" charset="-78"/>
                <a:hlinkClick r:id="rId3"/>
              </a:rPr>
              <a:t>j.abbaspour@shirazu.ac.ir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Nazanin" pitchFamily="2" charset="-78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455509"/>
          </a:xfrm>
        </p:spPr>
        <p:txBody>
          <a:bodyPr/>
          <a:lstStyle/>
          <a:p>
            <a:pPr algn="ctr" eaLnBrk="1" hangingPunct="1"/>
            <a:r>
              <a:rPr lang="fa-IR" sz="3200" b="1" dirty="0" smtClean="0">
                <a:solidFill>
                  <a:srgbClr val="FFC000"/>
                </a:solidFill>
                <a:cs typeface="B Nazanin" pitchFamily="2" charset="-78"/>
              </a:rPr>
              <a:t>انواع ابزارهای جستجو در وب (ادامه)</a:t>
            </a:r>
            <a:endParaRPr lang="en-US" sz="3200" b="1" dirty="0" smtClean="0">
              <a:solidFill>
                <a:srgbClr val="FFC000"/>
              </a:solidFill>
              <a:cs typeface="B Titr" pitchFamily="2" charset="-78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en-US" sz="2800" b="1" smtClean="0">
                <a:cs typeface="B Nazanin" pitchFamily="2" charset="-78"/>
              </a:rPr>
              <a:t>3 </a:t>
            </a:r>
            <a:r>
              <a:rPr lang="fa-IR" sz="2800" b="1" smtClean="0">
                <a:cs typeface="B Nazanin" pitchFamily="2" charset="-78"/>
              </a:rPr>
              <a:t>. ابرموتورهای جستجو ( </a:t>
            </a:r>
            <a:r>
              <a:rPr lang="en-US" sz="2800" b="1" smtClean="0">
                <a:cs typeface="B Nazanin" pitchFamily="2" charset="-78"/>
              </a:rPr>
              <a:t>Meta Search Engine</a:t>
            </a:r>
            <a:r>
              <a:rPr lang="fa-IR" sz="2800" b="1" smtClean="0">
                <a:cs typeface="B Nazanin" pitchFamily="2" charset="-78"/>
              </a:rPr>
              <a:t>)</a:t>
            </a:r>
          </a:p>
          <a:p>
            <a:pPr algn="r" rtl="1" eaLnBrk="1" hangingPunct="1">
              <a:buClr>
                <a:schemeClr val="tx1"/>
              </a:buClr>
              <a:buFont typeface="Wingdings" pitchFamily="2" charset="2"/>
              <a:buNone/>
            </a:pPr>
            <a:endParaRPr lang="fa-IR" sz="2800" b="1" smtClean="0">
              <a:cs typeface="B Nazanin" pitchFamily="2" charset="-78"/>
            </a:endParaRPr>
          </a:p>
          <a:p>
            <a:pPr algn="r" rtl="1"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fa-IR" sz="2800" b="1" smtClean="0">
                <a:cs typeface="B Nazanin" pitchFamily="2" charset="-78"/>
              </a:rPr>
              <a:t>     </a:t>
            </a:r>
            <a:r>
              <a:rPr lang="fa-IR" sz="2800" smtClean="0">
                <a:cs typeface="B Nazanin" pitchFamily="2" charset="-78"/>
              </a:rPr>
              <a:t>- خودشان موتور جستجو نیستند بلکه عبارت جستجو را به چندین موتور جسجو ارسال می کنند و نتایج را پس از حذف و تلفیق موارد تکراری نمایش می دهند.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398571"/>
          </a:xfrm>
        </p:spPr>
        <p:txBody>
          <a:bodyPr/>
          <a:lstStyle/>
          <a:p>
            <a:pPr algn="ctr" rtl="1" eaLnBrk="1" hangingPunct="1">
              <a:lnSpc>
                <a:spcPct val="90000"/>
              </a:lnSpc>
            </a:pPr>
            <a:r>
              <a:rPr lang="fa-IR" sz="2800" b="1" dirty="0" smtClean="0">
                <a:solidFill>
                  <a:srgbClr val="FFC000"/>
                </a:solidFill>
                <a:cs typeface="B Nazanin" pitchFamily="2" charset="-78"/>
              </a:rPr>
              <a:t>مزایا و محدودیتهای انواع ابزارهای جستجو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 eaLnBrk="1" hangingPunct="1">
              <a:lnSpc>
                <a:spcPct val="80000"/>
              </a:lnSpc>
            </a:pPr>
            <a:endParaRPr lang="fa-IR" sz="2700" smtClean="0"/>
          </a:p>
          <a:p>
            <a:pPr algn="r" rtl="1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fa-IR" sz="2800" b="1" smtClean="0">
                <a:cs typeface="B Nazanin" pitchFamily="2" charset="-78"/>
              </a:rPr>
              <a:t>راهنماهای موضوعی: </a:t>
            </a:r>
          </a:p>
          <a:p>
            <a:pPr algn="r" rtl="1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fa-IR" sz="2400" b="1" smtClean="0">
                <a:cs typeface="B Nazanin" pitchFamily="2" charset="-78"/>
              </a:rPr>
              <a:t>      الف. محدودیتها:</a:t>
            </a:r>
          </a:p>
          <a:p>
            <a:pPr algn="r" rtl="1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fa-IR" sz="2000" b="1" smtClean="0">
                <a:cs typeface="B Nazanin" pitchFamily="2" charset="-78"/>
              </a:rPr>
              <a:t>               </a:t>
            </a:r>
            <a:r>
              <a:rPr lang="fa-IR" sz="2800" smtClean="0">
                <a:cs typeface="B Nazanin" pitchFamily="2" charset="-78"/>
              </a:rPr>
              <a:t>- روز آمد نبودن </a:t>
            </a:r>
          </a:p>
          <a:p>
            <a:pPr algn="r" rtl="1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fa-IR" sz="2800" smtClean="0">
                <a:cs typeface="B Nazanin" pitchFamily="2" charset="-78"/>
              </a:rPr>
              <a:t>         - نیاز به آگاهی از ساختار سلسله مراتبی موضوعها </a:t>
            </a:r>
          </a:p>
          <a:p>
            <a:pPr algn="r" rtl="1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fa-IR" sz="2800" smtClean="0">
                <a:cs typeface="B Nazanin" pitchFamily="2" charset="-78"/>
              </a:rPr>
              <a:t>         - پوشش حجم کمی از اطلاعات موجود در وب </a:t>
            </a:r>
          </a:p>
          <a:p>
            <a:pPr algn="r" rt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fa-IR" sz="2400" b="1" smtClean="0">
                <a:cs typeface="B Nazanin" pitchFamily="2" charset="-78"/>
              </a:rPr>
              <a:t>      ب. مزایا:                           </a:t>
            </a:r>
          </a:p>
          <a:p>
            <a:pPr algn="r" rt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fa-IR" sz="2800" smtClean="0">
                <a:cs typeface="B Nazanin" pitchFamily="2" charset="-78"/>
              </a:rPr>
              <a:t>         - سهولت مرور اطلاعات </a:t>
            </a:r>
          </a:p>
          <a:p>
            <a:pPr algn="r" rt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fa-IR" sz="2800" smtClean="0">
                <a:cs typeface="B Nazanin" pitchFamily="2" charset="-78"/>
              </a:rPr>
              <a:t>         - امکان یافتن اطلاعات مرتبط دیگر در حین جستجو</a:t>
            </a:r>
          </a:p>
          <a:p>
            <a:pPr algn="r" rt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fa-IR" sz="2700" smtClean="0"/>
              <a:t> </a:t>
            </a:r>
          </a:p>
          <a:p>
            <a:pPr algn="r" rtl="1" eaLnBrk="1" hangingPunct="1">
              <a:lnSpc>
                <a:spcPct val="80000"/>
              </a:lnSpc>
            </a:pPr>
            <a:endParaRPr lang="fa-IR" sz="2700" smtClean="0"/>
          </a:p>
          <a:p>
            <a:pPr algn="r" rtl="1" eaLnBrk="1" hangingPunct="1">
              <a:lnSpc>
                <a:spcPct val="80000"/>
              </a:lnSpc>
            </a:pPr>
            <a:endParaRPr lang="fa-IR" sz="2700" smtClean="0"/>
          </a:p>
          <a:p>
            <a:pPr algn="r" rtl="1" eaLnBrk="1" hangingPunct="1">
              <a:lnSpc>
                <a:spcPct val="80000"/>
              </a:lnSpc>
            </a:pPr>
            <a:endParaRPr lang="fa-IR" sz="2700" smtClean="0"/>
          </a:p>
          <a:p>
            <a:pPr algn="r" rtl="1" eaLnBrk="1" hangingPunct="1">
              <a:lnSpc>
                <a:spcPct val="80000"/>
              </a:lnSpc>
            </a:pPr>
            <a:endParaRPr lang="fa-IR" sz="2700" smtClean="0"/>
          </a:p>
          <a:p>
            <a:pPr algn="r" rtl="1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70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398571"/>
          </a:xfrm>
        </p:spPr>
        <p:txBody>
          <a:bodyPr/>
          <a:lstStyle/>
          <a:p>
            <a:pPr algn="ctr" eaLnBrk="1" hangingPunct="1"/>
            <a:r>
              <a:rPr lang="fa-IR" sz="2800" b="1" dirty="0" smtClean="0">
                <a:solidFill>
                  <a:srgbClr val="FFC000"/>
                </a:solidFill>
                <a:cs typeface="B Nazanin" pitchFamily="2" charset="-78"/>
              </a:rPr>
              <a:t>مزایا و محدودیتهای انواع ابزارهای جستجو(ادامه ) </a:t>
            </a:r>
            <a:endParaRPr lang="en-US" sz="2800" dirty="0" smtClean="0">
              <a:solidFill>
                <a:srgbClr val="FFC000"/>
              </a:solidFill>
              <a:cs typeface="B Titr" pitchFamily="2" charset="-78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12875"/>
            <a:ext cx="8382000" cy="4255011"/>
          </a:xfrm>
        </p:spPr>
        <p:txBody>
          <a:bodyPr/>
          <a:lstStyle/>
          <a:p>
            <a:pPr algn="r" rtl="1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fa-IR" sz="2800" b="1" dirty="0" smtClean="0">
                <a:cs typeface="B Nazanin" pitchFamily="2" charset="-78"/>
              </a:rPr>
              <a:t>موتورهای جستجو</a:t>
            </a:r>
          </a:p>
          <a:p>
            <a:pPr algn="r" rtl="1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fa-IR" sz="2400" b="1" dirty="0" smtClean="0">
                <a:cs typeface="B Nazanin" pitchFamily="2" charset="-78"/>
              </a:rPr>
              <a:t>     الف. محدودیتها:</a:t>
            </a:r>
          </a:p>
          <a:p>
            <a:pPr algn="r" rtl="1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fa-IR" sz="2800" dirty="0" smtClean="0">
                <a:cs typeface="B Nazanin" pitchFamily="2" charset="-78"/>
              </a:rPr>
              <a:t>       - بازیابی حجم زیاد اطلاعات بعضا نامرتبط</a:t>
            </a:r>
          </a:p>
          <a:p>
            <a:pPr algn="r" rtl="1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fa-IR" sz="2800" dirty="0" smtClean="0">
                <a:cs typeface="B Nazanin" pitchFamily="2" charset="-78"/>
              </a:rPr>
              <a:t>       - نیاز به مهارتهای خاص جستجو </a:t>
            </a:r>
          </a:p>
          <a:p>
            <a:pPr algn="r" rtl="1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endParaRPr lang="fa-IR" sz="2000" b="1" dirty="0" smtClean="0">
              <a:cs typeface="B Nazanin" pitchFamily="2" charset="-78"/>
            </a:endParaRPr>
          </a:p>
          <a:p>
            <a:pPr algn="r" rtl="1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2400" b="1" dirty="0" smtClean="0">
                <a:cs typeface="B Nazanin" pitchFamily="2" charset="-78"/>
              </a:rPr>
              <a:t> </a:t>
            </a:r>
            <a:r>
              <a:rPr lang="fa-IR" sz="2400" b="1" dirty="0" smtClean="0">
                <a:cs typeface="B Nazanin" pitchFamily="2" charset="-78"/>
              </a:rPr>
              <a:t>    ب. مزایا:   </a:t>
            </a:r>
          </a:p>
          <a:p>
            <a:pPr algn="r" rtl="1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fa-IR" sz="2800" dirty="0" smtClean="0">
                <a:cs typeface="B Nazanin" pitchFamily="2" charset="-78"/>
              </a:rPr>
              <a:t>       - سرعت در دستیابی به اطلاعات </a:t>
            </a:r>
          </a:p>
          <a:p>
            <a:pPr algn="r" rtl="1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fa-IR" sz="2800" dirty="0" smtClean="0">
                <a:cs typeface="B Nazanin" pitchFamily="2" charset="-78"/>
              </a:rPr>
              <a:t>       - روز آمدن بودن اطلاعات به دلیل ماشینی بودن فعالیتها </a:t>
            </a:r>
          </a:p>
          <a:p>
            <a:pPr algn="r" rtl="1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fa-IR" sz="2800" dirty="0" smtClean="0">
                <a:cs typeface="B Nazanin" pitchFamily="2" charset="-78"/>
              </a:rPr>
              <a:t>       - عدم نیاز به آگاهی از سلسله مراتب موضوعات </a:t>
            </a:r>
          </a:p>
          <a:p>
            <a:pPr algn="r" rtl="1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fa-IR" sz="2000" b="1" dirty="0" smtClean="0">
                <a:cs typeface="B Nazanin" pitchFamily="2" charset="-78"/>
              </a:rPr>
              <a:t>                      </a:t>
            </a:r>
            <a:endParaRPr lang="fa-IR" sz="2200" dirty="0" smtClean="0">
              <a:cs typeface="B Nazanin" pitchFamily="2" charset="-7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398571"/>
          </a:xfrm>
        </p:spPr>
        <p:txBody>
          <a:bodyPr/>
          <a:lstStyle/>
          <a:p>
            <a:pPr algn="ctr" rtl="1" eaLnBrk="1" hangingPunct="1">
              <a:lnSpc>
                <a:spcPct val="90000"/>
              </a:lnSpc>
            </a:pPr>
            <a:r>
              <a:rPr lang="fa-IR" sz="2800" b="1" smtClean="0">
                <a:solidFill>
                  <a:srgbClr val="FFC000"/>
                </a:solidFill>
                <a:cs typeface="B Nazanin" pitchFamily="2" charset="-78"/>
              </a:rPr>
              <a:t>راهنما ها و موتورهای </a:t>
            </a:r>
            <a:r>
              <a:rPr lang="fa-IR" sz="2800" b="1" dirty="0" smtClean="0">
                <a:solidFill>
                  <a:srgbClr val="FFC000"/>
                </a:solidFill>
                <a:cs typeface="B Nazanin" pitchFamily="2" charset="-78"/>
              </a:rPr>
              <a:t>جستجوی معروف: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12875"/>
            <a:ext cx="8382000" cy="4776692"/>
          </a:xfrm>
        </p:spPr>
        <p:txBody>
          <a:bodyPr/>
          <a:lstStyle/>
          <a:p>
            <a:pPr algn="r" rtl="1" eaLnBrk="1" hangingPunct="1">
              <a:buClr>
                <a:schemeClr val="tx1"/>
              </a:buClr>
              <a:buFont typeface="Wingdings" pitchFamily="2" charset="2"/>
              <a:buChar char="¯"/>
            </a:pPr>
            <a:r>
              <a:rPr lang="en-US" dirty="0" smtClean="0">
                <a:cs typeface="B Nazanin" pitchFamily="2" charset="-78"/>
                <a:hlinkClick r:id="rId2"/>
              </a:rPr>
              <a:t>www.google.com</a:t>
            </a:r>
            <a:r>
              <a:rPr lang="fa-IR" dirty="0" smtClean="0">
                <a:cs typeface="B Nazanin" pitchFamily="2" charset="-78"/>
              </a:rPr>
              <a:t> </a:t>
            </a:r>
            <a:endParaRPr lang="en-US" dirty="0" smtClean="0">
              <a:cs typeface="B Nazanin" pitchFamily="2" charset="-78"/>
            </a:endParaRPr>
          </a:p>
          <a:p>
            <a:pPr algn="r" rtl="1" eaLnBrk="1" hangingPunct="1">
              <a:buClr>
                <a:schemeClr val="tx1"/>
              </a:buClr>
              <a:buFont typeface="Wingdings" pitchFamily="2" charset="2"/>
              <a:buChar char="¯"/>
            </a:pPr>
            <a:r>
              <a:rPr lang="en-US" dirty="0" smtClean="0">
                <a:cs typeface="B Nazanin" pitchFamily="2" charset="-78"/>
                <a:hlinkClick r:id="rId3"/>
              </a:rPr>
              <a:t>www.yahoo.com</a:t>
            </a:r>
            <a:endParaRPr lang="en-US" dirty="0" smtClean="0">
              <a:cs typeface="B Nazanin" pitchFamily="2" charset="-78"/>
            </a:endParaRPr>
          </a:p>
          <a:p>
            <a:pPr algn="r" rtl="1" eaLnBrk="1" hangingPunct="1">
              <a:buClr>
                <a:schemeClr val="tx1"/>
              </a:buClr>
              <a:buFont typeface="Wingdings" pitchFamily="2" charset="2"/>
              <a:buChar char="¯"/>
            </a:pPr>
            <a:r>
              <a:rPr lang="en-US" dirty="0" smtClean="0">
                <a:cs typeface="B Nazanin" pitchFamily="2" charset="-78"/>
                <a:hlinkClick r:id="rId4"/>
              </a:rPr>
              <a:t>www.msn.com</a:t>
            </a:r>
            <a:endParaRPr lang="en-US" dirty="0" smtClean="0">
              <a:cs typeface="B Nazanin" pitchFamily="2" charset="-78"/>
            </a:endParaRPr>
          </a:p>
          <a:p>
            <a:pPr algn="r" rtl="1" eaLnBrk="1" hangingPunct="1">
              <a:buClr>
                <a:schemeClr val="tx1"/>
              </a:buClr>
              <a:buFont typeface="Wingdings" pitchFamily="2" charset="2"/>
              <a:buChar char="¯"/>
            </a:pPr>
            <a:r>
              <a:rPr lang="en-US" dirty="0" smtClean="0">
                <a:cs typeface="B Nazanin" pitchFamily="2" charset="-78"/>
                <a:hlinkClick r:id="rId5"/>
              </a:rPr>
              <a:t>www.alltheweb.com</a:t>
            </a:r>
            <a:endParaRPr lang="en-US" dirty="0" smtClean="0">
              <a:cs typeface="B Nazanin" pitchFamily="2" charset="-78"/>
            </a:endParaRPr>
          </a:p>
          <a:p>
            <a:pPr algn="r" rtl="1" eaLnBrk="1" hangingPunct="1">
              <a:buClr>
                <a:schemeClr val="tx1"/>
              </a:buClr>
              <a:buFont typeface="Wingdings" pitchFamily="2" charset="2"/>
              <a:buChar char="¯"/>
            </a:pPr>
            <a:r>
              <a:rPr lang="en-US" dirty="0" smtClean="0">
                <a:cs typeface="B Nazanin" pitchFamily="2" charset="-78"/>
                <a:hlinkClick r:id="rId6"/>
              </a:rPr>
              <a:t>www.altavista.com</a:t>
            </a:r>
            <a:endParaRPr lang="en-US" dirty="0" smtClean="0">
              <a:cs typeface="B Nazanin" pitchFamily="2" charset="-78"/>
            </a:endParaRPr>
          </a:p>
          <a:p>
            <a:pPr algn="r" rtl="1" eaLnBrk="1" hangingPunct="1">
              <a:buClr>
                <a:schemeClr val="tx1"/>
              </a:buClr>
              <a:buFont typeface="Wingdings" pitchFamily="2" charset="2"/>
              <a:buChar char="¯"/>
            </a:pPr>
            <a:r>
              <a:rPr lang="en-US" dirty="0" smtClean="0">
                <a:cs typeface="B Nazanin" pitchFamily="2" charset="-78"/>
                <a:hlinkClick r:id="rId7"/>
              </a:rPr>
              <a:t>www.dmoz.com</a:t>
            </a:r>
            <a:endParaRPr lang="en-US" dirty="0" smtClean="0">
              <a:cs typeface="B Nazanin" pitchFamily="2" charset="-78"/>
            </a:endParaRPr>
          </a:p>
          <a:p>
            <a:pPr algn="r" rtl="1" eaLnBrk="1" hangingPunct="1">
              <a:buClr>
                <a:schemeClr val="tx1"/>
              </a:buClr>
              <a:buFont typeface="Wingdings" pitchFamily="2" charset="2"/>
              <a:buChar char="¯"/>
            </a:pPr>
            <a:r>
              <a:rPr lang="en-US" dirty="0" smtClean="0">
                <a:cs typeface="B Nazanin" pitchFamily="2" charset="-78"/>
                <a:hlinkClick r:id="rId8"/>
              </a:rPr>
              <a:t>www.hotbot.com</a:t>
            </a:r>
            <a:endParaRPr lang="en-US" dirty="0" smtClean="0">
              <a:cs typeface="B Nazanin" pitchFamily="2" charset="-78"/>
            </a:endParaRPr>
          </a:p>
          <a:p>
            <a:pPr algn="r" rtl="1">
              <a:buClr>
                <a:schemeClr val="tx1"/>
              </a:buClr>
              <a:buFont typeface="Wingdings" pitchFamily="2" charset="2"/>
              <a:buChar char="¯"/>
            </a:pPr>
            <a:r>
              <a:rPr lang="en-US" dirty="0" smtClean="0">
                <a:cs typeface="B Nazanin" pitchFamily="2" charset="-78"/>
              </a:rPr>
              <a:t>http://dir.search.yahoo.com/</a:t>
            </a:r>
          </a:p>
          <a:p>
            <a:pPr algn="r" rtl="1" eaLnBrk="1" hangingPunct="1">
              <a:buClr>
                <a:schemeClr val="tx1"/>
              </a:buClr>
              <a:buFont typeface="Wingdings" pitchFamily="2" charset="2"/>
              <a:buChar char="¯"/>
            </a:pPr>
            <a:endParaRPr lang="en-US" dirty="0" smtClean="0">
              <a:cs typeface="B Nazanin" pitchFamily="2" charset="-7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276600"/>
            <a:ext cx="8382000" cy="683264"/>
          </a:xfrm>
        </p:spPr>
        <p:txBody>
          <a:bodyPr/>
          <a:lstStyle/>
          <a:p>
            <a:pPr algn="ctr"/>
            <a:r>
              <a:rPr lang="fa-IR" dirty="0" smtClean="0">
                <a:cs typeface="B Nazanin" pitchFamily="2" charset="-78"/>
              </a:rPr>
              <a:t>راهبردهای جستجو </a:t>
            </a:r>
            <a:endParaRPr lang="en-US" dirty="0">
              <a:cs typeface="B Nazanin" pitchFamily="2" charset="-78"/>
            </a:endParaRP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30189"/>
            <a:ext cx="8382000" cy="836612"/>
          </a:xfrm>
        </p:spPr>
        <p:txBody>
          <a:bodyPr/>
          <a:lstStyle/>
          <a:p>
            <a:pPr algn="ctr"/>
            <a:r>
              <a:rPr lang="fa-IR" b="1" dirty="0">
                <a:solidFill>
                  <a:srgbClr val="FFFF00"/>
                </a:solidFill>
                <a:cs typeface="B Nazanin" pitchFamily="2" charset="-78"/>
              </a:rPr>
              <a:t>مقدمه</a:t>
            </a:r>
            <a:br>
              <a:rPr lang="fa-IR" b="1" dirty="0">
                <a:solidFill>
                  <a:srgbClr val="FFFF00"/>
                </a:solidFill>
                <a:cs typeface="B Nazanin" pitchFamily="2" charset="-78"/>
              </a:rPr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990600"/>
            <a:ext cx="8382000" cy="2210862"/>
          </a:xfrm>
        </p:spPr>
        <p:txBody>
          <a:bodyPr>
            <a:noAutofit/>
          </a:bodyPr>
          <a:lstStyle/>
          <a:p>
            <a:pPr algn="just" rtl="1">
              <a:buNone/>
            </a:pPr>
            <a:endParaRPr lang="en-US" dirty="0" smtClean="0">
              <a:solidFill>
                <a:srgbClr val="FFFF00"/>
              </a:solidFill>
              <a:cs typeface="B Nazanin" pitchFamily="2" charset="-78"/>
            </a:endParaRPr>
          </a:p>
          <a:p>
            <a:pPr lvl="0" algn="just" rtl="1"/>
            <a:r>
              <a:rPr lang="fa-IR" dirty="0" smtClean="0">
                <a:cs typeface="B Nazanin" pitchFamily="2" charset="-78"/>
              </a:rPr>
              <a:t>طراحی الگورتيم هاي بازيابي اطلاعات در پايگاه هاي اطلاعاتي بر اساس مدل هاي گوناگوني (مانند مدل بولي ، مدل احتمالاتي ، مدل فضاي برداري و ...)</a:t>
            </a:r>
          </a:p>
          <a:p>
            <a:pPr lvl="0" algn="just" rtl="1"/>
            <a:endParaRPr lang="en-US" dirty="0" smtClean="0">
              <a:cs typeface="B Nazanin" pitchFamily="2" charset="-78"/>
            </a:endParaRPr>
          </a:p>
          <a:p>
            <a:pPr lvl="0" algn="just" rtl="1"/>
            <a:r>
              <a:rPr lang="fa-IR" dirty="0" smtClean="0">
                <a:cs typeface="B Nazanin" pitchFamily="2" charset="-78"/>
              </a:rPr>
              <a:t>نام گذاری مدل بولي به نام «مدل مدل ها»</a:t>
            </a:r>
          </a:p>
          <a:p>
            <a:pPr lvl="0" algn="just" rtl="1"/>
            <a:endParaRPr lang="fa-IR" dirty="0" smtClean="0">
              <a:cs typeface="B Nazanin" pitchFamily="2" charset="-78"/>
            </a:endParaRPr>
          </a:p>
          <a:p>
            <a:pPr lvl="0" algn="just" rtl="1"/>
            <a:r>
              <a:rPr lang="fa-IR" dirty="0" smtClean="0">
                <a:cs typeface="B Nazanin" pitchFamily="2" charset="-78"/>
              </a:rPr>
              <a:t>بکار گیری بیشتر مدل بولي نسبت به سایر مدلها به دليل سادگي و همچنين هزينه هاي سنگين تغيير زيرساخت ها در  پايگاه ها اطلاعاتي</a:t>
            </a:r>
            <a:endParaRPr lang="en-US" dirty="0" smtClean="0">
              <a:cs typeface="B Nazanin" pitchFamily="2" charset="-78"/>
            </a:endParaRPr>
          </a:p>
          <a:p>
            <a:pPr algn="just" rtl="1"/>
            <a:endParaRPr lang="en-US" dirty="0">
              <a:cs typeface="B Nazanin" pitchFamily="2" charset="-78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rtl="1"/>
            <a:r>
              <a:rPr lang="fa-IR" sz="4400" b="1" dirty="0" smtClean="0">
                <a:solidFill>
                  <a:srgbClr val="FFFF00"/>
                </a:solidFill>
                <a:cs typeface="B Nazanin" pitchFamily="2" charset="-78"/>
              </a:rPr>
              <a:t>راهبردهاي جستجو</a:t>
            </a:r>
            <a:r>
              <a:rPr lang="en-US" sz="4400" dirty="0" smtClean="0">
                <a:solidFill>
                  <a:srgbClr val="FFFF00"/>
                </a:solidFill>
                <a:cs typeface="B Nazanin" pitchFamily="2" charset="-78"/>
              </a:rPr>
              <a:t/>
            </a:r>
            <a:br>
              <a:rPr lang="en-US" sz="4400" dirty="0" smtClean="0">
                <a:solidFill>
                  <a:srgbClr val="FFFF00"/>
                </a:solidFill>
                <a:cs typeface="B Nazanin" pitchFamily="2" charset="-78"/>
              </a:rPr>
            </a:br>
            <a:endParaRPr lang="en-US" sz="4400" dirty="0">
              <a:solidFill>
                <a:srgbClr val="FFFF00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382000" cy="4579715"/>
          </a:xfrm>
        </p:spPr>
        <p:txBody>
          <a:bodyPr/>
          <a:lstStyle/>
          <a:p>
            <a:pPr lvl="0" algn="just" rtl="1"/>
            <a:r>
              <a:rPr lang="fa-IR" sz="3200" b="1" dirty="0" smtClean="0">
                <a:solidFill>
                  <a:srgbClr val="FFC000"/>
                </a:solidFill>
                <a:cs typeface="B Nazanin" pitchFamily="2" charset="-78"/>
              </a:rPr>
              <a:t>جستجو از طريق عملگرهاي بولی (</a:t>
            </a:r>
            <a:r>
              <a:rPr lang="en-US" sz="3200" b="1" dirty="0" smtClean="0">
                <a:solidFill>
                  <a:srgbClr val="FFC000"/>
                </a:solidFill>
                <a:cs typeface="B Nazanin" pitchFamily="2" charset="-78"/>
              </a:rPr>
              <a:t>AND, OR</a:t>
            </a:r>
            <a:r>
              <a:rPr lang="fa-IR" sz="3200" b="1" dirty="0" smtClean="0">
                <a:solidFill>
                  <a:srgbClr val="FFC000"/>
                </a:solidFill>
                <a:cs typeface="B Nazanin" pitchFamily="2" charset="-78"/>
              </a:rPr>
              <a:t> و </a:t>
            </a:r>
            <a:r>
              <a:rPr lang="en-US" sz="3200" b="1" dirty="0" smtClean="0">
                <a:solidFill>
                  <a:srgbClr val="FFC000"/>
                </a:solidFill>
                <a:cs typeface="B Nazanin" pitchFamily="2" charset="-78"/>
              </a:rPr>
              <a:t>NOT</a:t>
            </a:r>
            <a:r>
              <a:rPr lang="fa-IR" sz="3200" b="1" dirty="0" smtClean="0">
                <a:solidFill>
                  <a:srgbClr val="FFC000"/>
                </a:solidFill>
                <a:cs typeface="B Nazanin" pitchFamily="2" charset="-78"/>
              </a:rPr>
              <a:t>)</a:t>
            </a:r>
          </a:p>
          <a:p>
            <a:pPr lvl="1" algn="just" rtl="1"/>
            <a:endParaRPr lang="fa-IR" sz="3200" dirty="0" smtClean="0">
              <a:cs typeface="B Nazanin" pitchFamily="2" charset="-78"/>
            </a:endParaRPr>
          </a:p>
          <a:p>
            <a:pPr lvl="1" algn="just" rtl="1"/>
            <a:r>
              <a:rPr lang="fa-IR" sz="3200" dirty="0" smtClean="0">
                <a:cs typeface="B Nazanin" pitchFamily="2" charset="-78"/>
              </a:rPr>
              <a:t>طراحی بر پایه تئوری مجموعه ها </a:t>
            </a:r>
          </a:p>
          <a:p>
            <a:pPr lvl="1" algn="just" rtl="1"/>
            <a:endParaRPr lang="en-US" sz="3200" dirty="0" smtClean="0">
              <a:cs typeface="B Nazanin" pitchFamily="2" charset="-78"/>
            </a:endParaRPr>
          </a:p>
          <a:p>
            <a:pPr lvl="1" algn="just" rtl="1"/>
            <a:r>
              <a:rPr lang="fa-IR" sz="3200" dirty="0" smtClean="0">
                <a:cs typeface="B Nazanin" pitchFamily="2" charset="-78"/>
              </a:rPr>
              <a:t>ترکیب مفاهيم مختلف (کليدواژه ها) به منظور گسترش يا محدود کردن دامنه جستجو</a:t>
            </a:r>
          </a:p>
          <a:p>
            <a:pPr lvl="1" algn="just" rtl="1"/>
            <a:endParaRPr lang="en-US" sz="3200" dirty="0" smtClean="0">
              <a:cs typeface="B Nazanin" pitchFamily="2" charset="-78"/>
            </a:endParaRPr>
          </a:p>
          <a:p>
            <a:pPr lvl="1" algn="just" rtl="1"/>
            <a:r>
              <a:rPr lang="fa-IR" sz="3200" dirty="0" smtClean="0">
                <a:cs typeface="B Nazanin" pitchFamily="2" charset="-78"/>
              </a:rPr>
              <a:t>طراحی الگوریتم های مبتنی بر مدل بولی در ساده ترین حالت بر پایه سه عملگر </a:t>
            </a:r>
            <a:r>
              <a:rPr lang="en-US" sz="3200" dirty="0" smtClean="0">
                <a:cs typeface="B Nazanin" pitchFamily="2" charset="-78"/>
              </a:rPr>
              <a:t>AND, OR, NOT</a:t>
            </a:r>
            <a:r>
              <a:rPr lang="fa-IR" sz="3200" dirty="0" smtClean="0">
                <a:cs typeface="B Nazanin" pitchFamily="2" charset="-78"/>
              </a:rPr>
              <a:t>.</a:t>
            </a:r>
            <a:endParaRPr lang="en-US" sz="3200" dirty="0">
              <a:cs typeface="B Nazanin" pitchFamily="2" charset="-7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30189"/>
            <a:ext cx="8382000" cy="912812"/>
          </a:xfrm>
        </p:spPr>
        <p:txBody>
          <a:bodyPr/>
          <a:lstStyle/>
          <a:p>
            <a:pPr algn="ctr" rtl="1"/>
            <a:r>
              <a:rPr lang="fa-IR" b="1" dirty="0">
                <a:solidFill>
                  <a:srgbClr val="FFFF00"/>
                </a:solidFill>
                <a:cs typeface="B Nazanin" pitchFamily="2" charset="-78"/>
              </a:rPr>
              <a:t>عملگر </a:t>
            </a:r>
            <a:r>
              <a:rPr b="1">
                <a:solidFill>
                  <a:srgbClr val="FFFF00"/>
                </a:solidFill>
                <a:cs typeface="B Nazanin" pitchFamily="2" charset="-78"/>
              </a:rPr>
              <a:t>AND </a:t>
            </a:r>
            <a:r>
              <a:rPr lang="fa-IR" b="1" dirty="0">
                <a:solidFill>
                  <a:srgbClr val="FFFF00"/>
                </a:solidFill>
                <a:cs typeface="B Nazanin" pitchFamily="2" charset="-78"/>
              </a:rPr>
              <a:t> يا "و“</a:t>
            </a:r>
            <a:r>
              <a:rPr b="1">
                <a:solidFill>
                  <a:srgbClr val="FFFF00"/>
                </a:solidFill>
                <a:cs typeface="B Nazanin" pitchFamily="2" charset="-78"/>
              </a:rPr>
              <a:t/>
            </a:r>
            <a:br>
              <a:rPr b="1">
                <a:solidFill>
                  <a:srgbClr val="FFFF00"/>
                </a:solidFill>
                <a:cs typeface="B Nazanin" pitchFamily="2" charset="-78"/>
              </a:rPr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914400"/>
            <a:ext cx="8382000" cy="5072158"/>
          </a:xfrm>
        </p:spPr>
        <p:txBody>
          <a:bodyPr/>
          <a:lstStyle/>
          <a:p>
            <a:pPr algn="just" rtl="1">
              <a:buNone/>
            </a:pPr>
            <a:endParaRPr lang="en-US" sz="3200" dirty="0" smtClean="0">
              <a:cs typeface="B Nazanin" pitchFamily="2" charset="-78"/>
            </a:endParaRPr>
          </a:p>
          <a:p>
            <a:pPr algn="just" rtl="1"/>
            <a:endParaRPr lang="en-US" sz="3200" dirty="0" smtClean="0">
              <a:cs typeface="B Nazanin" pitchFamily="2" charset="-78"/>
            </a:endParaRPr>
          </a:p>
          <a:p>
            <a:pPr lvl="0" algn="just" rtl="1"/>
            <a:r>
              <a:rPr lang="fa-IR" sz="3600" dirty="0" smtClean="0">
                <a:cs typeface="B Nazanin" pitchFamily="2" charset="-78"/>
              </a:rPr>
              <a:t>ترکيب کليدواژه هاي مختلف به شکلی عطفی </a:t>
            </a:r>
          </a:p>
          <a:p>
            <a:pPr lvl="0" algn="just" rtl="1"/>
            <a:endParaRPr lang="en-US" sz="3600" dirty="0" smtClean="0">
              <a:cs typeface="B Nazanin" pitchFamily="2" charset="-78"/>
            </a:endParaRPr>
          </a:p>
          <a:p>
            <a:pPr lvl="0" algn="just" rtl="1"/>
            <a:r>
              <a:rPr lang="fa-IR" sz="3600" dirty="0" smtClean="0">
                <a:cs typeface="B Nazanin" pitchFamily="2" charset="-78"/>
              </a:rPr>
              <a:t>محدودسازی دامنه جستجو  به  مدارک حاوی "همه "  کليدواژه هاي مورد جستجو</a:t>
            </a:r>
          </a:p>
          <a:p>
            <a:pPr lvl="0" algn="just" rtl="1">
              <a:buNone/>
            </a:pPr>
            <a:r>
              <a:rPr lang="fa-IR" sz="3600" dirty="0" smtClean="0">
                <a:cs typeface="B Nazanin" pitchFamily="2" charset="-78"/>
              </a:rPr>
              <a:t> </a:t>
            </a:r>
            <a:endParaRPr lang="en-US" sz="3600" dirty="0" smtClean="0">
              <a:cs typeface="B Nazanin" pitchFamily="2" charset="-78"/>
            </a:endParaRPr>
          </a:p>
          <a:p>
            <a:pPr lvl="0" algn="just" rtl="1"/>
            <a:r>
              <a:rPr lang="en-US" sz="3600" dirty="0" smtClean="0">
                <a:cs typeface="B Nazanin" pitchFamily="2" charset="-78"/>
              </a:rPr>
              <a:t> </a:t>
            </a:r>
            <a:r>
              <a:rPr lang="fa-IR" sz="3600" dirty="0" smtClean="0">
                <a:cs typeface="B Nazanin" pitchFamily="2" charset="-78"/>
              </a:rPr>
              <a:t>افزایش دقت در مقابل کاهش منابع بازیابی شده</a:t>
            </a:r>
            <a:endParaRPr lang="en-US" sz="3600" dirty="0" smtClean="0">
              <a:cs typeface="B Nazanin" pitchFamily="2" charset="-78"/>
            </a:endParaRPr>
          </a:p>
          <a:p>
            <a:pPr algn="just" rtl="1">
              <a:buNone/>
            </a:pPr>
            <a:endParaRPr lang="en-US" sz="3200" dirty="0">
              <a:cs typeface="B Nazanin" pitchFamily="2" charset="-78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228600"/>
            <a:ext cx="86868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 bwMode="auto">
          <a:xfrm>
            <a:off x="2590800" y="2667000"/>
            <a:ext cx="685800" cy="381000"/>
          </a:xfrm>
          <a:prstGeom prst="ellipse">
            <a:avLst/>
          </a:prstGeom>
          <a:noFill/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fa-IR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1600200" y="2819400"/>
            <a:ext cx="685800" cy="381000"/>
          </a:xfrm>
          <a:prstGeom prst="ellipse">
            <a:avLst/>
          </a:prstGeom>
          <a:noFill/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fa-IR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810000" y="3581400"/>
            <a:ext cx="838200" cy="381000"/>
          </a:xfrm>
          <a:prstGeom prst="ellipse">
            <a:avLst/>
          </a:prstGeom>
          <a:noFill/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fa-IR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512448"/>
          </a:xfrm>
        </p:spPr>
        <p:txBody>
          <a:bodyPr/>
          <a:lstStyle/>
          <a:p>
            <a:pPr algn="ctr" rtl="1"/>
            <a:r>
              <a:rPr lang="fa-IR" sz="3600" dirty="0" smtClean="0">
                <a:solidFill>
                  <a:srgbClr val="FFFF00"/>
                </a:solidFill>
                <a:cs typeface="B Nazanin" pitchFamily="2" charset="-78"/>
              </a:rPr>
              <a:t>مثال : </a:t>
            </a:r>
            <a:r>
              <a:rPr lang="en-US" sz="3600" dirty="0" smtClean="0">
                <a:solidFill>
                  <a:srgbClr val="FFFF00"/>
                </a:solidFill>
                <a:cs typeface="B Nazanin" pitchFamily="2" charset="-78"/>
              </a:rPr>
              <a:t>Iran AND Geology</a:t>
            </a:r>
            <a:endParaRPr lang="en-US" sz="3600" dirty="0">
              <a:solidFill>
                <a:srgbClr val="FFFF00"/>
              </a:solidFill>
              <a:cs typeface="B Nazanin" pitchFamily="2" charset="-78"/>
            </a:endParaRPr>
          </a:p>
        </p:txBody>
      </p:sp>
      <p:pic>
        <p:nvPicPr>
          <p:cNvPr id="4" name="Content Placeholder 3" descr="screenshot1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14400" y="1219200"/>
            <a:ext cx="7467600" cy="5257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 bwMode="auto">
          <a:xfrm>
            <a:off x="2438400" y="2438400"/>
            <a:ext cx="685800" cy="381000"/>
          </a:xfrm>
          <a:prstGeom prst="ellipse">
            <a:avLst/>
          </a:prstGeom>
          <a:noFill/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fa-IR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3657600" y="2667000"/>
            <a:ext cx="685800" cy="381000"/>
          </a:xfrm>
          <a:prstGeom prst="ellipse">
            <a:avLst/>
          </a:prstGeom>
          <a:noFill/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fa-IR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83264"/>
          </a:xfrm>
        </p:spPr>
        <p:txBody>
          <a:bodyPr/>
          <a:lstStyle/>
          <a:p>
            <a:pPr algn="ctr"/>
            <a:r>
              <a:rPr lang="fa-IR" b="1" dirty="0">
                <a:ln w="3175">
                  <a:solidFill>
                    <a:srgbClr val="FFC000"/>
                  </a:solidFill>
                </a:ln>
                <a:solidFill>
                  <a:srgbClr val="FFC000"/>
                </a:solidFill>
                <a:cs typeface="B Nazanin" pitchFamily="2" charset="-78"/>
              </a:rPr>
              <a:t>مقدمه</a:t>
            </a:r>
            <a:r>
              <a:rPr lang="en-US" dirty="0">
                <a:ln w="3175">
                  <a:solidFill>
                    <a:srgbClr val="FFC000"/>
                  </a:solidFill>
                </a:ln>
                <a:solidFill>
                  <a:srgbClr val="FFC000"/>
                </a:solidFill>
                <a:cs typeface="B Nazanin" pitchFamily="2" charset="-78"/>
              </a:rPr>
              <a:t>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2438400"/>
            <a:ext cx="8382000" cy="1354217"/>
          </a:xfrm>
        </p:spPr>
        <p:txBody>
          <a:bodyPr/>
          <a:lstStyle/>
          <a:p>
            <a:pPr algn="ctr"/>
            <a:r>
              <a:rPr lang="fa-IR" sz="4400" b="1" dirty="0" smtClean="0">
                <a:cs typeface="B Nazanin" pitchFamily="2" charset="-78"/>
              </a:rPr>
              <a:t>سوال : چه کسی را ”باسواد “ می نامیم؟</a:t>
            </a:r>
            <a:endParaRPr lang="fa-IR" sz="4400" dirty="0" smtClean="0">
              <a:cs typeface="B Nazanin" pitchFamily="2" charset="-78"/>
            </a:endParaRPr>
          </a:p>
          <a:p>
            <a:endParaRPr lang="en-US" sz="4400" dirty="0"/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30189"/>
            <a:ext cx="8382000" cy="608011"/>
          </a:xfrm>
        </p:spPr>
        <p:txBody>
          <a:bodyPr/>
          <a:lstStyle/>
          <a:p>
            <a:pPr algn="ctr"/>
            <a:r>
              <a:rPr lang="fa-IR" b="1" dirty="0" smtClean="0">
                <a:solidFill>
                  <a:srgbClr val="FFFF00"/>
                </a:solidFill>
                <a:cs typeface="B Nazanin" pitchFamily="2" charset="-78"/>
              </a:rPr>
              <a:t>نکات</a:t>
            </a:r>
            <a:r>
              <a:rPr b="1">
                <a:solidFill>
                  <a:srgbClr val="FFFF00"/>
                </a:solidFill>
                <a:cs typeface="B Nazanin" pitchFamily="2" charset="-78"/>
              </a:rPr>
              <a:t/>
            </a:r>
            <a:br>
              <a:rPr b="1">
                <a:solidFill>
                  <a:srgbClr val="FFFF00"/>
                </a:solidFill>
                <a:cs typeface="B Nazanin" pitchFamily="2" charset="-78"/>
              </a:rPr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827738"/>
            <a:ext cx="8382000" cy="2210862"/>
          </a:xfrm>
        </p:spPr>
        <p:txBody>
          <a:bodyPr>
            <a:noAutofit/>
          </a:bodyPr>
          <a:lstStyle/>
          <a:p>
            <a:pPr lvl="0" algn="just" rtl="1"/>
            <a:r>
              <a:rPr lang="fa-IR" sz="2800" dirty="0" smtClean="0">
                <a:cs typeface="B Nazanin" pitchFamily="2" charset="-78"/>
              </a:rPr>
              <a:t>احتمال بازيابي اطلاعات نامرتبط  </a:t>
            </a:r>
            <a:endParaRPr lang="en-US" sz="2800" dirty="0" smtClean="0">
              <a:cs typeface="B Nazanin" pitchFamily="2" charset="-78"/>
            </a:endParaRPr>
          </a:p>
          <a:p>
            <a:pPr lvl="1" algn="just" rtl="1"/>
            <a:r>
              <a:rPr lang="fa-IR" dirty="0" smtClean="0">
                <a:cs typeface="B Nazanin" pitchFamily="2" charset="-78"/>
              </a:rPr>
              <a:t>به دلیل رویداد کليدواژه ها در بخش های مختلف مدرک و نبود ارتباط مفهومي بین آنها </a:t>
            </a:r>
          </a:p>
          <a:p>
            <a:pPr lvl="1" algn="just" rtl="1"/>
            <a:endParaRPr lang="en-US" dirty="0" smtClean="0">
              <a:cs typeface="B Nazanin" pitchFamily="2" charset="-78"/>
            </a:endParaRPr>
          </a:p>
          <a:p>
            <a:pPr lvl="0" algn="just" rtl="1"/>
            <a:r>
              <a:rPr lang="fa-IR" sz="2800" dirty="0" smtClean="0">
                <a:cs typeface="B Nazanin" pitchFamily="2" charset="-78"/>
              </a:rPr>
              <a:t>  عملگر پیش گزیده یا خودکار  در بسیاری از سامانه های بازیابی </a:t>
            </a:r>
          </a:p>
          <a:p>
            <a:pPr lvl="0" algn="just" rtl="1"/>
            <a:endParaRPr lang="en-US" sz="2800" dirty="0" smtClean="0">
              <a:cs typeface="B Nazanin" pitchFamily="2" charset="-78"/>
            </a:endParaRPr>
          </a:p>
          <a:p>
            <a:pPr lvl="0" algn="just" rtl="1"/>
            <a:endParaRPr lang="en-US" sz="2800" dirty="0" smtClean="0">
              <a:cs typeface="B Nazanin" pitchFamily="2" charset="-78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83264"/>
          </a:xfrm>
        </p:spPr>
        <p:txBody>
          <a:bodyPr/>
          <a:lstStyle/>
          <a:p>
            <a:pPr algn="ctr"/>
            <a:r>
              <a:rPr lang="fa-IR" dirty="0" smtClean="0">
                <a:cs typeface="B Nazanin" pitchFamily="2" charset="-78"/>
              </a:rPr>
              <a:t>نکات </a:t>
            </a:r>
            <a:endParaRPr lang="fa-IR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117866"/>
            <a:ext cx="8382000" cy="5977021"/>
          </a:xfrm>
        </p:spPr>
        <p:txBody>
          <a:bodyPr/>
          <a:lstStyle/>
          <a:p>
            <a:pPr lvl="0" algn="just" rtl="1"/>
            <a:r>
              <a:rPr lang="fa-IR" sz="2800" dirty="0" smtClean="0">
                <a:cs typeface="B Nazanin" pitchFamily="2" charset="-78"/>
              </a:rPr>
              <a:t>گزینه قابل استفاده دیگر به جای</a:t>
            </a:r>
            <a:r>
              <a:rPr lang="en-US" sz="2800" dirty="0" smtClean="0">
                <a:cs typeface="B Nazanin" pitchFamily="2" charset="-78"/>
              </a:rPr>
              <a:t>AND</a:t>
            </a:r>
            <a:r>
              <a:rPr lang="fa-IR" sz="2800" dirty="0" smtClean="0">
                <a:cs typeface="B Nazanin" pitchFamily="2" charset="-78"/>
              </a:rPr>
              <a:t> :  عملگر رياضي + </a:t>
            </a:r>
            <a:endParaRPr lang="en-US" sz="2800" dirty="0" smtClean="0">
              <a:cs typeface="B Nazanin" pitchFamily="2" charset="-78"/>
            </a:endParaRPr>
          </a:p>
          <a:p>
            <a:pPr lvl="1" algn="just" rtl="1"/>
            <a:r>
              <a:rPr lang="fa-IR" sz="2400" dirty="0" smtClean="0">
                <a:solidFill>
                  <a:srgbClr val="FFC000"/>
                </a:solidFill>
                <a:cs typeface="B Nazanin" pitchFamily="2" charset="-78"/>
              </a:rPr>
              <a:t>قبل و بعد از عملگر رياضي + </a:t>
            </a:r>
            <a:r>
              <a:rPr lang="fa-IR" sz="2400" b="1" dirty="0" smtClean="0">
                <a:solidFill>
                  <a:srgbClr val="FFC000"/>
                </a:solidFill>
                <a:cs typeface="B Nazanin" pitchFamily="2" charset="-78"/>
              </a:rPr>
              <a:t>  یک فاصله درج می شود </a:t>
            </a:r>
          </a:p>
          <a:p>
            <a:pPr lvl="1" algn="just" rtl="1"/>
            <a:endParaRPr lang="en-US" sz="2400" dirty="0" smtClean="0">
              <a:solidFill>
                <a:srgbClr val="FFC000"/>
              </a:solidFill>
              <a:cs typeface="B Nazanin" pitchFamily="2" charset="-78"/>
            </a:endParaRPr>
          </a:p>
          <a:p>
            <a:pPr algn="just" rtl="1"/>
            <a:r>
              <a:rPr lang="fa-IR" sz="3200" dirty="0" smtClean="0">
                <a:solidFill>
                  <a:srgbClr val="FFC000"/>
                </a:solidFill>
                <a:cs typeface="B Nazanin" pitchFamily="2" charset="-78"/>
              </a:rPr>
              <a:t>دستور درست:</a:t>
            </a:r>
            <a:endParaRPr lang="en-US" sz="3200" dirty="0" smtClean="0">
              <a:cs typeface="B Nazanin" pitchFamily="2" charset="-78"/>
            </a:endParaRPr>
          </a:p>
          <a:p>
            <a:pPr algn="just"/>
            <a:r>
              <a:rPr lang="en-US" dirty="0" smtClean="0">
                <a:cs typeface="B Nazanin" pitchFamily="2" charset="-78"/>
              </a:rPr>
              <a:t>Iran</a:t>
            </a:r>
            <a:r>
              <a:rPr lang="fa-IR" dirty="0" smtClean="0">
                <a:cs typeface="B Nazanin" pitchFamily="2" charset="-78"/>
              </a:rPr>
              <a:t>(فاصله)+( فاصله) </a:t>
            </a:r>
            <a:r>
              <a:rPr lang="en-US" dirty="0" smtClean="0">
                <a:cs typeface="B Nazanin" pitchFamily="2" charset="-78"/>
              </a:rPr>
              <a:t>Geology</a:t>
            </a:r>
            <a:r>
              <a:rPr lang="fa-IR" sz="3200" dirty="0" smtClean="0">
                <a:cs typeface="B Nazanin" pitchFamily="2" charset="-78"/>
              </a:rPr>
              <a:t> </a:t>
            </a:r>
            <a:endParaRPr lang="en-US" sz="3200" dirty="0" smtClean="0">
              <a:cs typeface="B Nazanin" pitchFamily="2" charset="-78"/>
            </a:endParaRPr>
          </a:p>
          <a:p>
            <a:pPr algn="just" rtl="1"/>
            <a:r>
              <a:rPr lang="fa-IR" sz="3200" dirty="0" smtClean="0">
                <a:solidFill>
                  <a:srgbClr val="FFC000"/>
                </a:solidFill>
                <a:cs typeface="B Nazanin" pitchFamily="2" charset="-78"/>
              </a:rPr>
              <a:t>روش نادرست: </a:t>
            </a:r>
            <a:endParaRPr lang="en-US" sz="3200" dirty="0" smtClean="0">
              <a:solidFill>
                <a:srgbClr val="FFC000"/>
              </a:solidFill>
              <a:cs typeface="B Nazanin" pitchFamily="2" charset="-78"/>
            </a:endParaRPr>
          </a:p>
          <a:p>
            <a:pPr algn="just"/>
            <a:r>
              <a:rPr lang="en-US" dirty="0" smtClean="0">
                <a:cs typeface="B Nazanin" pitchFamily="2" charset="-78"/>
              </a:rPr>
              <a:t>Iran </a:t>
            </a:r>
            <a:r>
              <a:rPr lang="fa-IR" dirty="0">
                <a:cs typeface="B Nazanin" pitchFamily="2" charset="-78"/>
              </a:rPr>
              <a:t>(فاصله)</a:t>
            </a:r>
            <a:r>
              <a:rPr lang="en-US" dirty="0">
                <a:cs typeface="B Nazanin" pitchFamily="2" charset="-78"/>
              </a:rPr>
              <a:t> +Geology</a:t>
            </a:r>
            <a:r>
              <a:rPr lang="fa-IR" dirty="0">
                <a:cs typeface="B Nazanin" pitchFamily="2" charset="-78"/>
              </a:rPr>
              <a:t>    </a:t>
            </a:r>
            <a:r>
              <a:rPr lang="en-US" sz="3200" dirty="0" smtClean="0">
                <a:cs typeface="B Nazanin" pitchFamily="2" charset="-78"/>
              </a:rPr>
              <a:t> </a:t>
            </a:r>
            <a:r>
              <a:rPr lang="fa-IR" sz="3200" dirty="0" smtClean="0">
                <a:cs typeface="B Nazanin" pitchFamily="2" charset="-78"/>
              </a:rPr>
              <a:t>   </a:t>
            </a:r>
            <a:endParaRPr lang="en-US" sz="3200" dirty="0" smtClean="0">
              <a:cs typeface="B Nazanin" pitchFamily="2" charset="-78"/>
            </a:endParaRPr>
          </a:p>
          <a:p>
            <a:r>
              <a:rPr lang="en-US" dirty="0" smtClean="0">
                <a:cs typeface="B Nazanin" pitchFamily="2" charset="-78"/>
              </a:rPr>
              <a:t>Iran</a:t>
            </a:r>
            <a:r>
              <a:rPr lang="fa-IR" dirty="0">
                <a:cs typeface="B Nazanin" pitchFamily="2" charset="-78"/>
              </a:rPr>
              <a:t>(فاصله</a:t>
            </a:r>
            <a:r>
              <a:rPr lang="fa-IR" dirty="0" smtClean="0">
                <a:cs typeface="B Nazanin" pitchFamily="2" charset="-78"/>
              </a:rPr>
              <a:t>)+</a:t>
            </a:r>
            <a:r>
              <a:rPr lang="en-US" dirty="0" smtClean="0">
                <a:cs typeface="B Nazanin" pitchFamily="2" charset="-78"/>
              </a:rPr>
              <a:t>Geology</a:t>
            </a:r>
            <a:r>
              <a:rPr lang="fa-IR" dirty="0" smtClean="0">
                <a:cs typeface="B Nazanin" pitchFamily="2" charset="-78"/>
              </a:rPr>
              <a:t> </a:t>
            </a:r>
          </a:p>
          <a:p>
            <a:r>
              <a:rPr lang="en-US" dirty="0">
                <a:cs typeface="B Nazanin" pitchFamily="2" charset="-78"/>
              </a:rPr>
              <a:t>Iran</a:t>
            </a:r>
            <a:r>
              <a:rPr lang="fa-IR" dirty="0">
                <a:cs typeface="B Nazanin" pitchFamily="2" charset="-78"/>
              </a:rPr>
              <a:t>+</a:t>
            </a:r>
            <a:r>
              <a:rPr lang="en-US" dirty="0">
                <a:cs typeface="B Nazanin" pitchFamily="2" charset="-78"/>
              </a:rPr>
              <a:t>Geology </a:t>
            </a:r>
            <a:endParaRPr lang="fa-IR" dirty="0">
              <a:cs typeface="B Nazanin" pitchFamily="2" charset="-78"/>
            </a:endParaRPr>
          </a:p>
          <a:p>
            <a:pPr marL="0" indent="0">
              <a:buNone/>
            </a:pPr>
            <a:endParaRPr lang="en-US" dirty="0">
              <a:cs typeface="B Nazanin" pitchFamily="2" charset="-78"/>
            </a:endParaRPr>
          </a:p>
          <a:p>
            <a:pPr marL="0" indent="0" algn="l">
              <a:buNone/>
            </a:pPr>
            <a:r>
              <a:rPr lang="fa-IR" sz="3200" dirty="0" smtClean="0">
                <a:cs typeface="B Nazanin" pitchFamily="2" charset="-78"/>
              </a:rPr>
              <a:t/>
            </a:r>
            <a:br>
              <a:rPr lang="fa-IR" sz="3200" dirty="0" smtClean="0">
                <a:cs typeface="B Nazanin" pitchFamily="2" charset="-78"/>
              </a:rPr>
            </a:br>
            <a:endParaRPr lang="en-US" sz="3200" dirty="0">
              <a:cs typeface="B Nazanin" pitchFamily="2" charset="-78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575405"/>
            <a:ext cx="8382000" cy="1329595"/>
          </a:xfrm>
        </p:spPr>
        <p:txBody>
          <a:bodyPr/>
          <a:lstStyle/>
          <a:p>
            <a:pPr algn="ctr" rtl="1"/>
            <a:r>
              <a:rPr lang="fa-IR" b="1" dirty="0">
                <a:solidFill>
                  <a:srgbClr val="FFFF00"/>
                </a:solidFill>
                <a:cs typeface="B Nazanin" pitchFamily="2" charset="-78"/>
              </a:rPr>
              <a:t>عملگر </a:t>
            </a:r>
            <a:r>
              <a:rPr b="1">
                <a:solidFill>
                  <a:srgbClr val="FFFF00"/>
                </a:solidFill>
                <a:cs typeface="B Nazanin" pitchFamily="2" charset="-78"/>
              </a:rPr>
              <a:t>OR</a:t>
            </a:r>
            <a:br>
              <a:rPr b="1">
                <a:solidFill>
                  <a:srgbClr val="FFFF00"/>
                </a:solidFill>
                <a:cs typeface="B Nazanin" pitchFamily="2" charset="-78"/>
              </a:rPr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2198739"/>
            <a:ext cx="8382000" cy="1458861"/>
          </a:xfrm>
        </p:spPr>
        <p:txBody>
          <a:bodyPr/>
          <a:lstStyle/>
          <a:p>
            <a:pPr lvl="0" algn="just" rtl="1"/>
            <a:r>
              <a:rPr lang="fa-IR" sz="3200" dirty="0" smtClean="0">
                <a:cs typeface="B Nazanin" pitchFamily="2" charset="-78"/>
              </a:rPr>
              <a:t>گسترش دامنه جستجو </a:t>
            </a:r>
          </a:p>
          <a:p>
            <a:pPr lvl="1" algn="just" rtl="1"/>
            <a:r>
              <a:rPr lang="fa-IR" sz="2800" dirty="0" smtClean="0">
                <a:cs typeface="B Nazanin" pitchFamily="2" charset="-78"/>
              </a:rPr>
              <a:t>افزایش میزان منابع بازیابی در مقابل کاهش دقت بازیابی</a:t>
            </a:r>
            <a:endParaRPr lang="en-US" sz="2800" dirty="0" smtClean="0">
              <a:cs typeface="B Nazanin" pitchFamily="2" charset="-78"/>
            </a:endParaRPr>
          </a:p>
          <a:p>
            <a:pPr algn="just" rtl="1">
              <a:buNone/>
            </a:pPr>
            <a:endParaRPr lang="en-US" sz="3200" dirty="0">
              <a:cs typeface="B Nazanin" pitchFamily="2" charset="-78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512448"/>
          </a:xfrm>
        </p:spPr>
        <p:txBody>
          <a:bodyPr/>
          <a:lstStyle/>
          <a:p>
            <a:pPr algn="ctr" rtl="1"/>
            <a:r>
              <a:rPr lang="fa-IR" sz="3600" b="1" dirty="0" smtClean="0">
                <a:cs typeface="B Nazanin" pitchFamily="2" charset="-78"/>
              </a:rPr>
              <a:t>مثال  </a:t>
            </a:r>
            <a:r>
              <a:rPr lang="en-US" sz="3600" b="1" dirty="0" smtClean="0">
                <a:cs typeface="B Nazanin" pitchFamily="2" charset="-78"/>
              </a:rPr>
              <a:t>Iran OR Persia </a:t>
            </a:r>
            <a:endParaRPr lang="en-US" sz="3600" b="1" dirty="0">
              <a:cs typeface="B Nazanin" pitchFamily="2" charset="-78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3400" y="990600"/>
            <a:ext cx="8077200" cy="5410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1505" name="Oval 1"/>
          <p:cNvSpPr>
            <a:spLocks noChangeArrowheads="1"/>
          </p:cNvSpPr>
          <p:nvPr/>
        </p:nvSpPr>
        <p:spPr bwMode="auto">
          <a:xfrm>
            <a:off x="1143000" y="2286000"/>
            <a:ext cx="1333500" cy="40005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"/>
          <p:cNvSpPr>
            <a:spLocks noChangeArrowheads="1"/>
          </p:cNvSpPr>
          <p:nvPr/>
        </p:nvSpPr>
        <p:spPr bwMode="auto">
          <a:xfrm>
            <a:off x="1295400" y="4191000"/>
            <a:ext cx="3581400" cy="7620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"/>
          <p:cNvSpPr>
            <a:spLocks noChangeArrowheads="1"/>
          </p:cNvSpPr>
          <p:nvPr/>
        </p:nvSpPr>
        <p:spPr bwMode="auto">
          <a:xfrm>
            <a:off x="1295400" y="3581400"/>
            <a:ext cx="1333500" cy="40005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83264"/>
          </a:xfrm>
        </p:spPr>
        <p:txBody>
          <a:bodyPr/>
          <a:lstStyle/>
          <a:p>
            <a:pPr algn="ctr"/>
            <a:r>
              <a:rPr lang="fa-IR" b="1" dirty="0">
                <a:solidFill>
                  <a:srgbClr val="FFFF00"/>
                </a:solidFill>
                <a:cs typeface="B Nazanin" pitchFamily="2" charset="-78"/>
              </a:rPr>
              <a:t>نکات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2284938"/>
            <a:ext cx="8382000" cy="2210862"/>
          </a:xfrm>
        </p:spPr>
        <p:txBody>
          <a:bodyPr>
            <a:noAutofit/>
          </a:bodyPr>
          <a:lstStyle/>
          <a:p>
            <a:pPr lvl="0" algn="just" rtl="1"/>
            <a:r>
              <a:rPr lang="fa-IR" sz="3600" dirty="0" smtClean="0">
                <a:cs typeface="B Nazanin" pitchFamily="2" charset="-78"/>
              </a:rPr>
              <a:t>کاربرد : </a:t>
            </a:r>
            <a:r>
              <a:rPr lang="fa-IR" sz="3600" b="1" dirty="0" smtClean="0">
                <a:cs typeface="B Nazanin" pitchFamily="2" charset="-78"/>
              </a:rPr>
              <a:t>به منظور </a:t>
            </a:r>
            <a:r>
              <a:rPr lang="fa-IR" sz="3600" dirty="0" smtClean="0">
                <a:cs typeface="B Nazanin" pitchFamily="2" charset="-78"/>
              </a:rPr>
              <a:t>دستيابي به </a:t>
            </a:r>
            <a:r>
              <a:rPr lang="fa-IR" sz="3600" u="sng" dirty="0" smtClean="0">
                <a:cs typeface="B Nazanin" pitchFamily="2" charset="-78"/>
              </a:rPr>
              <a:t>نتايج جامع</a:t>
            </a:r>
            <a:r>
              <a:rPr lang="fa-IR" sz="3600" dirty="0" smtClean="0">
                <a:cs typeface="B Nazanin" pitchFamily="2" charset="-78"/>
              </a:rPr>
              <a:t> در مواردي که :</a:t>
            </a:r>
            <a:endParaRPr lang="en-US" sz="3600" dirty="0" smtClean="0">
              <a:cs typeface="B Nazanin" pitchFamily="2" charset="-78"/>
            </a:endParaRPr>
          </a:p>
          <a:p>
            <a:pPr lvl="1" algn="just" rtl="1"/>
            <a:r>
              <a:rPr lang="fa-IR" dirty="0" smtClean="0">
                <a:cs typeface="B Nazanin" pitchFamily="2" charset="-78"/>
              </a:rPr>
              <a:t>وجود اصطلاحات مترادف متعددي براي يک واژه</a:t>
            </a:r>
            <a:endParaRPr lang="en-US" dirty="0" smtClean="0">
              <a:cs typeface="B Nazanin" pitchFamily="2" charset="-78"/>
            </a:endParaRPr>
          </a:p>
          <a:p>
            <a:pPr lvl="1" algn="just" rtl="1"/>
            <a:r>
              <a:rPr lang="fa-IR" dirty="0" smtClean="0">
                <a:cs typeface="B Nazanin" pitchFamily="2" charset="-78"/>
              </a:rPr>
              <a:t>وجود مفاهيم مرتبط براي يک واژه</a:t>
            </a:r>
            <a:endParaRPr lang="en-US" dirty="0" smtClean="0">
              <a:cs typeface="B Nazanin" pitchFamily="2" charset="-78"/>
            </a:endParaRPr>
          </a:p>
          <a:p>
            <a:pPr lvl="1" algn="just" rtl="1"/>
            <a:r>
              <a:rPr lang="fa-IR" dirty="0" smtClean="0">
                <a:cs typeface="B Nazanin" pitchFamily="2" charset="-78"/>
              </a:rPr>
              <a:t> وجود املاهاي متفاوت براي يک واژه</a:t>
            </a:r>
          </a:p>
          <a:p>
            <a:pPr lvl="1" algn="just" rtl="1">
              <a:buNone/>
            </a:pPr>
            <a:endParaRPr lang="en-US" sz="3200" dirty="0" smtClean="0">
              <a:cs typeface="B Nazanin" pitchFamily="2" charset="-78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329595"/>
          </a:xfrm>
        </p:spPr>
        <p:txBody>
          <a:bodyPr/>
          <a:lstStyle/>
          <a:p>
            <a:pPr algn="ctr" rtl="1"/>
            <a:r>
              <a:rPr lang="fa-IR" b="1" dirty="0">
                <a:solidFill>
                  <a:srgbClr val="FFFF00"/>
                </a:solidFill>
                <a:cs typeface="B Nazanin" pitchFamily="2" charset="-78"/>
              </a:rPr>
              <a:t>عملگر </a:t>
            </a:r>
            <a:r>
              <a:rPr b="1">
                <a:solidFill>
                  <a:srgbClr val="FFFF00"/>
                </a:solidFill>
                <a:cs typeface="B Nazanin" pitchFamily="2" charset="-78"/>
              </a:rPr>
              <a:t>NOT</a:t>
            </a:r>
            <a:br>
              <a:rPr b="1">
                <a:solidFill>
                  <a:srgbClr val="FFFF00"/>
                </a:solidFill>
                <a:cs typeface="B Nazanin" pitchFamily="2" charset="-78"/>
              </a:rPr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3311676"/>
          </a:xfrm>
        </p:spPr>
        <p:txBody>
          <a:bodyPr/>
          <a:lstStyle/>
          <a:p>
            <a:pPr algn="just" rtl="1">
              <a:buNone/>
            </a:pPr>
            <a:endParaRPr lang="en-US" sz="3200" dirty="0" smtClean="0">
              <a:cs typeface="B Nazanin" pitchFamily="2" charset="-78"/>
            </a:endParaRPr>
          </a:p>
          <a:p>
            <a:pPr lvl="0" algn="just" rtl="1"/>
            <a:r>
              <a:rPr lang="fa-IR" sz="3600" dirty="0" smtClean="0">
                <a:cs typeface="B Nazanin" pitchFamily="2" charset="-78"/>
              </a:rPr>
              <a:t>مستثنی کردن مدارک حاوی يک يا چند کليدواژه از نتايج جستجو </a:t>
            </a:r>
          </a:p>
          <a:p>
            <a:pPr lvl="0" algn="just" rtl="1">
              <a:buNone/>
            </a:pPr>
            <a:endParaRPr lang="en-US" sz="3600" dirty="0" smtClean="0">
              <a:cs typeface="B Nazanin" pitchFamily="2" charset="-78"/>
            </a:endParaRPr>
          </a:p>
          <a:p>
            <a:pPr lvl="0" algn="just" rtl="1"/>
            <a:r>
              <a:rPr lang="fa-IR" sz="3600" dirty="0" smtClean="0">
                <a:cs typeface="B Nazanin" pitchFamily="2" charset="-78"/>
              </a:rPr>
              <a:t>محدود کردن  دامنه جستجو </a:t>
            </a:r>
            <a:endParaRPr lang="en-US" sz="3600" dirty="0" smtClean="0">
              <a:cs typeface="B Nazanin" pitchFamily="2" charset="-78"/>
            </a:endParaRPr>
          </a:p>
          <a:p>
            <a:pPr algn="just" rtl="1">
              <a:buNone/>
            </a:pPr>
            <a:endParaRPr lang="en-US" sz="3200" dirty="0">
              <a:cs typeface="B Nazanin" pitchFamily="2" charset="-78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1"/>
            <a:r>
              <a:rPr lang="fa-IR" sz="3200" b="1" dirty="0" smtClean="0">
                <a:cs typeface="B Nazanin" pitchFamily="2" charset="-78"/>
              </a:rPr>
              <a:t>مثال  : جستجو به دنبال صفحات حاوی </a:t>
            </a:r>
            <a:r>
              <a:rPr lang="en-US" sz="3200" b="1" dirty="0" err="1" smtClean="0">
                <a:cs typeface="B Nazanin" pitchFamily="2" charset="-78"/>
              </a:rPr>
              <a:t>heme</a:t>
            </a:r>
            <a:r>
              <a:rPr lang="en-US" sz="3200" b="1" dirty="0" smtClean="0">
                <a:cs typeface="B Nazanin" pitchFamily="2" charset="-78"/>
              </a:rPr>
              <a:t> iron</a:t>
            </a:r>
            <a:r>
              <a:rPr lang="fa-IR" sz="3200" b="1" dirty="0" smtClean="0">
                <a:cs typeface="B Nazanin" pitchFamily="2" charset="-78"/>
              </a:rPr>
              <a:t>  ، به یافتن صفحاتی حاوی </a:t>
            </a:r>
            <a:r>
              <a:rPr lang="en-US" sz="3200" b="1" dirty="0" smtClean="0">
                <a:cs typeface="B Nazanin" pitchFamily="2" charset="-78"/>
              </a:rPr>
              <a:t>non-</a:t>
            </a:r>
            <a:r>
              <a:rPr lang="en-US" sz="3200" b="1" dirty="0" err="1" smtClean="0">
                <a:cs typeface="B Nazanin" pitchFamily="2" charset="-78"/>
              </a:rPr>
              <a:t>heme</a:t>
            </a:r>
            <a:r>
              <a:rPr lang="en-US" sz="3200" b="1" dirty="0" smtClean="0">
                <a:cs typeface="B Nazanin" pitchFamily="2" charset="-78"/>
              </a:rPr>
              <a:t> iron</a:t>
            </a:r>
            <a:r>
              <a:rPr lang="fa-IR" sz="3200" b="1" dirty="0" smtClean="0">
                <a:cs typeface="B Nazanin" pitchFamily="2" charset="-78"/>
              </a:rPr>
              <a:t> نیز منجر می شود: </a:t>
            </a:r>
            <a:r>
              <a:rPr lang="en-US" sz="3200" b="1" dirty="0" smtClean="0">
                <a:cs typeface="B Nazanin" pitchFamily="2" charset="-78"/>
              </a:rPr>
              <a:t/>
            </a:r>
            <a:br>
              <a:rPr lang="en-US" sz="3200" b="1" dirty="0" smtClean="0">
                <a:cs typeface="B Nazanin" pitchFamily="2" charset="-78"/>
              </a:rPr>
            </a:br>
            <a:endParaRPr lang="en-US" sz="3200" b="1" dirty="0">
              <a:cs typeface="B Nazanin" pitchFamily="2" charset="-78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14400" y="1295400"/>
            <a:ext cx="7010400" cy="5181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18433" name="Group 1"/>
          <p:cNvGrpSpPr>
            <a:grpSpLocks/>
          </p:cNvGrpSpPr>
          <p:nvPr/>
        </p:nvGrpSpPr>
        <p:grpSpPr bwMode="auto">
          <a:xfrm>
            <a:off x="1524000" y="2514600"/>
            <a:ext cx="2819400" cy="2209800"/>
            <a:chOff x="3515" y="3708"/>
            <a:chExt cx="4856" cy="4140"/>
          </a:xfrm>
        </p:grpSpPr>
        <p:sp>
          <p:nvSpPr>
            <p:cNvPr id="18434" name="Oval 2"/>
            <p:cNvSpPr>
              <a:spLocks noChangeArrowheads="1"/>
            </p:cNvSpPr>
            <p:nvPr/>
          </p:nvSpPr>
          <p:spPr bwMode="auto">
            <a:xfrm>
              <a:off x="3515" y="3708"/>
              <a:ext cx="1890" cy="555"/>
            </a:xfrm>
            <a:prstGeom prst="ellipse">
              <a:avLst/>
            </a:prstGeom>
            <a:noFill/>
            <a:ln w="38100">
              <a:solidFill>
                <a:srgbClr val="F7964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35" name="Oval 3"/>
            <p:cNvSpPr>
              <a:spLocks noChangeArrowheads="1"/>
            </p:cNvSpPr>
            <p:nvPr/>
          </p:nvSpPr>
          <p:spPr bwMode="auto">
            <a:xfrm>
              <a:off x="6481" y="7293"/>
              <a:ext cx="1890" cy="555"/>
            </a:xfrm>
            <a:prstGeom prst="ellipse">
              <a:avLst/>
            </a:prstGeom>
            <a:noFill/>
            <a:ln w="38100">
              <a:solidFill>
                <a:srgbClr val="F7964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rtl="1"/>
            <a:r>
              <a:rPr lang="fa-IR" sz="3600" b="1" dirty="0" smtClean="0">
                <a:solidFill>
                  <a:srgbClr val="FFFF00"/>
                </a:solidFill>
                <a:cs typeface="B Nazanin" pitchFamily="2" charset="-78"/>
              </a:rPr>
              <a:t>در صورتی که جستجوگر به دنبال حذف صفحات حاوی </a:t>
            </a:r>
            <a:r>
              <a:rPr lang="en-US" sz="3600" b="1" dirty="0" smtClean="0">
                <a:solidFill>
                  <a:srgbClr val="FFFF00"/>
                </a:solidFill>
                <a:cs typeface="B Nazanin" pitchFamily="2" charset="-78"/>
              </a:rPr>
              <a:t>non-</a:t>
            </a:r>
            <a:r>
              <a:rPr lang="en-US" sz="3600" b="1" dirty="0" err="1" smtClean="0">
                <a:solidFill>
                  <a:srgbClr val="FFFF00"/>
                </a:solidFill>
                <a:cs typeface="B Nazanin" pitchFamily="2" charset="-78"/>
              </a:rPr>
              <a:t>heme</a:t>
            </a:r>
            <a:r>
              <a:rPr lang="en-US" sz="3600" b="1" dirty="0" smtClean="0">
                <a:solidFill>
                  <a:srgbClr val="FFFF00"/>
                </a:solidFill>
                <a:cs typeface="B Nazanin" pitchFamily="2" charset="-78"/>
              </a:rPr>
              <a:t> iron</a:t>
            </a:r>
            <a:r>
              <a:rPr lang="fa-IR" sz="3600" b="1" dirty="0" smtClean="0">
                <a:solidFill>
                  <a:srgbClr val="FFFF00"/>
                </a:solidFill>
                <a:cs typeface="B Nazanin" pitchFamily="2" charset="-78"/>
              </a:rPr>
              <a:t> باشد باید فرمول ذیل را پیاده کند</a:t>
            </a:r>
            <a:r>
              <a:rPr lang="en-US" sz="3600" b="1" dirty="0" smtClean="0">
                <a:solidFill>
                  <a:srgbClr val="FFFF00"/>
                </a:solidFill>
                <a:cs typeface="B Nazanin" pitchFamily="2" charset="-78"/>
              </a:rPr>
              <a:t/>
            </a:r>
            <a:br>
              <a:rPr lang="en-US" sz="3600" b="1" dirty="0" smtClean="0">
                <a:solidFill>
                  <a:srgbClr val="FFFF00"/>
                </a:solidFill>
                <a:cs typeface="B Nazanin" pitchFamily="2" charset="-78"/>
              </a:rPr>
            </a:br>
            <a:endParaRPr lang="en-US" sz="3600" b="1" dirty="0">
              <a:solidFill>
                <a:srgbClr val="FFFF00"/>
              </a:solidFill>
              <a:cs typeface="B Nazanin" pitchFamily="2" charset="-78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3400" y="1371600"/>
            <a:ext cx="8229600" cy="4038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409" name="Oval 1"/>
          <p:cNvSpPr>
            <a:spLocks noChangeArrowheads="1"/>
          </p:cNvSpPr>
          <p:nvPr/>
        </p:nvSpPr>
        <p:spPr bwMode="auto">
          <a:xfrm>
            <a:off x="1524000" y="2286000"/>
            <a:ext cx="1847850" cy="352425"/>
          </a:xfrm>
          <a:prstGeom prst="ellipse">
            <a:avLst/>
          </a:prstGeom>
          <a:noFill/>
          <a:ln w="38100">
            <a:solidFill>
              <a:srgbClr val="F79646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90600" y="5562600"/>
            <a:ext cx="739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b="1" dirty="0" smtClean="0">
                <a:solidFill>
                  <a:schemeClr val="bg1"/>
                </a:solidFill>
                <a:cs typeface="B Nazanin" pitchFamily="2" charset="-78"/>
              </a:rPr>
              <a:t>نتیجه : حذف مدرکي با عنوان </a:t>
            </a:r>
            <a:r>
              <a:rPr lang="en-US" sz="2000" b="1" dirty="0" smtClean="0">
                <a:solidFill>
                  <a:schemeClr val="bg1"/>
                </a:solidFill>
                <a:cs typeface="B Nazanin" pitchFamily="2" charset="-78"/>
              </a:rPr>
              <a:t>what is the difference between </a:t>
            </a:r>
            <a:r>
              <a:rPr lang="en-US" sz="2000" b="1" dirty="0" err="1" smtClean="0">
                <a:solidFill>
                  <a:schemeClr val="bg1"/>
                </a:solidFill>
                <a:cs typeface="B Nazanin" pitchFamily="2" charset="-78"/>
              </a:rPr>
              <a:t>heme</a:t>
            </a:r>
            <a:r>
              <a:rPr lang="en-US" sz="2000" b="1" dirty="0" smtClean="0">
                <a:solidFill>
                  <a:schemeClr val="bg1"/>
                </a:solidFill>
                <a:cs typeface="B Nazanin" pitchFamily="2" charset="-78"/>
              </a:rPr>
              <a:t>-iron and non-</a:t>
            </a:r>
            <a:r>
              <a:rPr lang="en-US" sz="2000" b="1" dirty="0" err="1" smtClean="0">
                <a:solidFill>
                  <a:schemeClr val="bg1"/>
                </a:solidFill>
                <a:cs typeface="B Nazanin" pitchFamily="2" charset="-78"/>
              </a:rPr>
              <a:t>heme</a:t>
            </a:r>
            <a:r>
              <a:rPr lang="en-US" sz="2000" b="1" dirty="0" smtClean="0">
                <a:solidFill>
                  <a:schemeClr val="bg1"/>
                </a:solidFill>
                <a:cs typeface="B Nazanin" pitchFamily="2" charset="-78"/>
              </a:rPr>
              <a:t> iron </a:t>
            </a:r>
          </a:p>
          <a:p>
            <a:pPr algn="ctr"/>
            <a:r>
              <a:rPr lang="fa-IR" sz="2000" b="1" dirty="0" smtClean="0">
                <a:solidFill>
                  <a:schemeClr val="bg1"/>
                </a:solidFill>
                <a:cs typeface="B Nazanin" pitchFamily="2" charset="-78"/>
              </a:rPr>
              <a:t>هشدار : احتمال مرتبط بودن مدرک حذف شده</a:t>
            </a:r>
            <a:endParaRPr lang="en-US" sz="2000" b="1" dirty="0">
              <a:solidFill>
                <a:schemeClr val="bg1"/>
              </a:solidFill>
              <a:cs typeface="B Nazanin" pitchFamily="2" charset="-78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838200"/>
            <a:ext cx="8124825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 bwMode="auto">
          <a:xfrm>
            <a:off x="5334000" y="2514600"/>
            <a:ext cx="1447800" cy="609600"/>
          </a:xfrm>
          <a:prstGeom prst="ellipse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6400800" y="685800"/>
            <a:ext cx="1447800" cy="609600"/>
          </a:xfrm>
          <a:prstGeom prst="ellipse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33400"/>
            <a:ext cx="8153400" cy="573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 bwMode="auto">
          <a:xfrm>
            <a:off x="6400800" y="685800"/>
            <a:ext cx="1447800" cy="609600"/>
          </a:xfrm>
          <a:prstGeom prst="ellipse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2667000" y="3962400"/>
            <a:ext cx="1447800" cy="609600"/>
          </a:xfrm>
          <a:prstGeom prst="ellipse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3048000" y="4876800"/>
            <a:ext cx="1447800" cy="609600"/>
          </a:xfrm>
          <a:prstGeom prst="ellipse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2514600" y="5715000"/>
            <a:ext cx="1447800" cy="609600"/>
          </a:xfrm>
          <a:prstGeom prst="ellipse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512448"/>
          </a:xfrm>
          <a:ln>
            <a:solidFill>
              <a:schemeClr val="tx1"/>
            </a:solidFill>
          </a:ln>
        </p:spPr>
        <p:txBody>
          <a:bodyPr/>
          <a:lstStyle/>
          <a:p>
            <a:pPr algn="ctr" eaLnBrk="1" hangingPunct="1"/>
            <a:r>
              <a:rPr lang="fa-IR" sz="3600" b="1" dirty="0" smtClean="0">
                <a:ln w="3175">
                  <a:solidFill>
                    <a:srgbClr val="FFC000"/>
                  </a:solidFill>
                </a:ln>
                <a:solidFill>
                  <a:srgbClr val="FFC000"/>
                </a:solidFill>
                <a:cs typeface="B Nazanin" pitchFamily="2" charset="-78"/>
              </a:rPr>
              <a:t>مقدمه</a:t>
            </a:r>
            <a:r>
              <a:rPr lang="en-US" sz="3600" dirty="0" smtClean="0">
                <a:ln w="3175">
                  <a:solidFill>
                    <a:srgbClr val="FFC000"/>
                  </a:solidFill>
                </a:ln>
                <a:solidFill>
                  <a:srgbClr val="FFC000"/>
                </a:solidFill>
                <a:cs typeface="B Nazanin" pitchFamily="2" charset="-78"/>
              </a:rPr>
              <a:t>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 eaLnBrk="1" hangingPunct="1">
              <a:buFont typeface="Wingdings" pitchFamily="2" charset="2"/>
              <a:buNone/>
            </a:pPr>
            <a:r>
              <a:rPr lang="fa-IR" sz="2700" b="1" dirty="0" smtClean="0">
                <a:cs typeface="B Nazanin" pitchFamily="2" charset="-78"/>
              </a:rPr>
              <a:t>سوال : چه کسی را ”باسواد اطلاعاتی“ می نامیم؟</a:t>
            </a:r>
            <a:endParaRPr lang="fa-IR" sz="2700" dirty="0" smtClean="0">
              <a:cs typeface="B Nazanin" pitchFamily="2" charset="-78"/>
            </a:endParaRPr>
          </a:p>
          <a:p>
            <a:pPr algn="r" rtl="1" eaLnBrk="1" hangingPunct="1">
              <a:buFont typeface="Wingdings" pitchFamily="2" charset="2"/>
              <a:buNone/>
            </a:pPr>
            <a:r>
              <a:rPr lang="fa-IR" sz="2700" b="1" dirty="0" smtClean="0">
                <a:cs typeface="B Nazanin" pitchFamily="2" charset="-78"/>
              </a:rPr>
              <a:t> فردی که :</a:t>
            </a:r>
          </a:p>
          <a:p>
            <a:pPr algn="r" rtl="1" eaLnBrk="1" hangingPunct="1">
              <a:buFont typeface="Wingdings" pitchFamily="2" charset="2"/>
              <a:buChar char="§"/>
            </a:pPr>
            <a:r>
              <a:rPr lang="fa-IR" sz="1600" b="1" dirty="0" smtClean="0">
                <a:cs typeface="Nazanin" pitchFamily="2" charset="-78"/>
              </a:rPr>
              <a:t>درک </a:t>
            </a:r>
            <a:r>
              <a:rPr lang="ar-SA" sz="1600" b="1" dirty="0" smtClean="0">
                <a:cs typeface="Nazanin" pitchFamily="2" charset="-78"/>
              </a:rPr>
              <a:t> نياز به اطلاعات</a:t>
            </a:r>
            <a:endParaRPr lang="fa-IR" sz="1600" b="1" dirty="0" smtClean="0">
              <a:cs typeface="Nazanin" pitchFamily="2" charset="-78"/>
            </a:endParaRPr>
          </a:p>
          <a:p>
            <a:pPr algn="r" rtl="1" eaLnBrk="1" hangingPunct="1">
              <a:buFont typeface="Wingdings" pitchFamily="2" charset="2"/>
              <a:buChar char="§"/>
            </a:pPr>
            <a:r>
              <a:rPr lang="ar-SA" sz="1600" b="1" dirty="0" smtClean="0">
                <a:cs typeface="Nazanin" pitchFamily="2" charset="-78"/>
              </a:rPr>
              <a:t>تشخيص ويژگي و ميزان اطلاعات موردنياز</a:t>
            </a:r>
            <a:endParaRPr lang="fa-IR" sz="1600" b="1" dirty="0" smtClean="0">
              <a:cs typeface="Nazanin" pitchFamily="2" charset="-78"/>
            </a:endParaRPr>
          </a:p>
          <a:p>
            <a:pPr algn="r" rtl="1" eaLnBrk="1" hangingPunct="1">
              <a:buFont typeface="Wingdings" pitchFamily="2" charset="2"/>
              <a:buChar char="§"/>
            </a:pPr>
            <a:r>
              <a:rPr lang="ar-SA" sz="1600" b="1" dirty="0" smtClean="0">
                <a:cs typeface="Nazanin" pitchFamily="2" charset="-78"/>
              </a:rPr>
              <a:t>توانايي دستيابي به اطلاعات موردنياز به‌صورت مفيد و مؤثر</a:t>
            </a:r>
            <a:endParaRPr lang="fa-IR" sz="1600" b="1" dirty="0" smtClean="0">
              <a:cs typeface="Nazanin" pitchFamily="2" charset="-78"/>
            </a:endParaRPr>
          </a:p>
          <a:p>
            <a:pPr algn="r" rtl="1" eaLnBrk="1" hangingPunct="1">
              <a:buFont typeface="Wingdings" pitchFamily="2" charset="2"/>
              <a:buChar char="§"/>
            </a:pPr>
            <a:r>
              <a:rPr lang="ar-SA" sz="1600" b="1" dirty="0" smtClean="0">
                <a:cs typeface="Nazanin" pitchFamily="2" charset="-78"/>
              </a:rPr>
              <a:t>توانايي بهره‌گيري از راهبردهاي جست‌وجو</a:t>
            </a:r>
            <a:endParaRPr lang="fa-IR" sz="1600" b="1" dirty="0" smtClean="0">
              <a:cs typeface="Nazanin" pitchFamily="2" charset="-78"/>
            </a:endParaRPr>
          </a:p>
          <a:p>
            <a:pPr algn="r" rtl="1" eaLnBrk="1" hangingPunct="1">
              <a:buFont typeface="Wingdings" pitchFamily="2" charset="2"/>
              <a:buChar char="§"/>
            </a:pPr>
            <a:r>
              <a:rPr lang="ar-SA" sz="1600" b="1" dirty="0" smtClean="0">
                <a:cs typeface="Nazanin" pitchFamily="2" charset="-78"/>
              </a:rPr>
              <a:t>ارزيابي منتقدانه اطلاعات و منابع اطلاعاتي به‌دست آمده</a:t>
            </a:r>
            <a:endParaRPr lang="fa-IR" sz="1600" b="1" dirty="0" smtClean="0">
              <a:cs typeface="Nazanin" pitchFamily="2" charset="-78"/>
            </a:endParaRPr>
          </a:p>
          <a:p>
            <a:pPr algn="r" rtl="1" eaLnBrk="1" hangingPunct="1">
              <a:buFont typeface="Wingdings" pitchFamily="2" charset="2"/>
              <a:buChar char="§"/>
            </a:pPr>
            <a:r>
              <a:rPr lang="ar-SA" sz="1600" b="1" dirty="0" smtClean="0">
                <a:cs typeface="Nazanin" pitchFamily="2" charset="-78"/>
              </a:rPr>
              <a:t>توانايي استفاده از اطلاعات براي رسيدن به هدفي خاص مانند حل مسئله</a:t>
            </a:r>
            <a:endParaRPr lang="fa-IR" sz="1600" b="1" dirty="0" smtClean="0">
              <a:cs typeface="Nazanin" pitchFamily="2" charset="-78"/>
            </a:endParaRPr>
          </a:p>
          <a:p>
            <a:pPr algn="r" rtl="1" eaLnBrk="1" hangingPunct="1">
              <a:buFont typeface="Wingdings" pitchFamily="2" charset="2"/>
              <a:buChar char="§"/>
            </a:pPr>
            <a:r>
              <a:rPr lang="ar-SA" sz="1600" b="1" dirty="0" smtClean="0">
                <a:cs typeface="Nazanin" pitchFamily="2" charset="-78"/>
              </a:rPr>
              <a:t>توانايي مقايسه اطلاعات به‌دست آمده با دانش موجود و افزودن به دانش</a:t>
            </a:r>
            <a:endParaRPr lang="fa-IR" sz="1600" b="1" dirty="0" smtClean="0">
              <a:cs typeface="Nazanin" pitchFamily="2" charset="-78"/>
            </a:endParaRPr>
          </a:p>
          <a:p>
            <a:pPr algn="r" rtl="1" eaLnBrk="1" hangingPunct="1">
              <a:buFont typeface="Wingdings" pitchFamily="2" charset="2"/>
              <a:buChar char="§"/>
            </a:pPr>
            <a:r>
              <a:rPr lang="ar-SA" sz="1600" b="1" dirty="0" smtClean="0">
                <a:cs typeface="Nazanin" pitchFamily="2" charset="-78"/>
              </a:rPr>
              <a:t>شناخت وظيفه اجتماعي خود در دسترسي به اطلاعات و استفاده از آن</a:t>
            </a:r>
            <a:endParaRPr lang="fa-IR" sz="1600" b="1" dirty="0" smtClean="0">
              <a:cs typeface="Nazanin" pitchFamily="2" charset="-78"/>
            </a:endParaRPr>
          </a:p>
          <a:p>
            <a:pPr algn="r" rtl="1" eaLnBrk="1" hangingPunct="1">
              <a:buFont typeface="Wingdings" pitchFamily="2" charset="2"/>
              <a:buChar char="§"/>
            </a:pPr>
            <a:r>
              <a:rPr lang="ar-SA" sz="1600" b="1" dirty="0" smtClean="0">
                <a:cs typeface="Nazanin" pitchFamily="2" charset="-78"/>
              </a:rPr>
              <a:t>گردآوري، سازماندهي، و دسته‌بندي اطلاعات به‌دست آمده يا توليد شده</a:t>
            </a:r>
            <a:endParaRPr lang="fa-IR" sz="1600" b="1" dirty="0" smtClean="0">
              <a:cs typeface="Nazanin" pitchFamily="2" charset="-78"/>
            </a:endParaRPr>
          </a:p>
          <a:p>
            <a:pPr algn="r" rtl="1" eaLnBrk="1" hangingPunct="1">
              <a:buFont typeface="Wingdings" pitchFamily="2" charset="2"/>
              <a:buChar char="§"/>
            </a:pPr>
            <a:r>
              <a:rPr lang="ar-SA" sz="1600" b="1" dirty="0" smtClean="0">
                <a:cs typeface="Nazanin" pitchFamily="2" charset="-78"/>
              </a:rPr>
              <a:t>آگاهي از اينكه سواد اطلاعاتي پيش‌نياز يادگيري مادام‌العمر است</a:t>
            </a:r>
            <a:endParaRPr lang="fa-IR" sz="1600" b="1" dirty="0" smtClean="0">
              <a:cs typeface="Nazanin" pitchFamily="2" charset="-7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83264"/>
          </a:xfrm>
        </p:spPr>
        <p:txBody>
          <a:bodyPr/>
          <a:lstStyle/>
          <a:p>
            <a:pPr algn="ctr"/>
            <a:r>
              <a:rPr lang="fa-IR" dirty="0" smtClean="0">
                <a:cs typeface="B Nazanin" pitchFamily="2" charset="-78"/>
              </a:rPr>
              <a:t>نکات</a:t>
            </a:r>
            <a:endParaRPr lang="fa-IR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827738"/>
            <a:ext cx="8382000" cy="2210862"/>
          </a:xfrm>
        </p:spPr>
        <p:txBody>
          <a:bodyPr>
            <a:noAutofit/>
          </a:bodyPr>
          <a:lstStyle/>
          <a:p>
            <a:pPr lvl="0" algn="just" rtl="1"/>
            <a:r>
              <a:rPr lang="fa-IR" sz="2800" dirty="0" smtClean="0">
                <a:cs typeface="B Nazanin" pitchFamily="2" charset="-78"/>
              </a:rPr>
              <a:t>احتمال حذف آیتم های مرتبط در نتیجه: </a:t>
            </a:r>
            <a:endParaRPr lang="en-US" sz="2800" dirty="0" smtClean="0">
              <a:cs typeface="B Nazanin" pitchFamily="2" charset="-78"/>
            </a:endParaRPr>
          </a:p>
          <a:p>
            <a:pPr lvl="1" algn="just" rtl="1"/>
            <a:r>
              <a:rPr lang="fa-IR" sz="2400" dirty="0" smtClean="0">
                <a:cs typeface="B Nazanin" pitchFamily="2" charset="-78"/>
              </a:rPr>
              <a:t>ضرورت استفاده هوشیارانه از این عملگر </a:t>
            </a:r>
          </a:p>
          <a:p>
            <a:pPr lvl="1" algn="just" rtl="1"/>
            <a:endParaRPr lang="fa-IR" sz="2400" dirty="0" smtClean="0">
              <a:cs typeface="B Nazanin" pitchFamily="2" charset="-78"/>
            </a:endParaRPr>
          </a:p>
          <a:p>
            <a:pPr lvl="0" algn="just" rtl="1"/>
            <a:r>
              <a:rPr lang="fa-IR" sz="2800" dirty="0" smtClean="0">
                <a:cs typeface="B Nazanin" pitchFamily="2" charset="-78"/>
              </a:rPr>
              <a:t>استفاده از عملگر </a:t>
            </a:r>
            <a:r>
              <a:rPr lang="en-US" sz="2800" dirty="0" smtClean="0">
                <a:cs typeface="B Nazanin" pitchFamily="2" charset="-78"/>
              </a:rPr>
              <a:t>NOT</a:t>
            </a:r>
            <a:r>
              <a:rPr lang="fa-IR" sz="2800" dirty="0" smtClean="0">
                <a:cs typeface="B Nazanin" pitchFamily="2" charset="-78"/>
              </a:rPr>
              <a:t> </a:t>
            </a:r>
            <a:r>
              <a:rPr lang="en-US" sz="2800" dirty="0" smtClean="0">
                <a:cs typeface="B Nazanin" pitchFamily="2" charset="-78"/>
              </a:rPr>
              <a:t>AND</a:t>
            </a:r>
            <a:r>
              <a:rPr lang="fa-IR" sz="2800" dirty="0" smtClean="0">
                <a:cs typeface="B Nazanin" pitchFamily="2" charset="-78"/>
              </a:rPr>
              <a:t>  بجای </a:t>
            </a:r>
            <a:r>
              <a:rPr lang="en-US" sz="2800" dirty="0" smtClean="0">
                <a:cs typeface="B Nazanin" pitchFamily="2" charset="-78"/>
              </a:rPr>
              <a:t>NOT </a:t>
            </a:r>
            <a:r>
              <a:rPr lang="fa-IR" sz="2800" dirty="0" smtClean="0">
                <a:cs typeface="B Nazanin" pitchFamily="2" charset="-78"/>
              </a:rPr>
              <a:t>در برخي ابزارهاي کاوش</a:t>
            </a:r>
          </a:p>
          <a:p>
            <a:pPr lvl="0" algn="just" rtl="1"/>
            <a:endParaRPr lang="fa-IR" sz="2800" dirty="0" smtClean="0">
              <a:cs typeface="B Nazanin" pitchFamily="2" charset="-78"/>
            </a:endParaRPr>
          </a:p>
          <a:p>
            <a:pPr algn="just" rtl="1"/>
            <a:endParaRPr lang="en-US" sz="2800" dirty="0">
              <a:cs typeface="B Nazanin" pitchFamily="2" charset="-78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83264"/>
          </a:xfrm>
        </p:spPr>
        <p:txBody>
          <a:bodyPr/>
          <a:lstStyle/>
          <a:p>
            <a:pPr algn="ctr"/>
            <a:r>
              <a:rPr lang="fa-IR" dirty="0">
                <a:cs typeface="B Nazanin" pitchFamily="2" charset="-78"/>
              </a:rPr>
              <a:t>نکات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6001643"/>
          </a:xfrm>
        </p:spPr>
        <p:txBody>
          <a:bodyPr/>
          <a:lstStyle/>
          <a:p>
            <a:pPr lvl="0" algn="just" rtl="1"/>
            <a:r>
              <a:rPr lang="fa-IR" dirty="0" smtClean="0">
                <a:cs typeface="B Nazanin" pitchFamily="2" charset="-78"/>
              </a:rPr>
              <a:t>امکان استفاده از عملگر رياضي - به جاي عملگر </a:t>
            </a:r>
            <a:r>
              <a:rPr lang="en-US" dirty="0" smtClean="0">
                <a:cs typeface="B Nazanin" pitchFamily="2" charset="-78"/>
              </a:rPr>
              <a:t> NOT </a:t>
            </a:r>
            <a:r>
              <a:rPr lang="fa-IR" dirty="0" smtClean="0">
                <a:cs typeface="B Nazanin" pitchFamily="2" charset="-78"/>
              </a:rPr>
              <a:t>در برخی موتورهای کاوش </a:t>
            </a:r>
          </a:p>
          <a:p>
            <a:pPr lvl="0" algn="just" rtl="1"/>
            <a:endParaRPr lang="en-US" dirty="0" smtClean="0">
              <a:cs typeface="B Nazanin" pitchFamily="2" charset="-78"/>
            </a:endParaRPr>
          </a:p>
          <a:p>
            <a:pPr lvl="0" algn="just" rtl="1"/>
            <a:r>
              <a:rPr lang="fa-IR" dirty="0" smtClean="0">
                <a:cs typeface="B Nazanin" pitchFamily="2" charset="-78"/>
              </a:rPr>
              <a:t>در این صورت علامت (-) </a:t>
            </a:r>
            <a:r>
              <a:rPr lang="fa-IR" b="1" dirty="0" smtClean="0">
                <a:cs typeface="B Nazanin" pitchFamily="2" charset="-78"/>
              </a:rPr>
              <a:t>بدون فاصله و قبل از کلمات</a:t>
            </a:r>
            <a:r>
              <a:rPr lang="fa-IR" dirty="0" smtClean="0">
                <a:cs typeface="B Nazanin" pitchFamily="2" charset="-78"/>
              </a:rPr>
              <a:t> يا </a:t>
            </a:r>
            <a:r>
              <a:rPr lang="fa-IR" b="1" dirty="0" smtClean="0">
                <a:cs typeface="B Nazanin" pitchFamily="2" charset="-78"/>
              </a:rPr>
              <a:t>عباراتي که مي خواهيم</a:t>
            </a:r>
            <a:r>
              <a:rPr lang="fa-IR" dirty="0" smtClean="0">
                <a:cs typeface="B Nazanin" pitchFamily="2" charset="-78"/>
              </a:rPr>
              <a:t> در نتايج کاوش ناديده گرفته شوند، </a:t>
            </a:r>
            <a:endParaRPr lang="en-US" dirty="0" smtClean="0">
              <a:cs typeface="B Nazanin" pitchFamily="2" charset="-78"/>
            </a:endParaRPr>
          </a:p>
          <a:p>
            <a:pPr algn="just" rtl="1"/>
            <a:r>
              <a:rPr lang="fa-IR" dirty="0">
                <a:cs typeface="B Nazanin" pitchFamily="2" charset="-78"/>
              </a:rPr>
              <a:t>روش صحیح:</a:t>
            </a:r>
          </a:p>
          <a:p>
            <a:r>
              <a:rPr lang="en-US" dirty="0">
                <a:cs typeface="B Nazanin" pitchFamily="2" charset="-78"/>
              </a:rPr>
              <a:t>Iran </a:t>
            </a:r>
            <a:r>
              <a:rPr lang="fa-IR" dirty="0">
                <a:cs typeface="B Nazanin" pitchFamily="2" charset="-78"/>
              </a:rPr>
              <a:t>(فاصله)</a:t>
            </a:r>
            <a:r>
              <a:rPr lang="en-US" dirty="0">
                <a:cs typeface="B Nazanin" pitchFamily="2" charset="-78"/>
              </a:rPr>
              <a:t> -Geology</a:t>
            </a:r>
            <a:r>
              <a:rPr lang="fa-IR" dirty="0">
                <a:cs typeface="B Nazanin" pitchFamily="2" charset="-78"/>
              </a:rPr>
              <a:t>    </a:t>
            </a:r>
            <a:r>
              <a:rPr lang="en-US" dirty="0">
                <a:cs typeface="B Nazanin" pitchFamily="2" charset="-78"/>
              </a:rPr>
              <a:t> </a:t>
            </a:r>
            <a:r>
              <a:rPr lang="fa-IR" dirty="0">
                <a:cs typeface="B Nazanin" pitchFamily="2" charset="-78"/>
              </a:rPr>
              <a:t>   </a:t>
            </a:r>
            <a:endParaRPr lang="en-US" dirty="0">
              <a:cs typeface="B Nazanin" pitchFamily="2" charset="-78"/>
            </a:endParaRPr>
          </a:p>
          <a:p>
            <a:pPr algn="r" rtl="1"/>
            <a:r>
              <a:rPr lang="fa-IR" dirty="0">
                <a:cs typeface="B Nazanin" pitchFamily="2" charset="-78"/>
              </a:rPr>
              <a:t>روش نادرست: </a:t>
            </a:r>
            <a:endParaRPr lang="en-US" dirty="0">
              <a:cs typeface="B Nazanin" pitchFamily="2" charset="-78"/>
            </a:endParaRPr>
          </a:p>
          <a:p>
            <a:r>
              <a:rPr lang="en-US" sz="2800" dirty="0">
                <a:cs typeface="B Nazanin" pitchFamily="2" charset="-78"/>
              </a:rPr>
              <a:t>Iran</a:t>
            </a:r>
            <a:r>
              <a:rPr lang="fa-IR" sz="2800" dirty="0">
                <a:cs typeface="B Nazanin" pitchFamily="2" charset="-78"/>
              </a:rPr>
              <a:t>(فاصله)</a:t>
            </a:r>
            <a:r>
              <a:rPr lang="en-US" sz="2800" dirty="0">
                <a:cs typeface="B Nazanin" pitchFamily="2" charset="-78"/>
              </a:rPr>
              <a:t> -</a:t>
            </a:r>
            <a:r>
              <a:rPr lang="fa-IR" sz="2800" dirty="0">
                <a:cs typeface="B Nazanin" pitchFamily="2" charset="-78"/>
              </a:rPr>
              <a:t> (فاصله)</a:t>
            </a:r>
            <a:r>
              <a:rPr lang="en-US" sz="2800" dirty="0">
                <a:cs typeface="B Nazanin" pitchFamily="2" charset="-78"/>
              </a:rPr>
              <a:t>Geology</a:t>
            </a:r>
            <a:r>
              <a:rPr lang="fa-IR" sz="2800" dirty="0">
                <a:cs typeface="B Nazanin" pitchFamily="2" charset="-78"/>
              </a:rPr>
              <a:t>    </a:t>
            </a:r>
            <a:r>
              <a:rPr lang="en-US" sz="2800" dirty="0">
                <a:cs typeface="B Nazanin" pitchFamily="2" charset="-78"/>
              </a:rPr>
              <a:t> </a:t>
            </a:r>
            <a:r>
              <a:rPr lang="fa-IR" sz="2800" dirty="0">
                <a:cs typeface="B Nazanin" pitchFamily="2" charset="-78"/>
              </a:rPr>
              <a:t>   </a:t>
            </a:r>
            <a:endParaRPr lang="en-US" sz="2800" dirty="0">
              <a:cs typeface="B Nazanin" pitchFamily="2" charset="-78"/>
            </a:endParaRPr>
          </a:p>
          <a:p>
            <a:r>
              <a:rPr lang="en-US" sz="2800" dirty="0">
                <a:cs typeface="B Nazanin" pitchFamily="2" charset="-78"/>
              </a:rPr>
              <a:t>Iran-</a:t>
            </a:r>
            <a:r>
              <a:rPr lang="fa-IR" sz="2800" dirty="0">
                <a:cs typeface="B Nazanin" pitchFamily="2" charset="-78"/>
              </a:rPr>
              <a:t> (فاصله)</a:t>
            </a:r>
            <a:r>
              <a:rPr lang="en-US" sz="2800" dirty="0">
                <a:cs typeface="B Nazanin" pitchFamily="2" charset="-78"/>
              </a:rPr>
              <a:t>Geology</a:t>
            </a:r>
            <a:r>
              <a:rPr lang="fa-IR" sz="2800" dirty="0">
                <a:cs typeface="B Nazanin" pitchFamily="2" charset="-78"/>
              </a:rPr>
              <a:t>    </a:t>
            </a:r>
            <a:r>
              <a:rPr lang="en-US" sz="2800" dirty="0">
                <a:cs typeface="B Nazanin" pitchFamily="2" charset="-78"/>
              </a:rPr>
              <a:t> </a:t>
            </a:r>
            <a:r>
              <a:rPr lang="fa-IR" sz="2800" dirty="0">
                <a:cs typeface="B Nazanin" pitchFamily="2" charset="-78"/>
              </a:rPr>
              <a:t>   </a:t>
            </a:r>
            <a:endParaRPr lang="en-US" sz="2800" dirty="0">
              <a:cs typeface="B Nazanin" pitchFamily="2" charset="-78"/>
            </a:endParaRPr>
          </a:p>
          <a:p>
            <a:r>
              <a:rPr lang="en-US" sz="2800" dirty="0">
                <a:cs typeface="B Nazanin" pitchFamily="2" charset="-78"/>
              </a:rPr>
              <a:t>Iran-Geology</a:t>
            </a:r>
            <a:r>
              <a:rPr lang="fa-IR" sz="2800" dirty="0">
                <a:cs typeface="B Nazanin" pitchFamily="2" charset="-78"/>
              </a:rPr>
              <a:t>    </a:t>
            </a:r>
            <a:r>
              <a:rPr lang="en-US" sz="2800" dirty="0">
                <a:cs typeface="B Nazanin" pitchFamily="2" charset="-78"/>
              </a:rPr>
              <a:t> </a:t>
            </a:r>
            <a:r>
              <a:rPr lang="fa-IR" sz="2800" dirty="0">
                <a:cs typeface="B Nazanin" pitchFamily="2" charset="-78"/>
              </a:rPr>
              <a:t>   </a:t>
            </a:r>
          </a:p>
          <a:p>
            <a:pPr lvl="0" algn="just" rtl="1">
              <a:buNone/>
            </a:pPr>
            <a:endParaRPr lang="en-US" dirty="0" smtClean="0">
              <a:cs typeface="B Nazanin" pitchFamily="2" charset="-78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382000" cy="664797"/>
          </a:xfrm>
        </p:spPr>
        <p:txBody>
          <a:bodyPr>
            <a:noAutofit/>
          </a:bodyPr>
          <a:lstStyle/>
          <a:p>
            <a:pPr algn="ctr" rtl="1"/>
            <a:r>
              <a:rPr lang="fa-IR" sz="3600" b="1" dirty="0" smtClean="0">
                <a:effectLst/>
                <a:cs typeface="B Nazanin" pitchFamily="2" charset="-78"/>
              </a:rPr>
              <a:t>جستجوي ترکيبي </a:t>
            </a:r>
            <a:r>
              <a:rPr lang="en-US" sz="3600" b="1" dirty="0" smtClean="0">
                <a:effectLst/>
                <a:cs typeface="B Nazanin" pitchFamily="2" charset="-78"/>
              </a:rPr>
              <a:t/>
            </a:r>
            <a:br>
              <a:rPr lang="en-US" sz="3600" b="1" dirty="0" smtClean="0">
                <a:effectLst/>
                <a:cs typeface="B Nazanin" pitchFamily="2" charset="-78"/>
              </a:rPr>
            </a:br>
            <a:endParaRPr lang="en-US" sz="3600" b="1" dirty="0">
              <a:effectLst/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382000" cy="2215991"/>
          </a:xfrm>
        </p:spPr>
        <p:txBody>
          <a:bodyPr/>
          <a:lstStyle/>
          <a:p>
            <a:pPr lvl="0" algn="just" rtl="1"/>
            <a:r>
              <a:rPr lang="fa-IR" sz="3600" dirty="0" smtClean="0">
                <a:cs typeface="B Nazanin" pitchFamily="2" charset="-78"/>
              </a:rPr>
              <a:t>امکان انجام جستجوي دقيق تر و موثرتر با ترکیب چند عملگر بولی (</a:t>
            </a:r>
            <a:r>
              <a:rPr lang="en-US" sz="3600" dirty="0" smtClean="0">
                <a:cs typeface="B Nazanin" pitchFamily="2" charset="-78"/>
              </a:rPr>
              <a:t>AND, OR, NOT</a:t>
            </a:r>
            <a:r>
              <a:rPr lang="fa-IR" sz="3600" dirty="0" smtClean="0">
                <a:cs typeface="B Nazanin" pitchFamily="2" charset="-78"/>
              </a:rPr>
              <a:t>)  در یک فرمول جستجو </a:t>
            </a:r>
          </a:p>
          <a:p>
            <a:pPr lvl="0" algn="just" rtl="1"/>
            <a:endParaRPr lang="en-US" sz="3600" dirty="0" smtClean="0">
              <a:cs typeface="B Nazanin" pitchFamily="2" charset="-78"/>
            </a:endParaRPr>
          </a:p>
          <a:p>
            <a:pPr lvl="0" algn="just" rtl="1"/>
            <a:r>
              <a:rPr lang="fa-IR" sz="3600" dirty="0" smtClean="0">
                <a:cs typeface="B Nazanin" pitchFamily="2" charset="-78"/>
              </a:rPr>
              <a:t>کاربرد : گسترش یا محدود کردن دامنه جستجو </a:t>
            </a:r>
            <a:endParaRPr lang="en-US" sz="3600" dirty="0">
              <a:cs typeface="B Nazanin" pitchFamily="2" charset="-78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rtl="1"/>
            <a:r>
              <a:rPr lang="fa-IR" sz="3200" b="1" dirty="0" smtClean="0">
                <a:cs typeface="B Nazanin" pitchFamily="2" charset="-78"/>
              </a:rPr>
              <a:t>مثال : (</a:t>
            </a:r>
            <a:r>
              <a:rPr lang="en-US" sz="3200" b="1" dirty="0" smtClean="0">
                <a:cs typeface="B Nazanin" pitchFamily="2" charset="-78"/>
              </a:rPr>
              <a:t>Iranian OR Persian) AND (Geologist OR Scientists</a:t>
            </a:r>
            <a:r>
              <a:rPr lang="fa-IR" sz="3200" b="1" dirty="0" smtClean="0">
                <a:cs typeface="B Nazanin" pitchFamily="2" charset="-78"/>
              </a:rPr>
              <a:t>)</a:t>
            </a:r>
            <a:br>
              <a:rPr lang="fa-IR" sz="3200" b="1" dirty="0" smtClean="0">
                <a:cs typeface="B Nazanin" pitchFamily="2" charset="-78"/>
              </a:rPr>
            </a:br>
            <a:r>
              <a:rPr lang="en-US" sz="3200" b="1" dirty="0" smtClean="0">
                <a:cs typeface="B Nazanin" pitchFamily="2" charset="-78"/>
              </a:rPr>
              <a:t/>
            </a:r>
            <a:br>
              <a:rPr lang="en-US" sz="3200" b="1" dirty="0" smtClean="0">
                <a:cs typeface="B Nazanin" pitchFamily="2" charset="-78"/>
              </a:rPr>
            </a:br>
            <a:endParaRPr lang="en-US" sz="3200" b="1" dirty="0">
              <a:cs typeface="B Nazanin" pitchFamily="2" charset="-78"/>
            </a:endParaRPr>
          </a:p>
        </p:txBody>
      </p:sp>
      <p:pic>
        <p:nvPicPr>
          <p:cNvPr id="4" name="Content Placeholder 3" descr="screenshot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990600"/>
            <a:ext cx="7772400" cy="5410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313" name="Oval 1"/>
          <p:cNvSpPr>
            <a:spLocks noChangeArrowheads="1"/>
          </p:cNvSpPr>
          <p:nvPr/>
        </p:nvSpPr>
        <p:spPr bwMode="auto">
          <a:xfrm>
            <a:off x="1981200" y="1371600"/>
            <a:ext cx="4419600" cy="40005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4" name="Oval 2"/>
          <p:cNvSpPr>
            <a:spLocks noChangeArrowheads="1"/>
          </p:cNvSpPr>
          <p:nvPr/>
        </p:nvSpPr>
        <p:spPr bwMode="auto">
          <a:xfrm>
            <a:off x="2590800" y="2438400"/>
            <a:ext cx="1600200" cy="40005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5" name="Oval 3"/>
          <p:cNvSpPr>
            <a:spLocks noChangeArrowheads="1"/>
          </p:cNvSpPr>
          <p:nvPr/>
        </p:nvSpPr>
        <p:spPr bwMode="auto">
          <a:xfrm>
            <a:off x="3657600" y="3124200"/>
            <a:ext cx="1447800" cy="40005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329595"/>
          </a:xfrm>
        </p:spPr>
        <p:txBody>
          <a:bodyPr/>
          <a:lstStyle/>
          <a:p>
            <a:pPr algn="ctr"/>
            <a:r>
              <a:rPr lang="fa-IR" b="1" dirty="0">
                <a:solidFill>
                  <a:srgbClr val="FFFF00"/>
                </a:solidFill>
                <a:cs typeface="B Nazanin" pitchFamily="2" charset="-78"/>
              </a:rPr>
              <a:t>نکات</a:t>
            </a:r>
            <a:r>
              <a:rPr lang="fa-IR" sz="4400" b="1" dirty="0">
                <a:cs typeface="B Nazanin" pitchFamily="2" charset="-78"/>
              </a:rPr>
              <a:t> </a:t>
            </a:r>
            <a:r>
              <a:rPr sz="4400">
                <a:cs typeface="B Nazanin" pitchFamily="2" charset="-78"/>
              </a:rPr>
              <a:t/>
            </a:r>
            <a:br>
              <a:rPr sz="4400">
                <a:cs typeface="B Nazanin" pitchFamily="2" charset="-78"/>
              </a:rPr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4038029"/>
          </a:xfrm>
        </p:spPr>
        <p:txBody>
          <a:bodyPr/>
          <a:lstStyle/>
          <a:p>
            <a:pPr lvl="0" algn="just" rtl="1"/>
            <a:r>
              <a:rPr lang="fa-IR" sz="3200" dirty="0" smtClean="0">
                <a:cs typeface="B Nazanin" pitchFamily="2" charset="-78"/>
              </a:rPr>
              <a:t>افزودن امکان جستجوی ترکیبی به تسهيلات </a:t>
            </a:r>
            <a:r>
              <a:rPr lang="fa-IR" dirty="0" smtClean="0">
                <a:cs typeface="B Nazanin" pitchFamily="2" charset="-78"/>
              </a:rPr>
              <a:t>جستجو در برخي ابزارهاي کاوش مانند </a:t>
            </a:r>
            <a:r>
              <a:rPr lang="en-US" dirty="0" smtClean="0">
                <a:cs typeface="B Nazanin" pitchFamily="2" charset="-78"/>
              </a:rPr>
              <a:t>Google</a:t>
            </a:r>
            <a:endParaRPr lang="fa-IR" sz="3200" dirty="0" smtClean="0">
              <a:cs typeface="B Nazanin" pitchFamily="2" charset="-78"/>
            </a:endParaRPr>
          </a:p>
          <a:p>
            <a:pPr lvl="0" algn="just" rtl="1"/>
            <a:endParaRPr lang="en-US" sz="3200" dirty="0" smtClean="0">
              <a:cs typeface="B Nazanin" pitchFamily="2" charset="-78"/>
            </a:endParaRPr>
          </a:p>
          <a:p>
            <a:pPr lvl="0" algn="just" rtl="1"/>
            <a:r>
              <a:rPr lang="fa-IR" sz="3200" dirty="0" smtClean="0">
                <a:cs typeface="B Nazanin" pitchFamily="2" charset="-78"/>
              </a:rPr>
              <a:t>روش های جستجوی ترکیبی : </a:t>
            </a:r>
            <a:endParaRPr lang="en-US" sz="3200" dirty="0" smtClean="0">
              <a:cs typeface="B Nazanin" pitchFamily="2" charset="-78"/>
            </a:endParaRPr>
          </a:p>
          <a:p>
            <a:pPr lvl="1" algn="just" rtl="1"/>
            <a:r>
              <a:rPr lang="fa-IR" sz="3200" dirty="0" smtClean="0">
                <a:cs typeface="B Nazanin" pitchFamily="2" charset="-78"/>
              </a:rPr>
              <a:t>تدوین مستقیم فرمول جستجو  با استفاده از پرانتز ()</a:t>
            </a:r>
            <a:endParaRPr lang="en-US" sz="3200" dirty="0" smtClean="0">
              <a:cs typeface="B Nazanin" pitchFamily="2" charset="-78"/>
            </a:endParaRPr>
          </a:p>
          <a:p>
            <a:pPr lvl="1" algn="just" rtl="1"/>
            <a:r>
              <a:rPr lang="fa-IR" sz="3200" dirty="0" smtClean="0">
                <a:cs typeface="B Nazanin" pitchFamily="2" charset="-78"/>
              </a:rPr>
              <a:t>استفاده از فیلدها یا کادرهای جستجو در بخش جستجوی پیشرفته</a:t>
            </a:r>
            <a:endParaRPr lang="en-US" sz="3200" dirty="0" smtClean="0">
              <a:cs typeface="B Nazanin" pitchFamily="2" charset="-78"/>
            </a:endParaRPr>
          </a:p>
          <a:p>
            <a:pPr algn="just" rtl="1"/>
            <a:endParaRPr lang="en-US" sz="3200" dirty="0">
              <a:cs typeface="B Nazanin" pitchFamily="2" charset="-78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382000" cy="664797"/>
          </a:xfrm>
        </p:spPr>
        <p:txBody>
          <a:bodyPr>
            <a:noAutofit/>
          </a:bodyPr>
          <a:lstStyle/>
          <a:p>
            <a:pPr algn="ctr" rtl="1"/>
            <a:r>
              <a:rPr lang="fa-IR" sz="3600" b="1" dirty="0" smtClean="0">
                <a:solidFill>
                  <a:srgbClr val="FFFF00"/>
                </a:solidFill>
                <a:cs typeface="B Nazanin" pitchFamily="2" charset="-78"/>
              </a:rPr>
              <a:t>جستجوي عبارتي یا </a:t>
            </a:r>
            <a:r>
              <a:rPr lang="en-US" sz="3600" b="1" dirty="0" smtClean="0">
                <a:solidFill>
                  <a:srgbClr val="FFFF00"/>
                </a:solidFill>
                <a:cs typeface="B Nazanin" pitchFamily="2" charset="-78"/>
              </a:rPr>
              <a:t>exact phrase</a:t>
            </a:r>
            <a:br>
              <a:rPr lang="en-US" sz="3600" b="1" dirty="0" smtClean="0">
                <a:solidFill>
                  <a:srgbClr val="FFFF00"/>
                </a:solidFill>
                <a:cs typeface="B Nazanin" pitchFamily="2" charset="-78"/>
              </a:rPr>
            </a:br>
            <a:endParaRPr lang="en-US" sz="3600" b="1" dirty="0">
              <a:solidFill>
                <a:srgbClr val="FFFF00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382000" cy="3650230"/>
          </a:xfrm>
        </p:spPr>
        <p:txBody>
          <a:bodyPr/>
          <a:lstStyle/>
          <a:p>
            <a:pPr algn="just" rtl="1"/>
            <a:r>
              <a:rPr lang="fa-IR" sz="3600" dirty="0" smtClean="0">
                <a:cs typeface="B Nazanin" pitchFamily="2" charset="-78"/>
              </a:rPr>
              <a:t>کاربرد ها:  </a:t>
            </a:r>
          </a:p>
          <a:p>
            <a:pPr algn="just" rtl="1"/>
            <a:endParaRPr lang="en-US" sz="3600" dirty="0" smtClean="0">
              <a:cs typeface="B Nazanin" pitchFamily="2" charset="-78"/>
            </a:endParaRPr>
          </a:p>
          <a:p>
            <a:pPr lvl="1" algn="just" rtl="1"/>
            <a:r>
              <a:rPr lang="fa-IR" dirty="0" smtClean="0">
                <a:cs typeface="B Nazanin" pitchFamily="2" charset="-78"/>
              </a:rPr>
              <a:t>جستجوی دقیق يک عبارت يا جمله با  نظم مشخص کلیدواژه ها </a:t>
            </a:r>
          </a:p>
          <a:p>
            <a:pPr lvl="1" algn="just" rtl="1">
              <a:buNone/>
            </a:pPr>
            <a:endParaRPr lang="en-US" dirty="0" smtClean="0">
              <a:cs typeface="B Nazanin" pitchFamily="2" charset="-78"/>
            </a:endParaRPr>
          </a:p>
          <a:p>
            <a:pPr lvl="1" algn="just" rtl="1"/>
            <a:r>
              <a:rPr lang="fa-IR" sz="3200" dirty="0" smtClean="0">
                <a:cs typeface="B Nazanin" pitchFamily="2" charset="-78"/>
              </a:rPr>
              <a:t>محدود کردن دامنه جستجو و در نتیجه افزایش دقت بازیابی و کاهش بازیافت</a:t>
            </a:r>
            <a:endParaRPr lang="en-US" sz="3200" dirty="0" smtClean="0">
              <a:cs typeface="B Nazanin" pitchFamily="2" charset="-78"/>
            </a:endParaRPr>
          </a:p>
          <a:p>
            <a:pPr algn="just" rtl="1"/>
            <a:endParaRPr lang="en-US" sz="3600" dirty="0">
              <a:cs typeface="B Nazanin" pitchFamily="2" charset="-78"/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382000" cy="664797"/>
          </a:xfrm>
        </p:spPr>
        <p:txBody>
          <a:bodyPr>
            <a:noAutofit/>
          </a:bodyPr>
          <a:lstStyle/>
          <a:p>
            <a:pPr algn="r" rtl="1"/>
            <a:r>
              <a:rPr lang="fa-IR" sz="3600" b="1" dirty="0" smtClean="0">
                <a:solidFill>
                  <a:srgbClr val="FFFF00"/>
                </a:solidFill>
                <a:cs typeface="B Nazanin" pitchFamily="2" charset="-78"/>
              </a:rPr>
              <a:t>مثال: جستجوي عبارت ” زندگی صحنه یکتای هنرمندی ماست“  در گوگل  </a:t>
            </a:r>
            <a:r>
              <a:rPr lang="en-US" sz="3600" b="1" dirty="0" smtClean="0">
                <a:solidFill>
                  <a:srgbClr val="FFFF00"/>
                </a:solidFill>
                <a:cs typeface="B Nazanin" pitchFamily="2" charset="-78"/>
              </a:rPr>
              <a:t/>
            </a:r>
            <a:br>
              <a:rPr lang="en-US" sz="3600" b="1" dirty="0" smtClean="0">
                <a:solidFill>
                  <a:srgbClr val="FFFF00"/>
                </a:solidFill>
                <a:cs typeface="B Nazanin" pitchFamily="2" charset="-78"/>
              </a:rPr>
            </a:br>
            <a:endParaRPr lang="en-US" sz="3600" b="1" dirty="0">
              <a:solidFill>
                <a:srgbClr val="FFFF00"/>
              </a:solidFill>
              <a:cs typeface="B Nazanin" pitchFamily="2" charset="-78"/>
            </a:endParaRPr>
          </a:p>
        </p:txBody>
      </p:sp>
      <p:pic>
        <p:nvPicPr>
          <p:cNvPr id="808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47825"/>
            <a:ext cx="8601075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1"/>
          <p:cNvSpPr>
            <a:spLocks noChangeArrowheads="1"/>
          </p:cNvSpPr>
          <p:nvPr/>
        </p:nvSpPr>
        <p:spPr bwMode="auto">
          <a:xfrm>
            <a:off x="4953000" y="1752600"/>
            <a:ext cx="2209800" cy="457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1"/>
          <p:cNvSpPr>
            <a:spLocks noChangeArrowheads="1"/>
          </p:cNvSpPr>
          <p:nvPr/>
        </p:nvSpPr>
        <p:spPr bwMode="auto">
          <a:xfrm>
            <a:off x="1447800" y="5105400"/>
            <a:ext cx="2209800" cy="457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"/>
          <p:cNvSpPr>
            <a:spLocks noChangeArrowheads="1"/>
          </p:cNvSpPr>
          <p:nvPr/>
        </p:nvSpPr>
        <p:spPr bwMode="auto">
          <a:xfrm>
            <a:off x="4419600" y="6400800"/>
            <a:ext cx="2209800" cy="457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382000" cy="5181600"/>
          </a:xfrm>
        </p:spPr>
        <p:txBody>
          <a:bodyPr>
            <a:noAutofit/>
          </a:bodyPr>
          <a:lstStyle/>
          <a:p>
            <a:pPr lvl="0" algn="just" rtl="1"/>
            <a:r>
              <a:rPr lang="fa-IR" sz="3600" dirty="0" smtClean="0">
                <a:cs typeface="B Nazanin" pitchFamily="2" charset="-78"/>
              </a:rPr>
              <a:t>استفاده از علامت گيومه " ” در غالب ابزارهاي کاوش </a:t>
            </a:r>
          </a:p>
          <a:p>
            <a:pPr lvl="0" algn="just" rtl="1"/>
            <a:endParaRPr lang="en-US" sz="3600" dirty="0" smtClean="0">
              <a:cs typeface="B Nazanin" pitchFamily="2" charset="-78"/>
            </a:endParaRPr>
          </a:p>
          <a:p>
            <a:pPr lvl="0" algn="just" rtl="1"/>
            <a:r>
              <a:rPr lang="fa-IR" sz="3600" dirty="0" smtClean="0">
                <a:cs typeface="B Nazanin" pitchFamily="2" charset="-78"/>
              </a:rPr>
              <a:t>کاربرد فراوان جستجوي عبارتي براي بازيابي اسامي خاص نظير نام سازمان ها، نشريات، اسامي افراد و همچنين عبارت ها و مفاهيمي که عمدتاً در کنار هم قرار مي گيرند، </a:t>
            </a:r>
          </a:p>
          <a:p>
            <a:pPr lvl="0" algn="just" rtl="1"/>
            <a:endParaRPr lang="en-US" sz="3600" dirty="0" smtClean="0">
              <a:cs typeface="B Nazanin" pitchFamily="2" charset="-78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rtl="1"/>
            <a:r>
              <a:rPr lang="fa-IR" sz="2800" b="1" dirty="0" smtClean="0">
                <a:solidFill>
                  <a:srgbClr val="FFFF00"/>
                </a:solidFill>
                <a:cs typeface="B Nazanin" pitchFamily="2" charset="-78"/>
              </a:rPr>
              <a:t>جستجو از طريق عملگر نزديک يابي  یا مجاورتی </a:t>
            </a:r>
            <a:r>
              <a:rPr lang="en-US" sz="2800" b="1" dirty="0" smtClean="0">
                <a:solidFill>
                  <a:srgbClr val="FFFF00"/>
                </a:solidFill>
                <a:cs typeface="B Nazanin" pitchFamily="2" charset="-78"/>
              </a:rPr>
              <a:t>(proximity search)</a:t>
            </a:r>
            <a:br>
              <a:rPr lang="en-US" sz="2800" b="1" dirty="0" smtClean="0">
                <a:solidFill>
                  <a:srgbClr val="FFFF00"/>
                </a:solidFill>
                <a:cs typeface="B Nazanin" pitchFamily="2" charset="-78"/>
              </a:rPr>
            </a:br>
            <a:endParaRPr lang="en-US" sz="2800" b="1" dirty="0">
              <a:solidFill>
                <a:srgbClr val="FFFF00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382000" cy="5216525"/>
          </a:xfrm>
        </p:spPr>
        <p:txBody>
          <a:bodyPr>
            <a:noAutofit/>
          </a:bodyPr>
          <a:lstStyle/>
          <a:p>
            <a:pPr lvl="0" algn="just" rtl="1"/>
            <a:r>
              <a:rPr lang="fa-IR" sz="2800" dirty="0" smtClean="0">
                <a:cs typeface="B Nazanin" pitchFamily="2" charset="-78"/>
              </a:rPr>
              <a:t>نوعی خاص از جستجوی عبارتی با قابلیت تعیین ارتباط مکاني و جايگاه کليدواژه ها نسبت به یکدیگر</a:t>
            </a:r>
          </a:p>
          <a:p>
            <a:pPr lvl="0" algn="just" rtl="1"/>
            <a:endParaRPr lang="en-US" dirty="0" smtClean="0">
              <a:cs typeface="B Nazanin" pitchFamily="2" charset="-78"/>
            </a:endParaRPr>
          </a:p>
          <a:p>
            <a:pPr lvl="0" algn="just" rtl="1"/>
            <a:r>
              <a:rPr lang="fa-IR" dirty="0" smtClean="0">
                <a:cs typeface="B Nazanin" pitchFamily="2" charset="-78"/>
              </a:rPr>
              <a:t>کاربرد : </a:t>
            </a:r>
          </a:p>
          <a:p>
            <a:pPr lvl="0" algn="just" rtl="1"/>
            <a:endParaRPr lang="en-US" dirty="0" smtClean="0">
              <a:cs typeface="B Nazanin" pitchFamily="2" charset="-78"/>
            </a:endParaRPr>
          </a:p>
          <a:p>
            <a:pPr lvl="1" algn="just" rtl="1"/>
            <a:r>
              <a:rPr lang="fa-IR" dirty="0" smtClean="0">
                <a:cs typeface="B Nazanin" pitchFamily="2" charset="-78"/>
              </a:rPr>
              <a:t>محدود کردن دامنه جستجو و جلوگیری از بازیابی ناخواسته در مقایسه با جستجو با عملگر  </a:t>
            </a:r>
            <a:r>
              <a:rPr lang="en-US" dirty="0" smtClean="0">
                <a:cs typeface="B Nazanin" pitchFamily="2" charset="-78"/>
              </a:rPr>
              <a:t>AND</a:t>
            </a:r>
            <a:endParaRPr lang="fa-IR" dirty="0" smtClean="0">
              <a:cs typeface="B Nazanin" pitchFamily="2" charset="-78"/>
            </a:endParaRPr>
          </a:p>
          <a:p>
            <a:pPr lvl="1" algn="just" rtl="1"/>
            <a:endParaRPr lang="en-US" dirty="0" smtClean="0">
              <a:cs typeface="B Nazanin" pitchFamily="2" charset="-78"/>
            </a:endParaRPr>
          </a:p>
          <a:p>
            <a:pPr lvl="1" algn="just" rtl="1"/>
            <a:r>
              <a:rPr lang="fa-IR" dirty="0" smtClean="0">
                <a:cs typeface="B Nazanin" pitchFamily="2" charset="-78"/>
              </a:rPr>
              <a:t>افزایش دامنه جستجو در مقایسه با  جستجوي عبارتي دقيق</a:t>
            </a:r>
            <a:endParaRPr lang="en-US" dirty="0" smtClean="0">
              <a:cs typeface="B Nazanin" pitchFamily="2" charset="-78"/>
            </a:endParaRPr>
          </a:p>
          <a:p>
            <a:pPr algn="just" rtl="1">
              <a:buNone/>
            </a:pPr>
            <a:r>
              <a:rPr lang="fa-IR" dirty="0" smtClean="0">
                <a:cs typeface="B Nazanin" pitchFamily="2" charset="-78"/>
              </a:rPr>
              <a:t/>
            </a:r>
            <a:br>
              <a:rPr lang="fa-IR" dirty="0" smtClean="0">
                <a:cs typeface="B Nazanin" pitchFamily="2" charset="-78"/>
              </a:rPr>
            </a:br>
            <a:endParaRPr lang="en-US" dirty="0">
              <a:cs typeface="B Nazanin" pitchFamily="2" charset="-78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ctr" rtl="1"/>
            <a:r>
              <a:rPr lang="fa-IR" sz="3600" b="1" dirty="0" smtClean="0">
                <a:solidFill>
                  <a:srgbClr val="FFFF00"/>
                </a:solidFill>
                <a:cs typeface="B Nazanin" pitchFamily="2" charset="-78"/>
              </a:rPr>
              <a:t>انواع عملگر های مجاورتی</a:t>
            </a:r>
            <a:r>
              <a:rPr lang="en-US" sz="3600" b="1" dirty="0" smtClean="0">
                <a:solidFill>
                  <a:srgbClr val="FFFF00"/>
                </a:solidFill>
                <a:cs typeface="B Nazanin" pitchFamily="2" charset="-78"/>
              </a:rPr>
              <a:t/>
            </a:r>
            <a:br>
              <a:rPr lang="en-US" sz="3600" b="1" dirty="0" smtClean="0">
                <a:solidFill>
                  <a:srgbClr val="FFFF00"/>
                </a:solidFill>
                <a:cs typeface="B Nazanin" pitchFamily="2" charset="-78"/>
              </a:rPr>
            </a:br>
            <a:endParaRPr lang="en-US" sz="3600" b="1" dirty="0">
              <a:solidFill>
                <a:srgbClr val="FFFF00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382000" cy="5791200"/>
          </a:xfrm>
        </p:spPr>
        <p:txBody>
          <a:bodyPr>
            <a:noAutofit/>
          </a:bodyPr>
          <a:lstStyle/>
          <a:p>
            <a:pPr lvl="0" algn="just" rtl="1">
              <a:buNone/>
            </a:pPr>
            <a:r>
              <a:rPr lang="en-US" dirty="0" smtClean="0">
                <a:solidFill>
                  <a:srgbClr val="FFFF00"/>
                </a:solidFill>
                <a:cs typeface="B Nazanin" pitchFamily="2" charset="-78"/>
              </a:rPr>
              <a:t>Near Operator </a:t>
            </a:r>
            <a:r>
              <a:rPr lang="fa-IR" dirty="0" smtClean="0">
                <a:solidFill>
                  <a:srgbClr val="FFFF00"/>
                </a:solidFill>
                <a:cs typeface="B Nazanin" pitchFamily="2" charset="-78"/>
              </a:rPr>
              <a:t> (نزدیک یابی)</a:t>
            </a:r>
          </a:p>
          <a:p>
            <a:pPr lvl="0" algn="just" rtl="1">
              <a:buNone/>
            </a:pPr>
            <a:endParaRPr lang="fa-IR" dirty="0" smtClean="0">
              <a:solidFill>
                <a:srgbClr val="FFFF00"/>
              </a:solidFill>
              <a:cs typeface="B Nazanin" pitchFamily="2" charset="-78"/>
            </a:endParaRPr>
          </a:p>
          <a:p>
            <a:pPr algn="just" rtl="1"/>
            <a:r>
              <a:rPr lang="fa-IR" sz="2800" dirty="0" smtClean="0">
                <a:cs typeface="B Nazanin" pitchFamily="2" charset="-78"/>
              </a:rPr>
              <a:t>جستجوی کلیدواژه ها در فاصله دلخواه</a:t>
            </a:r>
          </a:p>
          <a:p>
            <a:pPr algn="just" rtl="1"/>
            <a:endParaRPr lang="fa-IR" sz="2800" dirty="0" smtClean="0">
              <a:cs typeface="B Nazanin" pitchFamily="2" charset="-78"/>
            </a:endParaRPr>
          </a:p>
          <a:p>
            <a:pPr algn="just" rtl="1"/>
            <a:r>
              <a:rPr lang="fa-IR" sz="2800" dirty="0" smtClean="0">
                <a:cs typeface="B Nazanin" pitchFamily="2" charset="-78"/>
              </a:rPr>
              <a:t>عدم توجه به ترتیب قرار گرفتن آنها</a:t>
            </a:r>
          </a:p>
          <a:p>
            <a:pPr lvl="1" algn="just" rtl="1"/>
            <a:endParaRPr lang="en-US" dirty="0" smtClean="0">
              <a:cs typeface="B Nazanin" pitchFamily="2" charset="-78"/>
            </a:endParaRPr>
          </a:p>
          <a:p>
            <a:pPr algn="just" rtl="1"/>
            <a:r>
              <a:rPr lang="fa-IR" sz="2800" dirty="0" smtClean="0">
                <a:cs typeface="B Nazanin" pitchFamily="2" charset="-78"/>
              </a:rPr>
              <a:t>قواعد نحوی : نشانه ای مرکب از حرف </a:t>
            </a:r>
            <a:r>
              <a:rPr lang="en-US" sz="2800" dirty="0" smtClean="0">
                <a:cs typeface="B Nazanin" pitchFamily="2" charset="-78"/>
              </a:rPr>
              <a:t>N</a:t>
            </a:r>
            <a:r>
              <a:rPr lang="fa-IR" sz="2800" dirty="0" smtClean="0">
                <a:cs typeface="B Nazanin" pitchFamily="2" charset="-78"/>
              </a:rPr>
              <a:t> و یک شماره</a:t>
            </a:r>
            <a:r>
              <a:rPr lang="fa-IR" sz="3600" dirty="0" smtClean="0">
                <a:cs typeface="B Nazanin" pitchFamily="2" charset="-78"/>
              </a:rPr>
              <a:t> </a:t>
            </a:r>
            <a:r>
              <a:rPr lang="fa-IR" sz="2800" dirty="0" smtClean="0">
                <a:cs typeface="B Nazanin" pitchFamily="2" charset="-78"/>
              </a:rPr>
              <a:t>در لاتین و عبارت نزدیک و یک شماره در فارسی</a:t>
            </a:r>
            <a:endParaRPr lang="en-US" sz="2800" dirty="0" smtClean="0">
              <a:cs typeface="B Nazanin" pitchFamily="2" charset="-78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512448"/>
          </a:xfrm>
        </p:spPr>
        <p:txBody>
          <a:bodyPr/>
          <a:lstStyle/>
          <a:p>
            <a:pPr algn="ctr" eaLnBrk="1" hangingPunct="1"/>
            <a:r>
              <a:rPr lang="fa-IR" sz="3600" b="1" dirty="0" smtClean="0">
                <a:solidFill>
                  <a:srgbClr val="FFC000"/>
                </a:solidFill>
                <a:cs typeface="B Nazanin" pitchFamily="2" charset="-78"/>
              </a:rPr>
              <a:t>مقدمه( ادامه ) </a:t>
            </a:r>
            <a:endParaRPr lang="en-US" sz="3600" b="1" dirty="0" smtClean="0">
              <a:solidFill>
                <a:srgbClr val="FFC000"/>
              </a:solidFill>
              <a:cs typeface="B Nazanin" pitchFamily="2" charset="-78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 eaLnBrk="1" hangingPunct="1">
              <a:lnSpc>
                <a:spcPct val="90000"/>
              </a:lnSpc>
              <a:buClr>
                <a:schemeClr val="tx1"/>
              </a:buClr>
              <a:buSzTx/>
              <a:buFont typeface="Wingdings" pitchFamily="2" charset="2"/>
              <a:buNone/>
            </a:pPr>
            <a:r>
              <a:rPr lang="fa-IR" sz="2800" b="1" smtClean="0">
                <a:cs typeface="B Nazanin" pitchFamily="2" charset="-78"/>
              </a:rPr>
              <a:t>سوال: چرا برای یافتن اطلاعات از ”اینترنت“ استفاده کنیم ؟</a:t>
            </a:r>
          </a:p>
          <a:p>
            <a:pPr algn="r" rtl="1" eaLnBrk="1" hangingPunct="1">
              <a:lnSpc>
                <a:spcPct val="90000"/>
              </a:lnSpc>
              <a:buClr>
                <a:schemeClr val="tx1"/>
              </a:buClr>
              <a:buSzTx/>
              <a:buFont typeface="Wingdings" pitchFamily="2" charset="2"/>
              <a:buNone/>
            </a:pPr>
            <a:r>
              <a:rPr lang="fa-IR" b="1" smtClean="0">
                <a:cs typeface="B Nazanin" pitchFamily="2" charset="-78"/>
              </a:rPr>
              <a:t> زیرا :</a:t>
            </a:r>
          </a:p>
          <a:p>
            <a:pPr algn="r" rtl="1" eaLnBrk="1" hangingPunct="1">
              <a:lnSpc>
                <a:spcPct val="90000"/>
              </a:lnSpc>
              <a:buClr>
                <a:schemeClr val="tx1"/>
              </a:buClr>
              <a:buSzTx/>
              <a:buFont typeface="Wingdings" pitchFamily="2" charset="2"/>
              <a:buChar char="Ø"/>
            </a:pPr>
            <a:r>
              <a:rPr lang="fa-IR" sz="2000" b="1" smtClean="0">
                <a:cs typeface="B Nazanin" pitchFamily="2" charset="-78"/>
              </a:rPr>
              <a:t>روز آمد بودن اطلاعات </a:t>
            </a:r>
          </a:p>
          <a:p>
            <a:pPr algn="r" rtl="1" eaLnBrk="1" hangingPunct="1">
              <a:lnSpc>
                <a:spcPct val="90000"/>
              </a:lnSpc>
              <a:buClr>
                <a:schemeClr val="tx1"/>
              </a:buClr>
              <a:buSzTx/>
              <a:buFont typeface="Wingdings" pitchFamily="2" charset="2"/>
              <a:buChar char="Ø"/>
            </a:pPr>
            <a:r>
              <a:rPr lang="fa-IR" sz="2000" b="1" smtClean="0">
                <a:cs typeface="B Nazanin" pitchFamily="2" charset="-78"/>
              </a:rPr>
              <a:t>منحصر به فرد بودن اطلاعات </a:t>
            </a:r>
          </a:p>
          <a:p>
            <a:pPr algn="r" rtl="1" eaLnBrk="1" hangingPunct="1">
              <a:lnSpc>
                <a:spcPct val="90000"/>
              </a:lnSpc>
              <a:buClr>
                <a:schemeClr val="tx1"/>
              </a:buClr>
              <a:buSzTx/>
              <a:buFont typeface="Wingdings" pitchFamily="2" charset="2"/>
              <a:buChar char="Ø"/>
            </a:pPr>
            <a:r>
              <a:rPr lang="fa-IR" sz="2000" b="1" smtClean="0">
                <a:cs typeface="B Nazanin" pitchFamily="2" charset="-78"/>
              </a:rPr>
              <a:t>رایگان بودن بسیاری از اطلاعات </a:t>
            </a:r>
          </a:p>
          <a:p>
            <a:pPr algn="r" rtl="1" eaLnBrk="1" hangingPunct="1">
              <a:lnSpc>
                <a:spcPct val="90000"/>
              </a:lnSpc>
              <a:buClr>
                <a:schemeClr val="tx1"/>
              </a:buClr>
              <a:buSzTx/>
              <a:buFont typeface="Wingdings" pitchFamily="2" charset="2"/>
              <a:buChar char="Ø"/>
            </a:pPr>
            <a:r>
              <a:rPr lang="fa-IR" sz="2000" b="1" smtClean="0">
                <a:cs typeface="B Nazanin" pitchFamily="2" charset="-78"/>
              </a:rPr>
              <a:t>دسترسی سریع به اطلاعات </a:t>
            </a:r>
          </a:p>
          <a:p>
            <a:pPr algn="r" rtl="1" eaLnBrk="1" hangingPunct="1">
              <a:lnSpc>
                <a:spcPct val="90000"/>
              </a:lnSpc>
              <a:buClr>
                <a:schemeClr val="tx1"/>
              </a:buClr>
              <a:buSzTx/>
              <a:buFont typeface="Wingdings" pitchFamily="2" charset="2"/>
              <a:buChar char="Ø"/>
            </a:pPr>
            <a:r>
              <a:rPr lang="fa-IR" sz="2000" b="1" smtClean="0">
                <a:cs typeface="B Nazanin" pitchFamily="2" charset="-78"/>
              </a:rPr>
              <a:t>اطلاعات به شکلهای مختلف</a:t>
            </a:r>
          </a:p>
          <a:p>
            <a:pPr algn="r" rtl="1" eaLnBrk="1" hangingPunct="1">
              <a:lnSpc>
                <a:spcPct val="90000"/>
              </a:lnSpc>
              <a:buClr>
                <a:schemeClr val="tx1"/>
              </a:buClr>
              <a:buSzTx/>
              <a:buFont typeface="Wingdings" pitchFamily="2" charset="2"/>
              <a:buChar char="Ø"/>
            </a:pPr>
            <a:r>
              <a:rPr lang="fa-IR" sz="2000" b="1" smtClean="0">
                <a:cs typeface="B Nazanin" pitchFamily="2" charset="-78"/>
              </a:rPr>
              <a:t> جامعیت اطلاعات </a:t>
            </a:r>
          </a:p>
          <a:p>
            <a:pPr algn="r" rtl="1" eaLnBrk="1" hangingPunct="1">
              <a:lnSpc>
                <a:spcPct val="90000"/>
              </a:lnSpc>
              <a:buClr>
                <a:schemeClr val="tx1"/>
              </a:buClr>
              <a:buSzTx/>
              <a:buFont typeface="Wingdings" pitchFamily="2" charset="2"/>
              <a:buChar char="Ø"/>
            </a:pPr>
            <a:r>
              <a:rPr lang="fa-IR" sz="2400" b="1" smtClean="0">
                <a:cs typeface="B Nazanin" pitchFamily="2" charset="-78"/>
              </a:rPr>
              <a:t>و... </a:t>
            </a:r>
            <a:endParaRPr lang="fa-IR" sz="2400" smtClean="0">
              <a:cs typeface="B Nazanin" pitchFamily="2" charset="-78"/>
            </a:endParaRPr>
          </a:p>
          <a:p>
            <a:pPr algn="r" rt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mtClean="0">
              <a:cs typeface="B Nazanin" pitchFamily="2" charset="-7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915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1"/>
          <p:cNvSpPr>
            <a:spLocks noChangeArrowheads="1"/>
          </p:cNvSpPr>
          <p:nvPr/>
        </p:nvSpPr>
        <p:spPr bwMode="auto">
          <a:xfrm>
            <a:off x="5486400" y="1752600"/>
            <a:ext cx="3276600" cy="8382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"/>
          <p:cNvSpPr>
            <a:spLocks noChangeArrowheads="1"/>
          </p:cNvSpPr>
          <p:nvPr/>
        </p:nvSpPr>
        <p:spPr bwMode="auto">
          <a:xfrm>
            <a:off x="6629400" y="2895600"/>
            <a:ext cx="838200" cy="33337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"/>
          <p:cNvSpPr>
            <a:spLocks noChangeArrowheads="1"/>
          </p:cNvSpPr>
          <p:nvPr/>
        </p:nvSpPr>
        <p:spPr bwMode="auto">
          <a:xfrm>
            <a:off x="6629400" y="4114800"/>
            <a:ext cx="838200" cy="33337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"/>
          <p:cNvSpPr>
            <a:spLocks noChangeArrowheads="1"/>
          </p:cNvSpPr>
          <p:nvPr/>
        </p:nvSpPr>
        <p:spPr bwMode="auto">
          <a:xfrm>
            <a:off x="6553200" y="5410200"/>
            <a:ext cx="838200" cy="33337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1859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30189"/>
            <a:ext cx="8382000" cy="997196"/>
          </a:xfrm>
        </p:spPr>
        <p:txBody>
          <a:bodyPr/>
          <a:lstStyle/>
          <a:p>
            <a:pPr algn="ctr"/>
            <a:r>
              <a:rPr lang="fa-IR" sz="3600" b="1" dirty="0">
                <a:solidFill>
                  <a:srgbClr val="FFFF00"/>
                </a:solidFill>
                <a:cs typeface="B Nazanin" pitchFamily="2" charset="-78"/>
              </a:rPr>
              <a:t>انواع عملگر های مجاورتی</a:t>
            </a:r>
            <a:r>
              <a:rPr sz="3600" b="1">
                <a:solidFill>
                  <a:srgbClr val="FFFF00"/>
                </a:solidFill>
                <a:cs typeface="B Nazanin" pitchFamily="2" charset="-78"/>
              </a:rPr>
              <a:t/>
            </a:r>
            <a:br>
              <a:rPr sz="3600" b="1">
                <a:solidFill>
                  <a:srgbClr val="FFFF00"/>
                </a:solidFill>
                <a:cs typeface="B Nazanin" pitchFamily="2" charset="-78"/>
              </a:rPr>
            </a:br>
            <a:endParaRPr lang="fa-I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066800"/>
            <a:ext cx="8382000" cy="2555614"/>
          </a:xfrm>
        </p:spPr>
        <p:txBody>
          <a:bodyPr>
            <a:noAutofit/>
          </a:bodyPr>
          <a:lstStyle/>
          <a:p>
            <a:pPr lvl="0" algn="just" rtl="1">
              <a:buNone/>
            </a:pPr>
            <a:r>
              <a:rPr lang="en-US" dirty="0" smtClean="0">
                <a:solidFill>
                  <a:srgbClr val="FFFF00"/>
                </a:solidFill>
                <a:cs typeface="B Nazanin" pitchFamily="2" charset="-78"/>
              </a:rPr>
              <a:t>Within Operator (W) </a:t>
            </a:r>
            <a:r>
              <a:rPr lang="ar-SA" dirty="0" smtClean="0">
                <a:solidFill>
                  <a:srgbClr val="FFFF00"/>
                </a:solidFill>
                <a:cs typeface="B Nazanin" pitchFamily="2" charset="-78"/>
              </a:rPr>
              <a:t>:  </a:t>
            </a:r>
            <a:r>
              <a:rPr lang="en-US" dirty="0" smtClean="0">
                <a:solidFill>
                  <a:srgbClr val="FFFF00"/>
                </a:solidFill>
                <a:cs typeface="B Nazanin" pitchFamily="2" charset="-78"/>
              </a:rPr>
              <a:t>W8</a:t>
            </a:r>
            <a:r>
              <a:rPr lang="fa-IR" dirty="0" smtClean="0">
                <a:solidFill>
                  <a:srgbClr val="FFFF00"/>
                </a:solidFill>
                <a:cs typeface="B Nazanin" pitchFamily="2" charset="-78"/>
              </a:rPr>
              <a:t>(همجواری)</a:t>
            </a:r>
          </a:p>
          <a:p>
            <a:pPr lvl="0" algn="just" rtl="1">
              <a:buNone/>
            </a:pPr>
            <a:endParaRPr lang="fa-IR" dirty="0" smtClean="0">
              <a:solidFill>
                <a:srgbClr val="FFFF00"/>
              </a:solidFill>
              <a:cs typeface="B Nazanin" pitchFamily="2" charset="-78"/>
            </a:endParaRPr>
          </a:p>
          <a:p>
            <a:pPr algn="just" rtl="1"/>
            <a:r>
              <a:rPr lang="fa-IR" sz="2800" dirty="0" smtClean="0">
                <a:cs typeface="B Nazanin" pitchFamily="2" charset="-78"/>
              </a:rPr>
              <a:t>جستجوی کلیدواژه ها در فاصله دلخواه کاربر</a:t>
            </a:r>
          </a:p>
          <a:p>
            <a:pPr algn="just" rtl="1"/>
            <a:endParaRPr lang="fa-IR" sz="2800" dirty="0" smtClean="0">
              <a:cs typeface="B Nazanin" pitchFamily="2" charset="-78"/>
            </a:endParaRPr>
          </a:p>
          <a:p>
            <a:pPr algn="just" rtl="1"/>
            <a:r>
              <a:rPr lang="fa-IR" sz="2800" dirty="0" smtClean="0">
                <a:solidFill>
                  <a:srgbClr val="FFC000"/>
                </a:solidFill>
                <a:cs typeface="B Nazanin" pitchFamily="2" charset="-78"/>
              </a:rPr>
              <a:t>توجه</a:t>
            </a:r>
            <a:r>
              <a:rPr lang="fa-IR" sz="2800" dirty="0" smtClean="0">
                <a:cs typeface="B Nazanin" pitchFamily="2" charset="-78"/>
              </a:rPr>
              <a:t> به ترتیب قرار گرفتن آنها</a:t>
            </a:r>
            <a:endParaRPr lang="en-US" sz="2800" dirty="0" smtClean="0">
              <a:cs typeface="B Nazanin" pitchFamily="2" charset="-78"/>
            </a:endParaRPr>
          </a:p>
          <a:p>
            <a:pPr lvl="1" algn="just" rtl="1"/>
            <a:endParaRPr lang="fa-IR" dirty="0" smtClean="0">
              <a:cs typeface="B Nazanin" pitchFamily="2" charset="-78"/>
            </a:endParaRPr>
          </a:p>
          <a:p>
            <a:pPr algn="just" rtl="1"/>
            <a:r>
              <a:rPr lang="fa-IR" sz="2800" dirty="0" smtClean="0">
                <a:cs typeface="B Nazanin" pitchFamily="2" charset="-78"/>
              </a:rPr>
              <a:t>قواعد نحوی : نشانه ای مرکب از حرف</a:t>
            </a:r>
            <a:r>
              <a:rPr lang="en-US" sz="2800" dirty="0" smtClean="0">
                <a:cs typeface="B Nazanin" pitchFamily="2" charset="-78"/>
              </a:rPr>
              <a:t>W  </a:t>
            </a:r>
            <a:r>
              <a:rPr lang="fa-IR" sz="2800" dirty="0" smtClean="0">
                <a:cs typeface="B Nazanin" pitchFamily="2" charset="-78"/>
              </a:rPr>
              <a:t>و یک شماره در لاتین و عبارت همجوار و یک شماره در فارسی  </a:t>
            </a:r>
            <a:endParaRPr lang="en-US" sz="2800" dirty="0" smtClean="0">
              <a:cs typeface="B Nazanin" pitchFamily="2" charset="-78"/>
            </a:endParaRPr>
          </a:p>
          <a:p>
            <a:pPr algn="just" rtl="1"/>
            <a:endParaRPr lang="en-US" dirty="0">
              <a:cs typeface="B Nazanin" pitchFamily="2" charset="-78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86" y="0"/>
            <a:ext cx="9067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1"/>
          <p:cNvSpPr>
            <a:spLocks noChangeArrowheads="1"/>
          </p:cNvSpPr>
          <p:nvPr/>
        </p:nvSpPr>
        <p:spPr bwMode="auto">
          <a:xfrm>
            <a:off x="6580414" y="3657600"/>
            <a:ext cx="838200" cy="33337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"/>
          <p:cNvSpPr>
            <a:spLocks noChangeArrowheads="1"/>
          </p:cNvSpPr>
          <p:nvPr/>
        </p:nvSpPr>
        <p:spPr bwMode="auto">
          <a:xfrm>
            <a:off x="5334000" y="2540454"/>
            <a:ext cx="3505200" cy="888546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1016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629775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 bwMode="auto">
          <a:xfrm>
            <a:off x="762000" y="609600"/>
            <a:ext cx="1219200" cy="533400"/>
          </a:xfrm>
          <a:prstGeom prst="ellipse">
            <a:avLst/>
          </a:prstGeom>
          <a:noFill/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fa-IR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2057400" y="2971800"/>
            <a:ext cx="4419600" cy="533400"/>
          </a:xfrm>
          <a:prstGeom prst="ellipse">
            <a:avLst/>
          </a:prstGeom>
          <a:noFill/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fa-IR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971800" y="533400"/>
            <a:ext cx="1219200" cy="533400"/>
          </a:xfrm>
          <a:prstGeom prst="ellipse">
            <a:avLst/>
          </a:prstGeom>
          <a:noFill/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fa-IR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2514600" y="5715000"/>
            <a:ext cx="4419600" cy="533400"/>
          </a:xfrm>
          <a:prstGeom prst="ellipse">
            <a:avLst/>
          </a:prstGeom>
          <a:noFill/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fa-IR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30189"/>
            <a:ext cx="8382000" cy="684212"/>
          </a:xfrm>
        </p:spPr>
        <p:txBody>
          <a:bodyPr/>
          <a:lstStyle/>
          <a:p>
            <a:pPr algn="ctr"/>
            <a:r>
              <a:rPr lang="fa-IR" b="1" dirty="0">
                <a:solidFill>
                  <a:srgbClr val="FFFF00"/>
                </a:solidFill>
                <a:cs typeface="B Nazanin" pitchFamily="2" charset="-78"/>
              </a:rPr>
              <a:t>نکات </a:t>
            </a:r>
            <a:r>
              <a:rPr b="1">
                <a:solidFill>
                  <a:srgbClr val="FFFF00"/>
                </a:solidFill>
                <a:cs typeface="B Nazanin" pitchFamily="2" charset="-78"/>
              </a:rPr>
              <a:t/>
            </a:r>
            <a:br>
              <a:rPr b="1">
                <a:solidFill>
                  <a:srgbClr val="FFFF00"/>
                </a:solidFill>
                <a:cs typeface="B Nazanin" pitchFamily="2" charset="-78"/>
              </a:rPr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143000"/>
            <a:ext cx="8382000" cy="2479414"/>
          </a:xfrm>
        </p:spPr>
        <p:txBody>
          <a:bodyPr>
            <a:noAutofit/>
          </a:bodyPr>
          <a:lstStyle/>
          <a:p>
            <a:pPr lvl="0" algn="just" rtl="1"/>
            <a:r>
              <a:rPr lang="fa-IR" sz="2800" dirty="0" smtClean="0">
                <a:cs typeface="B Nazanin" pitchFamily="2" charset="-78"/>
              </a:rPr>
              <a:t>عمل نکردن اين دو عملگر  در صورت جداسازی پرانتزها از واژه هاي مورد نظر </a:t>
            </a:r>
          </a:p>
          <a:p>
            <a:pPr lvl="1" algn="just" rtl="1"/>
            <a:r>
              <a:rPr lang="fa-IR" dirty="0" smtClean="0">
                <a:cs typeface="B Nazanin" pitchFamily="2" charset="-78"/>
              </a:rPr>
              <a:t>مثال عبارت غلط:</a:t>
            </a:r>
            <a:r>
              <a:rPr lang="en-US" dirty="0" smtClean="0">
                <a:cs typeface="B Nazanin" pitchFamily="2" charset="-78"/>
              </a:rPr>
              <a:t>(tax OR tariff) N5 reform </a:t>
            </a:r>
            <a:endParaRPr lang="fa-IR" dirty="0" smtClean="0">
              <a:cs typeface="B Nazanin" pitchFamily="2" charset="-78"/>
            </a:endParaRPr>
          </a:p>
          <a:p>
            <a:pPr lvl="1" algn="just" rtl="1"/>
            <a:r>
              <a:rPr lang="fa-IR" dirty="0" smtClean="0">
                <a:cs typeface="B Nazanin" pitchFamily="2" charset="-78"/>
              </a:rPr>
              <a:t>عبارت صحیح: </a:t>
            </a:r>
            <a:r>
              <a:rPr lang="en-US" dirty="0" smtClean="0">
                <a:cs typeface="B Nazanin" pitchFamily="2" charset="-78"/>
              </a:rPr>
              <a:t>  (tariff N5 reform) OR (tax N5 reform)</a:t>
            </a:r>
          </a:p>
          <a:p>
            <a:pPr lvl="0" algn="just" rtl="1"/>
            <a:endParaRPr lang="fa-IR" dirty="0" smtClean="0">
              <a:cs typeface="B Nazanin" pitchFamily="2" charset="-78"/>
            </a:endParaRPr>
          </a:p>
          <a:p>
            <a:pPr lvl="0" algn="just" rtl="1"/>
            <a:r>
              <a:rPr lang="fa-IR" sz="2800" dirty="0" smtClean="0">
                <a:cs typeface="B Nazanin" pitchFamily="2" charset="-78"/>
              </a:rPr>
              <a:t>استفاده از جستجوي مجاورتي در گوگل با استفاده از علامت </a:t>
            </a:r>
            <a:r>
              <a:rPr lang="en-US" sz="2800" dirty="0" smtClean="0">
                <a:cs typeface="B Nazanin" pitchFamily="2" charset="-78"/>
              </a:rPr>
              <a:t>(*)</a:t>
            </a:r>
            <a:r>
              <a:rPr lang="fa-IR" sz="2800" dirty="0" smtClean="0">
                <a:cs typeface="B Nazanin" pitchFamily="2" charset="-78"/>
              </a:rPr>
              <a:t> </a:t>
            </a:r>
          </a:p>
          <a:p>
            <a:pPr lvl="0" algn="just" rtl="1"/>
            <a:endParaRPr lang="fa-IR" dirty="0" smtClean="0">
              <a:cs typeface="B Nazanin" pitchFamily="2" charset="-78"/>
            </a:endParaRPr>
          </a:p>
          <a:p>
            <a:pPr lvl="2" algn="just" rtl="1"/>
            <a:r>
              <a:rPr lang="fa-IR" dirty="0" smtClean="0">
                <a:cs typeface="B Nazanin" pitchFamily="2" charset="-78"/>
              </a:rPr>
              <a:t>افزودن ستاره به اندازه فاصله دلخواه بین واژه ها </a:t>
            </a:r>
          </a:p>
          <a:p>
            <a:pPr lvl="2" algn="just" rtl="1"/>
            <a:endParaRPr lang="fa-IR" dirty="0" smtClean="0">
              <a:cs typeface="B Nazanin" pitchFamily="2" charset="-78"/>
            </a:endParaRPr>
          </a:p>
          <a:p>
            <a:pPr lvl="2" algn="r" rtl="1"/>
            <a:r>
              <a:rPr lang="fa-IR" dirty="0" smtClean="0">
                <a:cs typeface="B Nazanin" pitchFamily="2" charset="-78"/>
              </a:rPr>
              <a:t>مثال: </a:t>
            </a:r>
            <a:r>
              <a:rPr lang="en-US" dirty="0" smtClean="0">
                <a:cs typeface="B Nazanin" pitchFamily="2" charset="-78"/>
              </a:rPr>
              <a:t>To be or**be    </a:t>
            </a:r>
            <a:endParaRPr lang="fa-IR" dirty="0" smtClean="0">
              <a:cs typeface="B Nazanin" pitchFamily="2" charset="-78"/>
            </a:endParaRPr>
          </a:p>
          <a:p>
            <a:pPr lvl="2" algn="r" rtl="1"/>
            <a:endParaRPr lang="fa-IR" dirty="0" smtClean="0">
              <a:cs typeface="B Nazanin" pitchFamily="2" charset="-78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rtl="1"/>
            <a:r>
              <a:rPr lang="fa-IR" sz="3200" b="1" dirty="0" smtClean="0">
                <a:solidFill>
                  <a:srgbClr val="FFFF00"/>
                </a:solidFill>
                <a:cs typeface="B Nazanin" pitchFamily="2" charset="-78"/>
              </a:rPr>
              <a:t>مثال جستجو به دنبال مدارکی حاوی واژه </a:t>
            </a:r>
            <a:r>
              <a:rPr lang="en-US" sz="3200" b="1" dirty="0" smtClean="0">
                <a:solidFill>
                  <a:srgbClr val="FFFF00"/>
                </a:solidFill>
                <a:cs typeface="B Nazanin" pitchFamily="2" charset="-78"/>
              </a:rPr>
              <a:t>be </a:t>
            </a:r>
            <a:r>
              <a:rPr lang="fa-IR" sz="3200" b="1" dirty="0" smtClean="0">
                <a:solidFill>
                  <a:srgbClr val="FFFF00"/>
                </a:solidFill>
                <a:cs typeface="B Nazanin" pitchFamily="2" charset="-78"/>
              </a:rPr>
              <a:t> با دو واژه فاصله از عبارت </a:t>
            </a:r>
            <a:r>
              <a:rPr lang="en-US" sz="3200" b="1" dirty="0" smtClean="0">
                <a:solidFill>
                  <a:srgbClr val="FFFF00"/>
                </a:solidFill>
                <a:cs typeface="B Nazanin" pitchFamily="2" charset="-78"/>
              </a:rPr>
              <a:t>to be or  </a:t>
            </a:r>
            <a:br>
              <a:rPr lang="en-US" sz="3200" b="1" dirty="0" smtClean="0">
                <a:solidFill>
                  <a:srgbClr val="FFFF00"/>
                </a:solidFill>
                <a:cs typeface="B Nazanin" pitchFamily="2" charset="-78"/>
              </a:rPr>
            </a:br>
            <a:endParaRPr lang="en-US" sz="3200" b="1" dirty="0">
              <a:solidFill>
                <a:srgbClr val="FFFF00"/>
              </a:solidFill>
              <a:cs typeface="B Nazanin" pitchFamily="2" charset="-78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09600" y="1219200"/>
            <a:ext cx="7772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" name="Oval 1"/>
          <p:cNvSpPr>
            <a:spLocks noChangeArrowheads="1"/>
          </p:cNvSpPr>
          <p:nvPr/>
        </p:nvSpPr>
        <p:spPr bwMode="auto">
          <a:xfrm>
            <a:off x="1447800" y="2438400"/>
            <a:ext cx="1309687" cy="33337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rtl="1"/>
            <a:r>
              <a:rPr lang="fa-IR" sz="3600" b="1" dirty="0" smtClean="0">
                <a:solidFill>
                  <a:srgbClr val="FFFF00"/>
                </a:solidFill>
                <a:cs typeface="B Nazanin" pitchFamily="2" charset="-78"/>
              </a:rPr>
              <a:t>کوتاه سازي کليدواژه ها یا </a:t>
            </a:r>
            <a:r>
              <a:rPr lang="en-US" sz="3600" b="1" dirty="0" smtClean="0">
                <a:solidFill>
                  <a:srgbClr val="FFFF00"/>
                </a:solidFill>
                <a:cs typeface="B Nazanin" pitchFamily="2" charset="-78"/>
              </a:rPr>
              <a:t>truncation</a:t>
            </a:r>
            <a:br>
              <a:rPr lang="en-US" sz="3600" b="1" dirty="0" smtClean="0">
                <a:solidFill>
                  <a:srgbClr val="FFFF00"/>
                </a:solidFill>
                <a:cs typeface="B Nazanin" pitchFamily="2" charset="-78"/>
              </a:rPr>
            </a:br>
            <a:endParaRPr lang="en-US" sz="3600" b="1" dirty="0">
              <a:solidFill>
                <a:srgbClr val="FFFF00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 algn="just" rtl="1"/>
            <a:r>
              <a:rPr lang="fa-IR" dirty="0" smtClean="0">
                <a:cs typeface="B Nazanin" pitchFamily="2" charset="-78"/>
              </a:rPr>
              <a:t>کاربرد  جستجو </a:t>
            </a:r>
          </a:p>
          <a:p>
            <a:pPr lvl="1" algn="just" rtl="1"/>
            <a:r>
              <a:rPr lang="fa-IR" sz="2400" dirty="0" smtClean="0">
                <a:cs typeface="B Nazanin" pitchFamily="2" charset="-78"/>
              </a:rPr>
              <a:t>به دنبال واژه هایی که :</a:t>
            </a:r>
          </a:p>
          <a:p>
            <a:pPr lvl="1" algn="just" rtl="1"/>
            <a:endParaRPr lang="en-US" dirty="0" smtClean="0">
              <a:cs typeface="B Nazanin" pitchFamily="2" charset="-78"/>
            </a:endParaRPr>
          </a:p>
          <a:p>
            <a:pPr lvl="2" algn="just" rtl="1"/>
            <a:r>
              <a:rPr lang="fa-IR" dirty="0" smtClean="0">
                <a:cs typeface="B Nazanin" pitchFamily="2" charset="-78"/>
              </a:rPr>
              <a:t>از یک ریشه برآمده اند مانند </a:t>
            </a:r>
            <a:r>
              <a:rPr lang="en-US" dirty="0" smtClean="0">
                <a:cs typeface="B Nazanin" pitchFamily="2" charset="-78"/>
              </a:rPr>
              <a:t>scientific </a:t>
            </a:r>
            <a:r>
              <a:rPr lang="fa-IR" dirty="0" smtClean="0">
                <a:cs typeface="B Nazanin" pitchFamily="2" charset="-78"/>
              </a:rPr>
              <a:t> و </a:t>
            </a:r>
            <a:r>
              <a:rPr lang="en-US" dirty="0" smtClean="0">
                <a:cs typeface="B Nazanin" pitchFamily="2" charset="-78"/>
              </a:rPr>
              <a:t>scientists</a:t>
            </a:r>
            <a:endParaRPr lang="fa-IR" dirty="0" smtClean="0">
              <a:cs typeface="B Nazanin" pitchFamily="2" charset="-78"/>
            </a:endParaRPr>
          </a:p>
          <a:p>
            <a:pPr lvl="2" algn="just" rtl="1"/>
            <a:endParaRPr lang="en-US" dirty="0" smtClean="0">
              <a:cs typeface="B Nazanin" pitchFamily="2" charset="-78"/>
            </a:endParaRPr>
          </a:p>
          <a:p>
            <a:pPr lvl="2" algn="just" rtl="1"/>
            <a:r>
              <a:rPr lang="fa-IR" dirty="0" smtClean="0">
                <a:cs typeface="B Nazanin" pitchFamily="2" charset="-78"/>
              </a:rPr>
              <a:t> صورت ریختی آنها به دلیل نقش آنها در جمله تغییر کرده است. مانند:</a:t>
            </a:r>
            <a:endParaRPr lang="en-US" dirty="0" smtClean="0">
              <a:cs typeface="B Nazanin" pitchFamily="2" charset="-78"/>
            </a:endParaRPr>
          </a:p>
          <a:p>
            <a:pPr lvl="3" algn="just" rtl="1"/>
            <a:r>
              <a:rPr lang="fa-IR" dirty="0" smtClean="0">
                <a:cs typeface="B Nazanin" pitchFamily="2" charset="-78"/>
              </a:rPr>
              <a:t>حالت جمع  </a:t>
            </a:r>
            <a:r>
              <a:rPr lang="en-US" dirty="0" smtClean="0">
                <a:cs typeface="B Nazanin" pitchFamily="2" charset="-78"/>
              </a:rPr>
              <a:t>scholars</a:t>
            </a:r>
            <a:r>
              <a:rPr lang="fa-IR" dirty="0" smtClean="0">
                <a:cs typeface="B Nazanin" pitchFamily="2" charset="-78"/>
              </a:rPr>
              <a:t> و </a:t>
            </a:r>
            <a:r>
              <a:rPr lang="en-US" dirty="0" smtClean="0">
                <a:cs typeface="B Nazanin" pitchFamily="2" charset="-78"/>
              </a:rPr>
              <a:t>scholar</a:t>
            </a:r>
          </a:p>
          <a:p>
            <a:pPr lvl="3" algn="just" rtl="1"/>
            <a:r>
              <a:rPr lang="fa-IR" dirty="0" smtClean="0">
                <a:cs typeface="B Nazanin" pitchFamily="2" charset="-78"/>
              </a:rPr>
              <a:t>صرف فعل </a:t>
            </a:r>
            <a:r>
              <a:rPr lang="en-US" dirty="0" smtClean="0">
                <a:cs typeface="B Nazanin" pitchFamily="2" charset="-78"/>
              </a:rPr>
              <a:t>leave</a:t>
            </a:r>
            <a:r>
              <a:rPr lang="fa-IR" dirty="0" smtClean="0">
                <a:cs typeface="B Nazanin" pitchFamily="2" charset="-78"/>
              </a:rPr>
              <a:t> و </a:t>
            </a:r>
            <a:r>
              <a:rPr lang="en-US" dirty="0" smtClean="0">
                <a:cs typeface="B Nazanin" pitchFamily="2" charset="-78"/>
              </a:rPr>
              <a:t>left</a:t>
            </a:r>
            <a:endParaRPr lang="fa-IR" dirty="0" smtClean="0">
              <a:cs typeface="B Nazanin" pitchFamily="2" charset="-78"/>
            </a:endParaRPr>
          </a:p>
          <a:p>
            <a:pPr lvl="3" algn="just" rtl="1"/>
            <a:endParaRPr lang="en-US" dirty="0" smtClean="0">
              <a:cs typeface="B Nazanin" pitchFamily="2" charset="-78"/>
            </a:endParaRPr>
          </a:p>
          <a:p>
            <a:pPr lvl="2" algn="just" rtl="1"/>
            <a:r>
              <a:rPr lang="fa-IR" dirty="0" smtClean="0">
                <a:cs typeface="B Nazanin" pitchFamily="2" charset="-78"/>
              </a:rPr>
              <a:t>مشتقات یک کلمه (اسم ، صفت یا قید و ... )مانند </a:t>
            </a:r>
            <a:r>
              <a:rPr lang="en-US" dirty="0" smtClean="0">
                <a:cs typeface="B Nazanin" pitchFamily="2" charset="-78"/>
              </a:rPr>
              <a:t>contributor</a:t>
            </a:r>
            <a:r>
              <a:rPr lang="fa-IR" dirty="0" smtClean="0">
                <a:cs typeface="B Nazanin" pitchFamily="2" charset="-78"/>
              </a:rPr>
              <a:t> ، </a:t>
            </a:r>
            <a:r>
              <a:rPr lang="en-US" dirty="0" smtClean="0">
                <a:cs typeface="B Nazanin" pitchFamily="2" charset="-78"/>
              </a:rPr>
              <a:t>contribution </a:t>
            </a:r>
            <a:r>
              <a:rPr lang="fa-IR" dirty="0" smtClean="0">
                <a:cs typeface="B Nazanin" pitchFamily="2" charset="-78"/>
              </a:rPr>
              <a:t>  و </a:t>
            </a:r>
            <a:r>
              <a:rPr lang="en-US" dirty="0" smtClean="0">
                <a:cs typeface="B Nazanin" pitchFamily="2" charset="-78"/>
              </a:rPr>
              <a:t>contributive</a:t>
            </a:r>
          </a:p>
          <a:p>
            <a:pPr algn="just" rtl="1"/>
            <a:endParaRPr lang="en-US" dirty="0">
              <a:cs typeface="B Nazanin" pitchFamily="2" charset="-78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512448"/>
          </a:xfrm>
        </p:spPr>
        <p:txBody>
          <a:bodyPr/>
          <a:lstStyle/>
          <a:p>
            <a:pPr lvl="0" algn="ctr" rtl="1"/>
            <a:r>
              <a:rPr lang="fa-IR" sz="3600" b="1" dirty="0" smtClean="0">
                <a:solidFill>
                  <a:srgbClr val="FFFF00"/>
                </a:solidFill>
                <a:cs typeface="B Nazanin" pitchFamily="2" charset="-78"/>
              </a:rPr>
              <a:t>روش های  کوتاه سازی </a:t>
            </a:r>
            <a:endParaRPr lang="en-US" sz="3600" b="1" dirty="0">
              <a:solidFill>
                <a:srgbClr val="FFFF00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8382000" cy="5562600"/>
          </a:xfrm>
        </p:spPr>
        <p:txBody>
          <a:bodyPr>
            <a:noAutofit/>
          </a:bodyPr>
          <a:lstStyle/>
          <a:p>
            <a:pPr algn="just" rtl="1"/>
            <a:r>
              <a:rPr lang="fa-IR" b="1" dirty="0" smtClean="0">
                <a:solidFill>
                  <a:srgbClr val="FFC000"/>
                </a:solidFill>
                <a:cs typeface="B Nazanin" pitchFamily="2" charset="-78"/>
              </a:rPr>
              <a:t>دستی ( با استفاده از </a:t>
            </a:r>
            <a:r>
              <a:rPr lang="en-US" b="1" dirty="0" smtClean="0">
                <a:solidFill>
                  <a:srgbClr val="FFC000"/>
                </a:solidFill>
                <a:cs typeface="B Nazanin" pitchFamily="2" charset="-78"/>
              </a:rPr>
              <a:t>wild cards</a:t>
            </a:r>
            <a:r>
              <a:rPr lang="fa-IR" b="1" dirty="0" smtClean="0">
                <a:solidFill>
                  <a:srgbClr val="FFC000"/>
                </a:solidFill>
                <a:cs typeface="B Nazanin" pitchFamily="2" charset="-78"/>
              </a:rPr>
              <a:t> ) </a:t>
            </a:r>
          </a:p>
          <a:p>
            <a:pPr lvl="1" algn="just" rtl="1"/>
            <a:endParaRPr lang="en-US" b="1" dirty="0" smtClean="0">
              <a:solidFill>
                <a:srgbClr val="FFC000"/>
              </a:solidFill>
              <a:cs typeface="B Nazanin" pitchFamily="2" charset="-78"/>
            </a:endParaRPr>
          </a:p>
          <a:p>
            <a:pPr lvl="1" algn="just" rtl="1"/>
            <a:r>
              <a:rPr lang="fa-IR" dirty="0" smtClean="0">
                <a:cs typeface="B Nazanin" pitchFamily="2" charset="-78"/>
              </a:rPr>
              <a:t>امکان کوتاه سازي کليدواژه ها از طريق علامت ستاره * در بسياري از ابزارهاي کاوش اينترنت </a:t>
            </a:r>
          </a:p>
          <a:p>
            <a:pPr lvl="5" algn="just" rtl="1"/>
            <a:r>
              <a:rPr lang="fa-IR" dirty="0" smtClean="0">
                <a:cs typeface="B Nazanin" pitchFamily="2" charset="-78"/>
              </a:rPr>
              <a:t> مثال :جستجوي کليدواژه *</a:t>
            </a:r>
            <a:r>
              <a:rPr lang="en-US" dirty="0" smtClean="0">
                <a:cs typeface="B Nazanin" pitchFamily="2" charset="-78"/>
              </a:rPr>
              <a:t>Geol</a:t>
            </a:r>
            <a:r>
              <a:rPr lang="fa-IR" dirty="0" smtClean="0">
                <a:cs typeface="B Nazanin" pitchFamily="2" charset="-78"/>
              </a:rPr>
              <a:t> منجر به بازيابي کليه مشتقات کلمه </a:t>
            </a:r>
            <a:r>
              <a:rPr lang="en-US" dirty="0" smtClean="0">
                <a:cs typeface="B Nazanin" pitchFamily="2" charset="-78"/>
              </a:rPr>
              <a:t>Geol</a:t>
            </a:r>
            <a:r>
              <a:rPr lang="fa-IR" dirty="0" smtClean="0">
                <a:cs typeface="B Nazanin" pitchFamily="2" charset="-78"/>
              </a:rPr>
              <a:t> مانند </a:t>
            </a:r>
            <a:r>
              <a:rPr lang="en-US" dirty="0" smtClean="0">
                <a:cs typeface="B Nazanin" pitchFamily="2" charset="-78"/>
              </a:rPr>
              <a:t>Geology, Geologist </a:t>
            </a:r>
            <a:r>
              <a:rPr lang="fa-IR" dirty="0" smtClean="0">
                <a:cs typeface="B Nazanin" pitchFamily="2" charset="-78"/>
              </a:rPr>
              <a:t>و ... </a:t>
            </a:r>
          </a:p>
          <a:p>
            <a:pPr lvl="5" algn="just" rtl="1"/>
            <a:endParaRPr lang="en-US" dirty="0" smtClean="0">
              <a:cs typeface="B Nazanin" pitchFamily="2" charset="-78"/>
            </a:endParaRPr>
          </a:p>
          <a:p>
            <a:pPr lvl="1" algn="just" rtl="1"/>
            <a:r>
              <a:rPr lang="fa-IR" sz="3200" dirty="0" smtClean="0">
                <a:cs typeface="B Nazanin" pitchFamily="2" charset="-78"/>
              </a:rPr>
              <a:t>دیگر کاربردهای </a:t>
            </a:r>
            <a:r>
              <a:rPr lang="en-US" sz="3200" dirty="0" smtClean="0">
                <a:cs typeface="B Nazanin" pitchFamily="2" charset="-78"/>
              </a:rPr>
              <a:t>Wild Cards</a:t>
            </a:r>
            <a:r>
              <a:rPr lang="fa-IR" sz="3200" dirty="0" smtClean="0">
                <a:cs typeface="B Nazanin" pitchFamily="2" charset="-78"/>
              </a:rPr>
              <a:t>:بازیابی صورتهای نگارشی مختلف.مثال:</a:t>
            </a:r>
            <a:endParaRPr lang="en-US" sz="3200" dirty="0" smtClean="0">
              <a:cs typeface="B Nazanin" pitchFamily="2" charset="-78"/>
            </a:endParaRPr>
          </a:p>
          <a:p>
            <a:pPr lvl="5" algn="just" rtl="1"/>
            <a:r>
              <a:rPr lang="en-US" dirty="0" smtClean="0">
                <a:cs typeface="B Nazanin" pitchFamily="2" charset="-78"/>
              </a:rPr>
              <a:t> </a:t>
            </a:r>
            <a:r>
              <a:rPr lang="fa-IR" dirty="0" smtClean="0">
                <a:cs typeface="B Nazanin" pitchFamily="2" charset="-78"/>
              </a:rPr>
              <a:t>فرمول جستجوی </a:t>
            </a:r>
            <a:r>
              <a:rPr lang="en-US" dirty="0" err="1" smtClean="0">
                <a:cs typeface="B Nazanin" pitchFamily="2" charset="-78"/>
              </a:rPr>
              <a:t>Colo?r</a:t>
            </a:r>
            <a:r>
              <a:rPr lang="fa-IR" dirty="0" smtClean="0">
                <a:cs typeface="B Nazanin" pitchFamily="2" charset="-78"/>
              </a:rPr>
              <a:t> هم املاي آمريکايي و هم املاي بريتانيايي کلمه را بازيابي مي کند. </a:t>
            </a:r>
            <a:endParaRPr lang="en-US" dirty="0" smtClean="0">
              <a:cs typeface="B Nazanin" pitchFamily="2" charset="-78"/>
            </a:endParaRPr>
          </a:p>
          <a:p>
            <a:pPr lvl="5" algn="just" rtl="1"/>
            <a:r>
              <a:rPr lang="fa-IR" dirty="0" smtClean="0">
                <a:cs typeface="B Nazanin" pitchFamily="2" charset="-78"/>
              </a:rPr>
              <a:t>عبارت </a:t>
            </a:r>
            <a:r>
              <a:rPr lang="en-US" dirty="0" err="1" smtClean="0">
                <a:cs typeface="B Nazanin" pitchFamily="2" charset="-78"/>
              </a:rPr>
              <a:t>Wom?n</a:t>
            </a:r>
            <a:r>
              <a:rPr lang="fa-IR" dirty="0" smtClean="0">
                <a:cs typeface="B Nazanin" pitchFamily="2" charset="-78"/>
              </a:rPr>
              <a:t> هم حالت مفرد و هم حالت جمع کلمه را مورد بازيابي قرار مي دهد.</a:t>
            </a:r>
            <a:endParaRPr lang="en-US" dirty="0">
              <a:cs typeface="B Nazanin" pitchFamily="2" charset="-78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83264"/>
          </a:xfrm>
        </p:spPr>
        <p:txBody>
          <a:bodyPr/>
          <a:lstStyle/>
          <a:p>
            <a:pPr algn="ctr"/>
            <a:r>
              <a:rPr lang="fa-IR" b="1" dirty="0" smtClean="0">
                <a:solidFill>
                  <a:srgbClr val="FFFF00"/>
                </a:solidFill>
                <a:cs typeface="B Nazanin" pitchFamily="2" charset="-78"/>
              </a:rPr>
              <a:t>نکته 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1446550"/>
          </a:xfrm>
        </p:spPr>
        <p:txBody>
          <a:bodyPr/>
          <a:lstStyle/>
          <a:p>
            <a:pPr marL="0" indent="0" algn="just" rtl="1">
              <a:buNone/>
            </a:pPr>
            <a:endParaRPr lang="en-US" sz="3600" b="1" dirty="0" smtClean="0">
              <a:solidFill>
                <a:srgbClr val="FFC000"/>
              </a:solidFill>
              <a:cs typeface="B Nazanin" pitchFamily="2" charset="-78"/>
            </a:endParaRPr>
          </a:p>
          <a:p>
            <a:pPr algn="just" rtl="1"/>
            <a:r>
              <a:rPr lang="fa-IR" sz="3200" dirty="0" smtClean="0">
                <a:cs typeface="B Nazanin" pitchFamily="2" charset="-78"/>
              </a:rPr>
              <a:t>کوتاه سازي  خودکار </a:t>
            </a:r>
            <a:r>
              <a:rPr lang="fa-IR" dirty="0" smtClean="0">
                <a:cs typeface="B Nazanin" pitchFamily="2" charset="-78"/>
              </a:rPr>
              <a:t>در برخي ابزارهای کاوش مانند گوگل</a:t>
            </a:r>
            <a:r>
              <a:rPr lang="fa-IR" sz="3200" dirty="0" smtClean="0">
                <a:cs typeface="B Nazanin" pitchFamily="2" charset="-78"/>
              </a:rPr>
              <a:t> </a:t>
            </a:r>
          </a:p>
          <a:p>
            <a:pPr lvl="2" algn="just" rtl="1"/>
            <a:endParaRPr lang="en-US" sz="2400" dirty="0">
              <a:cs typeface="B Nazanin" pitchFamily="2" charset="-78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1"/>
            <a:r>
              <a:rPr lang="fa-IR" sz="3200" b="1" dirty="0" smtClean="0">
                <a:solidFill>
                  <a:srgbClr val="FFFF00"/>
                </a:solidFill>
                <a:cs typeface="B Nazanin" pitchFamily="2" charset="-78"/>
              </a:rPr>
              <a:t>مثال: کوتاه سازی خودکار در گوگل : جستجو به دنبال </a:t>
            </a:r>
            <a:r>
              <a:rPr lang="en-US" sz="3200" b="1" dirty="0" smtClean="0">
                <a:solidFill>
                  <a:srgbClr val="FFFF00"/>
                </a:solidFill>
                <a:cs typeface="B Nazanin" pitchFamily="2" charset="-78"/>
              </a:rPr>
              <a:t>geologist</a:t>
            </a:r>
            <a:r>
              <a:rPr lang="fa-IR" sz="3200" b="1" dirty="0" smtClean="0">
                <a:solidFill>
                  <a:srgbClr val="FFFF00"/>
                </a:solidFill>
                <a:cs typeface="B Nazanin" pitchFamily="2" charset="-78"/>
              </a:rPr>
              <a:t> در گوگل به بازیابی </a:t>
            </a:r>
            <a:r>
              <a:rPr lang="en-US" sz="3200" b="1" dirty="0" smtClean="0">
                <a:solidFill>
                  <a:srgbClr val="FFFF00"/>
                </a:solidFill>
                <a:cs typeface="B Nazanin" pitchFamily="2" charset="-78"/>
              </a:rPr>
              <a:t>geology </a:t>
            </a:r>
            <a:r>
              <a:rPr lang="fa-IR" sz="3200" b="1" dirty="0" smtClean="0">
                <a:solidFill>
                  <a:srgbClr val="FFFF00"/>
                </a:solidFill>
                <a:cs typeface="B Nazanin" pitchFamily="2" charset="-78"/>
              </a:rPr>
              <a:t> نیز منجر می شود . </a:t>
            </a:r>
            <a:r>
              <a:rPr lang="en-US" sz="3200" b="1" dirty="0" smtClean="0">
                <a:solidFill>
                  <a:srgbClr val="FFFF00"/>
                </a:solidFill>
                <a:cs typeface="B Nazanin" pitchFamily="2" charset="-78"/>
              </a:rPr>
              <a:t/>
            </a:r>
            <a:br>
              <a:rPr lang="en-US" sz="3200" b="1" dirty="0" smtClean="0">
                <a:solidFill>
                  <a:srgbClr val="FFFF00"/>
                </a:solidFill>
                <a:cs typeface="B Nazanin" pitchFamily="2" charset="-78"/>
              </a:rPr>
            </a:br>
            <a:endParaRPr lang="en-US" sz="3200" b="1" dirty="0">
              <a:solidFill>
                <a:srgbClr val="FFFF00"/>
              </a:solidFill>
              <a:cs typeface="B Nazanin" pitchFamily="2" charset="-78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1547" r="41913" b="7733"/>
          <a:stretch>
            <a:fillRect/>
          </a:stretch>
        </p:blipFill>
        <p:spPr bwMode="auto">
          <a:xfrm>
            <a:off x="609600" y="1295400"/>
            <a:ext cx="7924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Oval 2"/>
          <p:cNvSpPr>
            <a:spLocks noChangeArrowheads="1"/>
          </p:cNvSpPr>
          <p:nvPr/>
        </p:nvSpPr>
        <p:spPr bwMode="auto">
          <a:xfrm>
            <a:off x="1828800" y="4572000"/>
            <a:ext cx="895350" cy="428625"/>
          </a:xfrm>
          <a:prstGeom prst="ellipse">
            <a:avLst/>
          </a:prstGeom>
          <a:noFill/>
          <a:ln w="38100">
            <a:solidFill>
              <a:srgbClr val="F79646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59" name="Oval 3"/>
          <p:cNvSpPr>
            <a:spLocks noChangeArrowheads="1"/>
          </p:cNvSpPr>
          <p:nvPr/>
        </p:nvSpPr>
        <p:spPr bwMode="auto">
          <a:xfrm>
            <a:off x="1828800" y="2667000"/>
            <a:ext cx="895350" cy="428625"/>
          </a:xfrm>
          <a:prstGeom prst="ellipse">
            <a:avLst/>
          </a:prstGeom>
          <a:noFill/>
          <a:ln w="38100">
            <a:solidFill>
              <a:srgbClr val="F79646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382000" cy="664797"/>
          </a:xfrm>
        </p:spPr>
        <p:txBody>
          <a:bodyPr>
            <a:noAutofit/>
          </a:bodyPr>
          <a:lstStyle/>
          <a:p>
            <a:pPr algn="r" rtl="1"/>
            <a:r>
              <a:rPr lang="fa-IR" sz="4400" b="1" dirty="0" smtClean="0">
                <a:solidFill>
                  <a:srgbClr val="FFFF00"/>
                </a:solidFill>
                <a:cs typeface="B Nazanin" pitchFamily="2" charset="-78"/>
              </a:rPr>
              <a:t>فهرست مطالب</a:t>
            </a:r>
            <a:r>
              <a:rPr lang="en-US" sz="4400" b="1" dirty="0" smtClean="0">
                <a:solidFill>
                  <a:srgbClr val="FFFF00"/>
                </a:solidFill>
                <a:cs typeface="B Nazanin" pitchFamily="2" charset="-78"/>
              </a:rPr>
              <a:t/>
            </a:r>
            <a:br>
              <a:rPr lang="en-US" sz="4400" b="1" dirty="0" smtClean="0">
                <a:solidFill>
                  <a:srgbClr val="FFFF00"/>
                </a:solidFill>
                <a:cs typeface="B Nazanin" pitchFamily="2" charset="-78"/>
              </a:rPr>
            </a:br>
            <a:endParaRPr lang="en-US" sz="4400" b="1" dirty="0">
              <a:solidFill>
                <a:srgbClr val="FFFF00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382000" cy="2210862"/>
          </a:xfrm>
        </p:spPr>
        <p:txBody>
          <a:bodyPr>
            <a:noAutofit/>
          </a:bodyPr>
          <a:lstStyle/>
          <a:p>
            <a:pPr algn="just" rtl="1"/>
            <a:r>
              <a:rPr lang="fa-IR" sz="2800" b="1" dirty="0" smtClean="0">
                <a:cs typeface="B Nazanin" pitchFamily="2" charset="-78"/>
              </a:rPr>
              <a:t>مقدمه</a:t>
            </a:r>
          </a:p>
          <a:p>
            <a:pPr algn="just" rtl="1"/>
            <a:r>
              <a:rPr lang="fa-IR" sz="2800" b="1" dirty="0" smtClean="0">
                <a:cs typeface="B Nazanin" pitchFamily="2" charset="-78"/>
              </a:rPr>
              <a:t>انواع ابزارهای جستجو</a:t>
            </a:r>
          </a:p>
          <a:p>
            <a:pPr algn="just" rtl="1"/>
            <a:endParaRPr lang="en-US" sz="2800" dirty="0" smtClean="0">
              <a:cs typeface="B Nazanin" pitchFamily="2" charset="-78"/>
            </a:endParaRPr>
          </a:p>
          <a:p>
            <a:pPr algn="just" rtl="1"/>
            <a:r>
              <a:rPr lang="fa-IR" sz="2800" b="1" dirty="0" smtClean="0">
                <a:cs typeface="B Nazanin" pitchFamily="2" charset="-78"/>
              </a:rPr>
              <a:t>راهبرد هاي جستجو</a:t>
            </a:r>
            <a:endParaRPr lang="en-US" sz="2800" dirty="0" smtClean="0">
              <a:cs typeface="B Nazanin" pitchFamily="2" charset="-78"/>
            </a:endParaRPr>
          </a:p>
          <a:p>
            <a:pPr lvl="1" algn="just" rtl="1"/>
            <a:r>
              <a:rPr lang="fa-IR" sz="2400" b="1" dirty="0" smtClean="0">
                <a:cs typeface="B Nazanin" pitchFamily="2" charset="-78"/>
              </a:rPr>
              <a:t>جستجو از طريق عملگرهاي بول (</a:t>
            </a:r>
            <a:r>
              <a:rPr lang="en-US" sz="2400" b="1" dirty="0" smtClean="0">
                <a:cs typeface="B Nazanin" pitchFamily="2" charset="-78"/>
              </a:rPr>
              <a:t>AND, OR</a:t>
            </a:r>
            <a:r>
              <a:rPr lang="fa-IR" sz="2400" b="1" dirty="0" smtClean="0">
                <a:cs typeface="B Nazanin" pitchFamily="2" charset="-78"/>
              </a:rPr>
              <a:t> و </a:t>
            </a:r>
            <a:r>
              <a:rPr lang="en-US" sz="2400" b="1" dirty="0" smtClean="0">
                <a:cs typeface="B Nazanin" pitchFamily="2" charset="-78"/>
              </a:rPr>
              <a:t>NOT</a:t>
            </a:r>
            <a:r>
              <a:rPr lang="fa-IR" sz="2400" b="1" dirty="0" smtClean="0">
                <a:cs typeface="B Nazanin" pitchFamily="2" charset="-78"/>
              </a:rPr>
              <a:t>)</a:t>
            </a:r>
            <a:endParaRPr lang="en-US" sz="2400" dirty="0" smtClean="0">
              <a:cs typeface="B Nazanin" pitchFamily="2" charset="-78"/>
            </a:endParaRPr>
          </a:p>
          <a:p>
            <a:pPr lvl="1" algn="just" rtl="1"/>
            <a:r>
              <a:rPr lang="fa-IR" sz="2400" b="1" dirty="0" smtClean="0">
                <a:cs typeface="B Nazanin" pitchFamily="2" charset="-78"/>
              </a:rPr>
              <a:t>جستجوي ترکيبي </a:t>
            </a:r>
            <a:endParaRPr lang="en-US" sz="2400" dirty="0" smtClean="0">
              <a:cs typeface="B Nazanin" pitchFamily="2" charset="-78"/>
            </a:endParaRPr>
          </a:p>
          <a:p>
            <a:pPr lvl="1" algn="just" rtl="1"/>
            <a:r>
              <a:rPr lang="fa-IR" sz="2400" b="1" dirty="0" smtClean="0">
                <a:cs typeface="B Nazanin" pitchFamily="2" charset="-78"/>
              </a:rPr>
              <a:t>جستجوي عبارتي </a:t>
            </a:r>
            <a:endParaRPr lang="en-US" sz="2400" dirty="0" smtClean="0">
              <a:cs typeface="B Nazanin" pitchFamily="2" charset="-78"/>
            </a:endParaRPr>
          </a:p>
          <a:p>
            <a:pPr lvl="1" algn="just" rtl="1"/>
            <a:r>
              <a:rPr lang="fa-IR" sz="2400" b="1" dirty="0" smtClean="0">
                <a:cs typeface="B Nazanin" pitchFamily="2" charset="-78"/>
              </a:rPr>
              <a:t>جستجو از طريق عملگر نزديک يابي </a:t>
            </a:r>
            <a:endParaRPr lang="en-US" sz="2400" dirty="0" smtClean="0">
              <a:cs typeface="B Nazanin" pitchFamily="2" charset="-78"/>
            </a:endParaRPr>
          </a:p>
          <a:p>
            <a:pPr lvl="1" algn="just" rtl="1"/>
            <a:r>
              <a:rPr lang="fa-IR" sz="2400" b="1" dirty="0" smtClean="0">
                <a:cs typeface="B Nazanin" pitchFamily="2" charset="-78"/>
              </a:rPr>
              <a:t>کوتاه سازي کليدواژه ها</a:t>
            </a:r>
            <a:endParaRPr lang="en-US" sz="2400" dirty="0" smtClean="0">
              <a:cs typeface="B Nazanin" pitchFamily="2" charset="-78"/>
            </a:endParaRPr>
          </a:p>
          <a:p>
            <a:pPr lvl="1" algn="just" rtl="1"/>
            <a:r>
              <a:rPr lang="fa-IR" sz="2400" b="1" dirty="0" smtClean="0">
                <a:cs typeface="B Nazanin" pitchFamily="2" charset="-78"/>
              </a:rPr>
              <a:t>محدود کردن جستجو به زبان هاي مختلف </a:t>
            </a:r>
            <a:endParaRPr lang="en-US" sz="2400" dirty="0" smtClean="0">
              <a:cs typeface="B Nazanin" pitchFamily="2" charset="-78"/>
            </a:endParaRPr>
          </a:p>
          <a:p>
            <a:pPr lvl="1" algn="just" rtl="1"/>
            <a:r>
              <a:rPr lang="fa-IR" sz="2400" b="1" dirty="0" smtClean="0">
                <a:cs typeface="B Nazanin" pitchFamily="2" charset="-78"/>
              </a:rPr>
              <a:t>محدود کردن جستجو به تاريخ انتشار منابع</a:t>
            </a:r>
            <a:r>
              <a:rPr lang="fa-IR" sz="2400" dirty="0" smtClean="0">
                <a:cs typeface="B Nazanin" pitchFamily="2" charset="-78"/>
              </a:rPr>
              <a:t> </a:t>
            </a:r>
            <a:endParaRPr lang="en-US" sz="2400" dirty="0" smtClean="0">
              <a:cs typeface="B Nazanin" pitchFamily="2" charset="-78"/>
            </a:endParaRPr>
          </a:p>
          <a:p>
            <a:pPr algn="just" rtl="1"/>
            <a:endParaRPr lang="en-US" sz="2800" dirty="0">
              <a:cs typeface="B Nazanin" pitchFamily="2" charset="-78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30189"/>
            <a:ext cx="8382000" cy="760412"/>
          </a:xfrm>
        </p:spPr>
        <p:txBody>
          <a:bodyPr/>
          <a:lstStyle/>
          <a:p>
            <a:pPr algn="ctr"/>
            <a:r>
              <a:rPr lang="fa-IR" b="1" dirty="0">
                <a:solidFill>
                  <a:srgbClr val="FFFF00"/>
                </a:solidFill>
                <a:cs typeface="B Nazanin" pitchFamily="2" charset="-78"/>
              </a:rPr>
              <a:t>نکات</a:t>
            </a:r>
            <a:r>
              <a:rPr>
                <a:solidFill>
                  <a:srgbClr val="FFFF00"/>
                </a:solidFill>
                <a:cs typeface="B Nazanin" pitchFamily="2" charset="-78"/>
              </a:rPr>
              <a:t/>
            </a:r>
            <a:br>
              <a:rPr>
                <a:solidFill>
                  <a:srgbClr val="FFFF00"/>
                </a:solidFill>
                <a:cs typeface="B Nazanin" pitchFamily="2" charset="-78"/>
              </a:rPr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914400"/>
            <a:ext cx="8382000" cy="6007799"/>
          </a:xfrm>
        </p:spPr>
        <p:txBody>
          <a:bodyPr/>
          <a:lstStyle/>
          <a:p>
            <a:pPr lvl="0" algn="just" rtl="1"/>
            <a:r>
              <a:rPr lang="fa-IR" sz="2800" dirty="0" smtClean="0">
                <a:cs typeface="B Nazanin" pitchFamily="2" charset="-78"/>
              </a:rPr>
              <a:t>مزایای کوتاه سازی :</a:t>
            </a:r>
          </a:p>
          <a:p>
            <a:pPr lvl="1" algn="just" rtl="1"/>
            <a:r>
              <a:rPr lang="fa-IR" dirty="0" smtClean="0">
                <a:cs typeface="B Nazanin" pitchFamily="2" charset="-78"/>
              </a:rPr>
              <a:t>گسترش دامنه جستجو </a:t>
            </a:r>
            <a:endParaRPr lang="en-US" dirty="0" smtClean="0">
              <a:cs typeface="B Nazanin" pitchFamily="2" charset="-78"/>
            </a:endParaRPr>
          </a:p>
          <a:p>
            <a:pPr lvl="1" algn="just" rtl="1"/>
            <a:r>
              <a:rPr lang="fa-IR" dirty="0" smtClean="0">
                <a:cs typeface="B Nazanin" pitchFamily="2" charset="-78"/>
              </a:rPr>
              <a:t>صرفه جویی در زمان وارد کردن کليدواژه ها </a:t>
            </a:r>
            <a:endParaRPr lang="en-US" dirty="0" smtClean="0">
              <a:cs typeface="B Nazanin" pitchFamily="2" charset="-78"/>
            </a:endParaRPr>
          </a:p>
          <a:p>
            <a:pPr lvl="0" algn="just" rtl="1"/>
            <a:r>
              <a:rPr lang="fa-IR" sz="2800" dirty="0" smtClean="0">
                <a:cs typeface="B Nazanin" pitchFamily="2" charset="-78"/>
              </a:rPr>
              <a:t>نکته مهم در کوتاه سازي به روش دستی، </a:t>
            </a:r>
            <a:r>
              <a:rPr lang="fa-IR" sz="2800" dirty="0" smtClean="0">
                <a:solidFill>
                  <a:srgbClr val="FF0000"/>
                </a:solidFill>
                <a:cs typeface="B Nazanin" pitchFamily="2" charset="-78"/>
              </a:rPr>
              <a:t>ريشه يابي صحيح واژه  </a:t>
            </a:r>
            <a:r>
              <a:rPr lang="fa-IR" sz="2800" dirty="0" smtClean="0">
                <a:cs typeface="B Nazanin" pitchFamily="2" charset="-78"/>
              </a:rPr>
              <a:t>یعنی محل دقیق قرار دادن </a:t>
            </a:r>
            <a:r>
              <a:rPr lang="en-US" sz="2800" dirty="0" smtClean="0">
                <a:cs typeface="B Nazanin" pitchFamily="2" charset="-78"/>
              </a:rPr>
              <a:t>wild card </a:t>
            </a:r>
            <a:r>
              <a:rPr lang="fa-IR" sz="2800" dirty="0" smtClean="0">
                <a:cs typeface="B Nazanin" pitchFamily="2" charset="-78"/>
              </a:rPr>
              <a:t> است. </a:t>
            </a:r>
            <a:r>
              <a:rPr lang="fa-IR" dirty="0" smtClean="0">
                <a:cs typeface="B Nazanin" pitchFamily="2" charset="-78"/>
              </a:rPr>
              <a:t> </a:t>
            </a:r>
            <a:endParaRPr lang="fa-IR" dirty="0">
              <a:cs typeface="B Nazanin" pitchFamily="2" charset="-78"/>
            </a:endParaRPr>
          </a:p>
          <a:p>
            <a:pPr lvl="1"/>
            <a:r>
              <a:rPr lang="en-US" dirty="0" err="1">
                <a:cs typeface="B Nazanin" pitchFamily="2" charset="-78"/>
              </a:rPr>
              <a:t>Geol</a:t>
            </a:r>
            <a:r>
              <a:rPr lang="en-US" dirty="0">
                <a:cs typeface="B Nazanin" pitchFamily="2" charset="-78"/>
              </a:rPr>
              <a:t>*</a:t>
            </a:r>
          </a:p>
          <a:p>
            <a:pPr lvl="1"/>
            <a:r>
              <a:rPr lang="en-US" dirty="0">
                <a:cs typeface="B Nazanin" pitchFamily="2" charset="-78"/>
              </a:rPr>
              <a:t>Geo*</a:t>
            </a:r>
          </a:p>
          <a:p>
            <a:pPr lvl="1"/>
            <a:r>
              <a:rPr lang="en-US" dirty="0" err="1">
                <a:cs typeface="B Nazanin" pitchFamily="2" charset="-78"/>
              </a:rPr>
              <a:t>Geog</a:t>
            </a:r>
            <a:r>
              <a:rPr lang="en-US" dirty="0" smtClean="0">
                <a:cs typeface="B Nazanin" pitchFamily="2" charset="-78"/>
              </a:rPr>
              <a:t>*</a:t>
            </a:r>
            <a:endParaRPr lang="fa-IR" sz="2800" dirty="0" smtClean="0">
              <a:cs typeface="B Nazanin" pitchFamily="2" charset="-78"/>
            </a:endParaRPr>
          </a:p>
          <a:p>
            <a:pPr algn="just" rtl="1"/>
            <a:r>
              <a:rPr lang="fa-IR" sz="2800" dirty="0" smtClean="0">
                <a:cs typeface="B Nazanin" pitchFamily="2" charset="-78"/>
              </a:rPr>
              <a:t>استفاده ابزارهاي مختلف کاوش  از نمادهاي اختصار گوناگوني مانند * ؟ # : $ ! + براي کوتاه سازی</a:t>
            </a:r>
          </a:p>
          <a:p>
            <a:pPr algn="just" rtl="1"/>
            <a:r>
              <a:rPr lang="fa-IR" sz="3600" b="1" dirty="0" smtClean="0">
                <a:solidFill>
                  <a:schemeClr val="tx2">
                    <a:lumMod val="75000"/>
                  </a:schemeClr>
                </a:solidFill>
                <a:cs typeface="B Nazanin" pitchFamily="2" charset="-78"/>
              </a:rPr>
              <a:t>توصيه: </a:t>
            </a:r>
            <a:r>
              <a:rPr lang="fa-IR" dirty="0" smtClean="0">
                <a:solidFill>
                  <a:srgbClr val="FF0000"/>
                </a:solidFill>
                <a:cs typeface="B Nazanin" pitchFamily="2" charset="-78"/>
              </a:rPr>
              <a:t>مطالعه بخش راهنماي پايگاه اطلاعاتي را براي حصول اطمينان از درست بودن نماد مورد استفاده</a:t>
            </a:r>
            <a:endParaRPr lang="en-US" dirty="0" smtClean="0">
              <a:solidFill>
                <a:srgbClr val="FF0000"/>
              </a:solidFill>
              <a:cs typeface="B Nazanin" pitchFamily="2" charset="-78"/>
            </a:endParaRPr>
          </a:p>
          <a:p>
            <a:pPr lvl="0" algn="just" rtl="1"/>
            <a:endParaRPr lang="en-US" sz="2800" dirty="0">
              <a:cs typeface="B Nazanin" pitchFamily="2" charset="-78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683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4124324" y="4267200"/>
            <a:ext cx="4257675" cy="809625"/>
          </a:xfrm>
          <a:prstGeom prst="ellipse">
            <a:avLst/>
          </a:prstGeom>
          <a:noFill/>
          <a:ln w="38100">
            <a:solidFill>
              <a:srgbClr val="F79646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3"/>
          <p:cNvSpPr>
            <a:spLocks noChangeArrowheads="1"/>
          </p:cNvSpPr>
          <p:nvPr/>
        </p:nvSpPr>
        <p:spPr bwMode="auto">
          <a:xfrm>
            <a:off x="8153400" y="3494314"/>
            <a:ext cx="895350" cy="772886"/>
          </a:xfrm>
          <a:prstGeom prst="ellipse">
            <a:avLst/>
          </a:prstGeom>
          <a:noFill/>
          <a:ln w="38100">
            <a:solidFill>
              <a:srgbClr val="F79646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0336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886397"/>
          </a:xfrm>
        </p:spPr>
        <p:txBody>
          <a:bodyPr/>
          <a:lstStyle/>
          <a:p>
            <a:pPr algn="ctr"/>
            <a:r>
              <a:rPr lang="fa-IR" sz="3200" dirty="0">
                <a:solidFill>
                  <a:srgbClr val="FFFF00"/>
                </a:solidFill>
                <a:cs typeface="B Nazanin" pitchFamily="2" charset="-78"/>
              </a:rPr>
              <a:t>دیگر راهکارهای افزایش دقت جستجو </a:t>
            </a:r>
            <a:r>
              <a:rPr sz="3200">
                <a:solidFill>
                  <a:srgbClr val="FFFF00"/>
                </a:solidFill>
                <a:cs typeface="B Nazanin" pitchFamily="2" charset="-78"/>
              </a:rPr>
              <a:t/>
            </a:r>
            <a:br>
              <a:rPr sz="3200">
                <a:solidFill>
                  <a:srgbClr val="FFFF00"/>
                </a:solidFill>
                <a:cs typeface="B Nazanin" pitchFamily="2" charset="-78"/>
              </a:rPr>
            </a:br>
            <a:endParaRPr lang="fa-IR" sz="32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533400" y="1143000"/>
            <a:ext cx="8382000" cy="1931298"/>
          </a:xfrm>
        </p:spPr>
        <p:txBody>
          <a:bodyPr/>
          <a:lstStyle/>
          <a:p>
            <a:pPr algn="just" rtl="1">
              <a:buNone/>
            </a:pPr>
            <a:endParaRPr lang="en-US" sz="3600" dirty="0" smtClean="0">
              <a:cs typeface="B Nazanin" pitchFamily="2" charset="-78"/>
            </a:endParaRPr>
          </a:p>
          <a:p>
            <a:pPr lvl="0" algn="just" rtl="1"/>
            <a:r>
              <a:rPr lang="fa-IR" sz="2800" dirty="0" smtClean="0">
                <a:cs typeface="B Nazanin" pitchFamily="2" charset="-78"/>
              </a:rPr>
              <a:t>محدود کردن جستجو به زبان هاي مختلف</a:t>
            </a:r>
          </a:p>
          <a:p>
            <a:pPr lvl="0" algn="just" rtl="1">
              <a:buNone/>
            </a:pPr>
            <a:r>
              <a:rPr lang="fa-IR" sz="2800" dirty="0" smtClean="0">
                <a:cs typeface="B Nazanin" pitchFamily="2" charset="-78"/>
              </a:rPr>
              <a:t> </a:t>
            </a:r>
            <a:endParaRPr lang="en-US" sz="2800" dirty="0" smtClean="0">
              <a:cs typeface="B Nazanin" pitchFamily="2" charset="-78"/>
            </a:endParaRPr>
          </a:p>
          <a:p>
            <a:pPr algn="just" rtl="1"/>
            <a:r>
              <a:rPr lang="fa-IR" sz="2800" dirty="0" smtClean="0">
                <a:cs typeface="B Nazanin" pitchFamily="2" charset="-78"/>
              </a:rPr>
              <a:t>محدود کردن جستجو به تاريخ انتشار منابع</a:t>
            </a:r>
            <a:endParaRPr lang="en-US" sz="2800" dirty="0">
              <a:cs typeface="B Nazanin" pitchFamily="2" charset="-78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455509"/>
          </a:xfrm>
        </p:spPr>
        <p:txBody>
          <a:bodyPr/>
          <a:lstStyle/>
          <a:p>
            <a:pPr algn="ctr" rtl="1"/>
            <a:r>
              <a:rPr lang="fa-IR" sz="3200" dirty="0" smtClean="0">
                <a:solidFill>
                  <a:srgbClr val="FFFF00"/>
                </a:solidFill>
                <a:cs typeface="B Nazanin" pitchFamily="2" charset="-78"/>
              </a:rPr>
              <a:t>راهکارهای افزایش دقت جستجو </a:t>
            </a:r>
            <a:r>
              <a:rPr lang="fa-IR" sz="3200" b="1" dirty="0" smtClean="0">
                <a:solidFill>
                  <a:srgbClr val="FFFF00"/>
                </a:solidFill>
                <a:cs typeface="B Nazanin" pitchFamily="2" charset="-78"/>
              </a:rPr>
              <a:t>در وب</a:t>
            </a:r>
            <a:endParaRPr lang="en-US" sz="3200" dirty="0">
              <a:solidFill>
                <a:srgbClr val="FFFF00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382000" cy="5181600"/>
          </a:xfrm>
        </p:spPr>
        <p:txBody>
          <a:bodyPr>
            <a:noAutofit/>
          </a:bodyPr>
          <a:lstStyle/>
          <a:p>
            <a:pPr algn="r" rtl="1">
              <a:buNone/>
            </a:pPr>
            <a:r>
              <a:rPr lang="fa-IR" sz="3600" b="1" dirty="0" smtClean="0">
                <a:solidFill>
                  <a:srgbClr val="FFC000"/>
                </a:solidFill>
                <a:cs typeface="B Nazanin" pitchFamily="2" charset="-78"/>
              </a:rPr>
              <a:t>جستجوي کليدواژه در عنوان صفحات وب</a:t>
            </a:r>
          </a:p>
          <a:p>
            <a:pPr algn="r" rtl="1">
              <a:buNone/>
            </a:pPr>
            <a:r>
              <a:rPr lang="fa-IR" sz="3600" dirty="0" smtClean="0">
                <a:solidFill>
                  <a:srgbClr val="FFC000"/>
                </a:solidFill>
                <a:cs typeface="B Nazanin" pitchFamily="2" charset="-78"/>
              </a:rPr>
              <a:t> </a:t>
            </a:r>
            <a:endParaRPr lang="en-US" sz="3600" dirty="0" smtClean="0">
              <a:solidFill>
                <a:srgbClr val="FFC000"/>
              </a:solidFill>
              <a:cs typeface="B Nazanin" pitchFamily="2" charset="-78"/>
            </a:endParaRPr>
          </a:p>
          <a:p>
            <a:pPr lvl="0" algn="just" rtl="1"/>
            <a:r>
              <a:rPr lang="fa-IR" sz="2800" dirty="0" smtClean="0">
                <a:cs typeface="B Nazanin" pitchFamily="2" charset="-78"/>
              </a:rPr>
              <a:t>ارتباط تنگاتنگ عنوان اثر  ( به ویژه در حوزه های علوم پایه ، مهندسی و پزشکی ) با محتواي آن</a:t>
            </a:r>
          </a:p>
          <a:p>
            <a:pPr lvl="0" algn="just" rtl="1">
              <a:buNone/>
            </a:pPr>
            <a:r>
              <a:rPr lang="fa-IR" sz="2800" dirty="0" smtClean="0">
                <a:cs typeface="B Nazanin" pitchFamily="2" charset="-78"/>
              </a:rPr>
              <a:t> </a:t>
            </a:r>
            <a:endParaRPr lang="en-US" sz="2800" dirty="0" smtClean="0">
              <a:cs typeface="B Nazanin" pitchFamily="2" charset="-78"/>
            </a:endParaRPr>
          </a:p>
          <a:p>
            <a:pPr lvl="0" algn="just" rtl="1"/>
            <a:r>
              <a:rPr lang="fa-IR" sz="2800" dirty="0" smtClean="0">
                <a:cs typeface="B Nazanin" pitchFamily="2" charset="-78"/>
              </a:rPr>
              <a:t>کمک به دقت جستجو و کاهش ریزش کاذب در نتیجه جستجوي کليدواژه ها در عناوين </a:t>
            </a:r>
            <a:endParaRPr lang="en-US" sz="2800" dirty="0" smtClean="0">
              <a:cs typeface="B Nazanin" pitchFamily="2" charset="-78"/>
            </a:endParaRPr>
          </a:p>
          <a:p>
            <a:pPr algn="just" rtl="1"/>
            <a:endParaRPr lang="en-US" sz="3600" dirty="0">
              <a:cs typeface="B Nazanin" pitchFamily="2" charset="-78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30189"/>
            <a:ext cx="8382000" cy="1329595"/>
          </a:xfrm>
        </p:spPr>
        <p:txBody>
          <a:bodyPr/>
          <a:lstStyle/>
          <a:p>
            <a:pPr algn="ctr"/>
            <a:r>
              <a:rPr lang="fa-IR" sz="3200" b="1" dirty="0">
                <a:solidFill>
                  <a:srgbClr val="FFFF00"/>
                </a:solidFill>
                <a:cs typeface="B Nazanin" pitchFamily="2" charset="-78"/>
              </a:rPr>
              <a:t>نکات</a:t>
            </a:r>
            <a:r>
              <a:rPr lang="fa-IR" b="1" dirty="0">
                <a:solidFill>
                  <a:srgbClr val="FFFF00"/>
                </a:solidFill>
                <a:cs typeface="B Nazanin" pitchFamily="2" charset="-78"/>
              </a:rPr>
              <a:t> </a:t>
            </a:r>
            <a:r>
              <a:rPr b="1">
                <a:solidFill>
                  <a:srgbClr val="FFFF00"/>
                </a:solidFill>
                <a:cs typeface="B Nazanin" pitchFamily="2" charset="-78"/>
              </a:rPr>
              <a:t/>
            </a:r>
            <a:br>
              <a:rPr b="1">
                <a:solidFill>
                  <a:srgbClr val="FFFF00"/>
                </a:solidFill>
                <a:cs typeface="B Nazanin" pitchFamily="2" charset="-78"/>
              </a:rPr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406786"/>
            <a:ext cx="8382000" cy="2555614"/>
          </a:xfrm>
        </p:spPr>
        <p:txBody>
          <a:bodyPr>
            <a:noAutofit/>
          </a:bodyPr>
          <a:lstStyle/>
          <a:p>
            <a:pPr algn="just" rtl="1"/>
            <a:r>
              <a:rPr lang="fa-IR" sz="2800" dirty="0" smtClean="0">
                <a:cs typeface="B Nazanin" pitchFamily="2" charset="-78"/>
              </a:rPr>
              <a:t>فراهم آمدن امکان جستجوي کليدواژه ها  در عنوان صفحات وب توسط بسیاری از ابزارهاي کاوش</a:t>
            </a:r>
          </a:p>
          <a:p>
            <a:pPr algn="just" rtl="1"/>
            <a:endParaRPr lang="en-US" sz="2800" dirty="0" smtClean="0">
              <a:cs typeface="B Nazanin" pitchFamily="2" charset="-78"/>
            </a:endParaRPr>
          </a:p>
          <a:p>
            <a:pPr lvl="0" algn="just" rtl="1"/>
            <a:r>
              <a:rPr lang="fa-IR" sz="2800" dirty="0" smtClean="0">
                <a:cs typeface="B Nazanin" pitchFamily="2" charset="-78"/>
              </a:rPr>
              <a:t> بکارگیری ابزارهاي کاوش </a:t>
            </a:r>
            <a:r>
              <a:rPr lang="fa-IR" sz="2800" dirty="0">
                <a:cs typeface="B Nazanin" pitchFamily="2" charset="-78"/>
              </a:rPr>
              <a:t>از </a:t>
            </a:r>
            <a:r>
              <a:rPr lang="fa-IR" sz="2800" dirty="0" smtClean="0">
                <a:cs typeface="B Nazanin" pitchFamily="2" charset="-78"/>
              </a:rPr>
              <a:t>دستورهای </a:t>
            </a:r>
            <a:r>
              <a:rPr lang="fa-IR" sz="2800" dirty="0">
                <a:cs typeface="B Nazanin" pitchFamily="2" charset="-78"/>
              </a:rPr>
              <a:t>متفاوت براي </a:t>
            </a:r>
            <a:r>
              <a:rPr lang="fa-IR" sz="2800" dirty="0" smtClean="0">
                <a:cs typeface="B Nazanin" pitchFamily="2" charset="-78"/>
              </a:rPr>
              <a:t>جستجو در عنوان صفحات وب</a:t>
            </a:r>
          </a:p>
          <a:p>
            <a:pPr lvl="1" algn="just" rtl="1"/>
            <a:r>
              <a:rPr lang="fa-IR" dirty="0" smtClean="0">
                <a:solidFill>
                  <a:srgbClr val="FFC000"/>
                </a:solidFill>
                <a:cs typeface="B Nazanin" pitchFamily="2" charset="-78"/>
              </a:rPr>
              <a:t>. </a:t>
            </a:r>
            <a:r>
              <a:rPr lang="fa-IR" sz="2400" dirty="0" smtClean="0">
                <a:solidFill>
                  <a:srgbClr val="FFC000"/>
                </a:solidFill>
                <a:cs typeface="B Nazanin" pitchFamily="2" charset="-78"/>
              </a:rPr>
              <a:t>براي مثال دستور “</a:t>
            </a:r>
            <a:r>
              <a:rPr lang="en-US" sz="2400" dirty="0" err="1" smtClean="0">
                <a:solidFill>
                  <a:srgbClr val="FFC000"/>
                </a:solidFill>
                <a:cs typeface="B Nazanin" pitchFamily="2" charset="-78"/>
              </a:rPr>
              <a:t>allintitle</a:t>
            </a:r>
            <a:r>
              <a:rPr lang="en-US" sz="2400" dirty="0" smtClean="0">
                <a:solidFill>
                  <a:srgbClr val="FFC000"/>
                </a:solidFill>
                <a:cs typeface="B Nazanin" pitchFamily="2" charset="-78"/>
              </a:rPr>
              <a:t>:</a:t>
            </a:r>
            <a:r>
              <a:rPr lang="fa-IR" sz="2400" dirty="0" smtClean="0">
                <a:solidFill>
                  <a:srgbClr val="FFC000"/>
                </a:solidFill>
                <a:cs typeface="B Nazanin" pitchFamily="2" charset="-78"/>
              </a:rPr>
              <a:t> </a:t>
            </a:r>
            <a:r>
              <a:rPr lang="en-US" sz="2400" dirty="0" smtClean="0">
                <a:solidFill>
                  <a:srgbClr val="FFC000"/>
                </a:solidFill>
                <a:cs typeface="B Nazanin" pitchFamily="2" charset="-78"/>
              </a:rPr>
              <a:t>“</a:t>
            </a:r>
            <a:r>
              <a:rPr lang="fa-IR" sz="2400" dirty="0" smtClean="0">
                <a:solidFill>
                  <a:srgbClr val="FFC000"/>
                </a:solidFill>
                <a:cs typeface="B Nazanin" pitchFamily="2" charset="-78"/>
              </a:rPr>
              <a:t>در </a:t>
            </a:r>
            <a:r>
              <a:rPr lang="en-US" sz="2400" dirty="0" smtClean="0">
                <a:solidFill>
                  <a:srgbClr val="FFC000"/>
                </a:solidFill>
                <a:cs typeface="B Nazanin" pitchFamily="2" charset="-78"/>
              </a:rPr>
              <a:t>Google</a:t>
            </a:r>
            <a:r>
              <a:rPr lang="fa-IR" sz="2400" dirty="0" smtClean="0">
                <a:solidFill>
                  <a:srgbClr val="FFC000"/>
                </a:solidFill>
                <a:cs typeface="B Nazanin" pitchFamily="2" charset="-78"/>
              </a:rPr>
              <a:t>، و دستور “</a:t>
            </a:r>
            <a:r>
              <a:rPr lang="en-US" sz="2400" dirty="0" smtClean="0">
                <a:solidFill>
                  <a:srgbClr val="FFC000"/>
                </a:solidFill>
                <a:cs typeface="B Nazanin" pitchFamily="2" charset="-78"/>
              </a:rPr>
              <a:t>t:</a:t>
            </a:r>
            <a:r>
              <a:rPr lang="fa-IR" sz="2400" dirty="0" smtClean="0">
                <a:solidFill>
                  <a:srgbClr val="FFC000"/>
                </a:solidFill>
                <a:cs typeface="B Nazanin" pitchFamily="2" charset="-78"/>
              </a:rPr>
              <a:t>” در </a:t>
            </a:r>
            <a:r>
              <a:rPr lang="en-US" sz="2400" dirty="0" smtClean="0">
                <a:solidFill>
                  <a:srgbClr val="FFC000"/>
                </a:solidFill>
                <a:cs typeface="B Nazanin" pitchFamily="2" charset="-78"/>
              </a:rPr>
              <a:t>Yahoo</a:t>
            </a:r>
            <a:r>
              <a:rPr lang="fa-IR" sz="2400" dirty="0" smtClean="0">
                <a:solidFill>
                  <a:srgbClr val="FFC000"/>
                </a:solidFill>
                <a:cs typeface="B Nazanin" pitchFamily="2" charset="-78"/>
              </a:rPr>
              <a:t>. </a:t>
            </a:r>
            <a:endParaRPr lang="en-US" sz="2400" dirty="0" smtClean="0">
              <a:solidFill>
                <a:srgbClr val="FFC000"/>
              </a:solidFill>
              <a:cs typeface="B Nazanin" pitchFamily="2" charset="-78"/>
            </a:endParaRPr>
          </a:p>
          <a:p>
            <a:pPr algn="just" rtl="1"/>
            <a:endParaRPr lang="en-US" dirty="0">
              <a:cs typeface="B Nazanin" pitchFamily="2" charset="-78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3200" b="1" dirty="0" smtClean="0">
                <a:cs typeface="B Nazanin" pitchFamily="2" charset="-78"/>
              </a:rPr>
              <a:t>راهکارهای افزایش دقت جستجو در وب  (ادامه</a:t>
            </a:r>
            <a:r>
              <a:rPr sz="3200" b="1" smtClean="0">
                <a:cs typeface="B Nazanin" pitchFamily="2" charset="-78"/>
              </a:rPr>
              <a:t>(</a:t>
            </a:r>
            <a:endParaRPr lang="en-US" sz="3200" b="1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382000" cy="5105400"/>
          </a:xfrm>
        </p:spPr>
        <p:txBody>
          <a:bodyPr>
            <a:noAutofit/>
          </a:bodyPr>
          <a:lstStyle/>
          <a:p>
            <a:pPr algn="just" rtl="1">
              <a:buNone/>
            </a:pPr>
            <a:r>
              <a:rPr lang="fa-IR" sz="2800" b="1" dirty="0" smtClean="0">
                <a:solidFill>
                  <a:srgbClr val="FFC000"/>
                </a:solidFill>
                <a:cs typeface="B Nazanin" pitchFamily="2" charset="-78"/>
              </a:rPr>
              <a:t>جستجوي دامنه ها </a:t>
            </a:r>
            <a:r>
              <a:rPr lang="en-US" sz="2800" b="1" dirty="0" smtClean="0">
                <a:solidFill>
                  <a:srgbClr val="FFC000"/>
                </a:solidFill>
                <a:cs typeface="B Nazanin" pitchFamily="2" charset="-78"/>
              </a:rPr>
              <a:t>(domain) </a:t>
            </a:r>
            <a:endParaRPr lang="fa-IR" sz="2800" b="1" dirty="0" smtClean="0">
              <a:solidFill>
                <a:srgbClr val="FFC000"/>
              </a:solidFill>
              <a:cs typeface="B Nazanin" pitchFamily="2" charset="-78"/>
            </a:endParaRPr>
          </a:p>
          <a:p>
            <a:pPr lvl="0" algn="just" rtl="1">
              <a:buNone/>
            </a:pPr>
            <a:endParaRPr lang="fa-IR" sz="2800" dirty="0" smtClean="0">
              <a:cs typeface="B Nazanin" pitchFamily="2" charset="-78"/>
            </a:endParaRPr>
          </a:p>
          <a:p>
            <a:pPr lvl="0" algn="just" rtl="1"/>
            <a:r>
              <a:rPr lang="fa-IR" sz="2800" dirty="0" smtClean="0">
                <a:cs typeface="B Nazanin" pitchFamily="2" charset="-78"/>
              </a:rPr>
              <a:t>هر کشوري  (به جز آمريکا ) به صورت قراردادي حوزه خاصي در محيط وب دارد که نمايانگر وابستگي سايت هاي آن کشور است. </a:t>
            </a:r>
          </a:p>
          <a:p>
            <a:pPr lvl="0" algn="just" rtl="1"/>
            <a:endParaRPr lang="en-US" sz="2800" dirty="0" smtClean="0">
              <a:cs typeface="B Nazanin" pitchFamily="2" charset="-78"/>
            </a:endParaRPr>
          </a:p>
          <a:p>
            <a:pPr lvl="0" algn="just" rtl="1"/>
            <a:r>
              <a:rPr lang="fa-IR" sz="2800" dirty="0" smtClean="0">
                <a:cs typeface="B Nazanin" pitchFamily="2" charset="-78"/>
              </a:rPr>
              <a:t>دامنه هر کشوري (به جز آمريکا) از طريق دو حرف مشخص مي شود. براي مثال “</a:t>
            </a:r>
            <a:r>
              <a:rPr lang="en-US" sz="2800" dirty="0" err="1" smtClean="0">
                <a:cs typeface="B Nazanin" pitchFamily="2" charset="-78"/>
              </a:rPr>
              <a:t>ir</a:t>
            </a:r>
            <a:r>
              <a:rPr lang="fa-IR" sz="2800" dirty="0" smtClean="0">
                <a:cs typeface="B Nazanin" pitchFamily="2" charset="-78"/>
              </a:rPr>
              <a:t>” معرف کشور ايران است. </a:t>
            </a:r>
          </a:p>
          <a:p>
            <a:pPr lvl="0" algn="just" rtl="1"/>
            <a:endParaRPr lang="fa-IR" sz="2800" dirty="0" smtClean="0">
              <a:cs typeface="B Nazanin" pitchFamily="2" charset="-78"/>
            </a:endParaRPr>
          </a:p>
          <a:p>
            <a:pPr algn="just" rtl="1"/>
            <a:r>
              <a:rPr lang="fa-IR" sz="2800" dirty="0" smtClean="0">
                <a:cs typeface="B Nazanin" pitchFamily="2" charset="-78"/>
              </a:rPr>
              <a:t>جستجو در حوزه یا دامنه سايت ها به ما امکان مي دهد تا فرآيند جستجو را به حوزه خاصي محدود کنيم نظير سايت هاي وب ايران (</a:t>
            </a:r>
            <a:r>
              <a:rPr lang="en-US" sz="2800" dirty="0" err="1" smtClean="0">
                <a:cs typeface="B Nazanin" pitchFamily="2" charset="-78"/>
              </a:rPr>
              <a:t>ir</a:t>
            </a:r>
            <a:r>
              <a:rPr lang="fa-IR" sz="2800" dirty="0" smtClean="0">
                <a:cs typeface="B Nazanin" pitchFamily="2" charset="-78"/>
              </a:rPr>
              <a:t>)، سايت هاي وب انگلستان (</a:t>
            </a:r>
            <a:r>
              <a:rPr lang="en-US" sz="2800" dirty="0" err="1" smtClean="0">
                <a:cs typeface="B Nazanin" pitchFamily="2" charset="-78"/>
              </a:rPr>
              <a:t>uk</a:t>
            </a:r>
            <a:r>
              <a:rPr lang="fa-IR" sz="2800" dirty="0" smtClean="0">
                <a:cs typeface="B Nazanin" pitchFamily="2" charset="-78"/>
              </a:rPr>
              <a:t>)، سايت هاي وب دانشگاه هاي آمريکا (</a:t>
            </a:r>
            <a:r>
              <a:rPr lang="en-US" sz="2800" dirty="0" err="1" smtClean="0">
                <a:cs typeface="B Nazanin" pitchFamily="2" charset="-78"/>
              </a:rPr>
              <a:t>edu</a:t>
            </a:r>
            <a:r>
              <a:rPr lang="fa-IR" sz="2800" dirty="0" smtClean="0">
                <a:cs typeface="B Nazanin" pitchFamily="2" charset="-78"/>
              </a:rPr>
              <a:t>) </a:t>
            </a:r>
            <a:endParaRPr lang="en-US" sz="2800" dirty="0" smtClean="0">
              <a:cs typeface="B Nazanin" pitchFamily="2" charset="-78"/>
            </a:endParaRPr>
          </a:p>
          <a:p>
            <a:pPr lvl="0" algn="just" rtl="1"/>
            <a:endParaRPr lang="fa-IR" sz="2800" dirty="0" smtClean="0">
              <a:cs typeface="B Nazanin" pitchFamily="2" charset="-78"/>
            </a:endParaRPr>
          </a:p>
          <a:p>
            <a:pPr lvl="0" algn="just" rtl="1"/>
            <a:endParaRPr lang="fa-IR" sz="2800" dirty="0" smtClean="0">
              <a:cs typeface="B Nazanin" pitchFamily="2" charset="-78"/>
            </a:endParaRPr>
          </a:p>
          <a:p>
            <a:pPr lvl="0" algn="just" rtl="1"/>
            <a:endParaRPr lang="en-US" dirty="0" smtClean="0">
              <a:cs typeface="B Nazanin" pitchFamily="2" charset="-78"/>
            </a:endParaRPr>
          </a:p>
          <a:p>
            <a:pPr algn="just" rtl="1">
              <a:buNone/>
            </a:pPr>
            <a:endParaRPr lang="en-US" dirty="0" smtClean="0">
              <a:cs typeface="B Nazanin" pitchFamily="2" charset="-78"/>
            </a:endParaRPr>
          </a:p>
          <a:p>
            <a:pPr algn="just" rtl="1"/>
            <a:endParaRPr lang="en-US" dirty="0">
              <a:cs typeface="B Nazanin" pitchFamily="2" charset="-7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30189"/>
            <a:ext cx="8382000" cy="760412"/>
          </a:xfrm>
        </p:spPr>
        <p:txBody>
          <a:bodyPr/>
          <a:lstStyle/>
          <a:p>
            <a:pPr algn="ctr"/>
            <a:r>
              <a:rPr lang="fa-IR" b="1" dirty="0">
                <a:solidFill>
                  <a:srgbClr val="FFFF00"/>
                </a:solidFill>
                <a:cs typeface="B Nazanin" pitchFamily="2" charset="-78"/>
              </a:rPr>
              <a:t>نکات </a:t>
            </a:r>
            <a:r>
              <a:rPr b="1">
                <a:solidFill>
                  <a:srgbClr val="FFFF00"/>
                </a:solidFill>
                <a:cs typeface="B Nazanin" pitchFamily="2" charset="-78"/>
              </a:rPr>
              <a:t/>
            </a:r>
            <a:br>
              <a:rPr b="1">
                <a:solidFill>
                  <a:srgbClr val="FFFF00"/>
                </a:solidFill>
                <a:cs typeface="B Nazanin" pitchFamily="2" charset="-78"/>
              </a:rPr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143000"/>
            <a:ext cx="8382000" cy="2479414"/>
          </a:xfrm>
        </p:spPr>
        <p:txBody>
          <a:bodyPr>
            <a:noAutofit/>
          </a:bodyPr>
          <a:lstStyle/>
          <a:p>
            <a:pPr lvl="0" algn="just" rtl="1"/>
            <a:r>
              <a:rPr lang="fa-IR" sz="2800" dirty="0" smtClean="0">
                <a:cs typeface="B Nazanin" pitchFamily="2" charset="-78"/>
              </a:rPr>
              <a:t>يکي از راهکارهای محدود کردن جستجوها به منابع علمی: بازيابي صفحات وب متعلق به دانشگاه ها </a:t>
            </a:r>
          </a:p>
          <a:p>
            <a:pPr lvl="0" algn="just" rtl="1"/>
            <a:endParaRPr lang="en-US" sz="2800" dirty="0" smtClean="0">
              <a:cs typeface="B Nazanin" pitchFamily="2" charset="-78"/>
            </a:endParaRPr>
          </a:p>
          <a:p>
            <a:pPr lvl="0" algn="just" rtl="1"/>
            <a:r>
              <a:rPr lang="fa-IR" sz="2800" dirty="0" smtClean="0">
                <a:cs typeface="B Nazanin" pitchFamily="2" charset="-78"/>
              </a:rPr>
              <a:t>استفاده از حوزه </a:t>
            </a:r>
            <a:r>
              <a:rPr lang="en-US" sz="2800" dirty="0" err="1" smtClean="0">
                <a:cs typeface="B Nazanin" pitchFamily="2" charset="-78"/>
              </a:rPr>
              <a:t>edu</a:t>
            </a:r>
            <a:r>
              <a:rPr lang="fa-IR" sz="2800" dirty="0" smtClean="0">
                <a:cs typeface="B Nazanin" pitchFamily="2" charset="-78"/>
              </a:rPr>
              <a:t> براي ثبت سايت دانشگاه هاي امريکا </a:t>
            </a:r>
          </a:p>
          <a:p>
            <a:pPr lvl="0" algn="just" rtl="1"/>
            <a:endParaRPr lang="en-US" sz="2800" dirty="0" smtClean="0">
              <a:cs typeface="B Nazanin" pitchFamily="2" charset="-78"/>
            </a:endParaRPr>
          </a:p>
          <a:p>
            <a:pPr lvl="0" algn="just" rtl="1"/>
            <a:r>
              <a:rPr lang="fa-IR" sz="2800" dirty="0" smtClean="0">
                <a:cs typeface="B Nazanin" pitchFamily="2" charset="-78"/>
              </a:rPr>
              <a:t>استفاده دیگر کشورها از عبارت </a:t>
            </a:r>
            <a:r>
              <a:rPr lang="en-US" sz="2800" dirty="0" smtClean="0">
                <a:cs typeface="B Nazanin" pitchFamily="2" charset="-78"/>
              </a:rPr>
              <a:t>ac </a:t>
            </a:r>
            <a:r>
              <a:rPr lang="fa-IR" sz="2800" dirty="0" smtClean="0">
                <a:cs typeface="B Nazanin" pitchFamily="2" charset="-78"/>
              </a:rPr>
              <a:t> قبل از نام دامنه. مثال : </a:t>
            </a:r>
            <a:r>
              <a:rPr lang="en-US" sz="2800" dirty="0" smtClean="0">
                <a:cs typeface="B Nazanin" pitchFamily="2" charset="-78"/>
              </a:rPr>
              <a:t>ac.ir</a:t>
            </a:r>
            <a:r>
              <a:rPr lang="fa-IR" sz="2800" dirty="0" smtClean="0">
                <a:cs typeface="B Nazanin" pitchFamily="2" charset="-78"/>
              </a:rPr>
              <a:t>  ، </a:t>
            </a:r>
            <a:r>
              <a:rPr lang="en-US" sz="2800" dirty="0" smtClean="0">
                <a:cs typeface="B Nazanin" pitchFamily="2" charset="-78"/>
              </a:rPr>
              <a:t>ac.uk</a:t>
            </a:r>
            <a:endParaRPr lang="fa-IR" sz="2800" dirty="0" smtClean="0">
              <a:cs typeface="B Nazanin" pitchFamily="2" charset="-78"/>
            </a:endParaRPr>
          </a:p>
          <a:p>
            <a:pPr lvl="0" algn="just" rtl="1"/>
            <a:endParaRPr lang="en-US" sz="2800" dirty="0" smtClean="0">
              <a:cs typeface="B Nazanin" pitchFamily="2" charset="-78"/>
            </a:endParaRPr>
          </a:p>
          <a:p>
            <a:pPr algn="just" rtl="1"/>
            <a:r>
              <a:rPr lang="fa-IR" sz="2800" dirty="0" smtClean="0">
                <a:cs typeface="B Nazanin" pitchFamily="2" charset="-78"/>
              </a:rPr>
              <a:t>تفاوت دستورها برای جستجو در دامنه ها در موتورهای کاوش </a:t>
            </a:r>
          </a:p>
          <a:p>
            <a:pPr lvl="2" algn="just" rtl="1"/>
            <a:r>
              <a:rPr lang="en-US" sz="2000" dirty="0" smtClean="0">
                <a:solidFill>
                  <a:srgbClr val="FFC000"/>
                </a:solidFill>
                <a:cs typeface="B Nazanin" pitchFamily="2" charset="-78"/>
              </a:rPr>
              <a:t>AltaVista</a:t>
            </a:r>
            <a:r>
              <a:rPr lang="fa-IR" sz="2000" dirty="0" smtClean="0">
                <a:solidFill>
                  <a:srgbClr val="FFC000"/>
                </a:solidFill>
                <a:cs typeface="B Nazanin" pitchFamily="2" charset="-78"/>
              </a:rPr>
              <a:t> از فرمان “</a:t>
            </a:r>
            <a:r>
              <a:rPr lang="en-US" sz="2000" dirty="0" smtClean="0">
                <a:solidFill>
                  <a:srgbClr val="FFC000"/>
                </a:solidFill>
                <a:cs typeface="B Nazanin" pitchFamily="2" charset="-78"/>
              </a:rPr>
              <a:t>Domain</a:t>
            </a:r>
            <a:r>
              <a:rPr lang="fa-IR" sz="2000" dirty="0" smtClean="0">
                <a:solidFill>
                  <a:srgbClr val="FFC000"/>
                </a:solidFill>
                <a:cs typeface="B Nazanin" pitchFamily="2" charset="-78"/>
              </a:rPr>
              <a:t>:” و </a:t>
            </a:r>
            <a:r>
              <a:rPr lang="en-US" sz="2000" dirty="0" smtClean="0">
                <a:solidFill>
                  <a:srgbClr val="FFC000"/>
                </a:solidFill>
                <a:cs typeface="B Nazanin" pitchFamily="2" charset="-78"/>
              </a:rPr>
              <a:t>Google </a:t>
            </a:r>
            <a:r>
              <a:rPr lang="fa-IR" sz="2000" dirty="0" smtClean="0">
                <a:solidFill>
                  <a:srgbClr val="FFC000"/>
                </a:solidFill>
                <a:cs typeface="B Nazanin" pitchFamily="2" charset="-78"/>
              </a:rPr>
              <a:t>از فرمان</a:t>
            </a:r>
            <a:r>
              <a:rPr lang="en-US" sz="2000" dirty="0" smtClean="0">
                <a:solidFill>
                  <a:srgbClr val="FFC000"/>
                </a:solidFill>
                <a:cs typeface="B Nazanin" pitchFamily="2" charset="-78"/>
              </a:rPr>
              <a:t>site:” </a:t>
            </a:r>
            <a:r>
              <a:rPr lang="fa-IR" sz="2000" dirty="0" smtClean="0">
                <a:solidFill>
                  <a:srgbClr val="FFC000"/>
                </a:solidFill>
                <a:cs typeface="B Nazanin" pitchFamily="2" charset="-78"/>
              </a:rPr>
              <a:t>” </a:t>
            </a:r>
            <a:endParaRPr lang="en-US" sz="2000" dirty="0">
              <a:solidFill>
                <a:srgbClr val="FFC000"/>
              </a:solidFill>
              <a:cs typeface="B Nazanin" pitchFamily="2" charset="-78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329595"/>
          </a:xfrm>
        </p:spPr>
        <p:txBody>
          <a:bodyPr/>
          <a:lstStyle/>
          <a:p>
            <a:pPr algn="ctr"/>
            <a:r>
              <a:rPr lang="fa-IR" b="1" dirty="0">
                <a:solidFill>
                  <a:srgbClr val="FFFF00"/>
                </a:solidFill>
                <a:cs typeface="B Nazanin" pitchFamily="2" charset="-78"/>
              </a:rPr>
              <a:t>نکات </a:t>
            </a:r>
            <a:br>
              <a:rPr lang="fa-IR" b="1" dirty="0">
                <a:solidFill>
                  <a:srgbClr val="FFFF00"/>
                </a:solidFill>
                <a:cs typeface="B Nazanin" pitchFamily="2" charset="-78"/>
              </a:rPr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lvl="0" algn="just" rtl="1"/>
            <a:r>
              <a:rPr lang="fa-IR" sz="2800" dirty="0" smtClean="0">
                <a:cs typeface="B Nazanin" pitchFamily="2" charset="-78"/>
              </a:rPr>
              <a:t>امکان ترکیب این دستور با عملگرهای بولی </a:t>
            </a:r>
          </a:p>
          <a:p>
            <a:pPr lvl="0" algn="just" rtl="1"/>
            <a:endParaRPr lang="en-US" sz="2800" dirty="0" smtClean="0">
              <a:cs typeface="B Nazanin" pitchFamily="2" charset="-78"/>
            </a:endParaRPr>
          </a:p>
          <a:p>
            <a:pPr lvl="1" algn="just" rtl="1"/>
            <a:r>
              <a:rPr lang="fa-IR" dirty="0" smtClean="0">
                <a:cs typeface="B Nazanin" pitchFamily="2" charset="-78"/>
              </a:rPr>
              <a:t>مثال: جستجو به دنبال عبارت انقلاب اسلامی ایران در وب سایت های ایران</a:t>
            </a:r>
            <a:endParaRPr lang="en-US" dirty="0" smtClean="0">
              <a:cs typeface="B Nazanin" pitchFamily="2" charset="-78"/>
            </a:endParaRPr>
          </a:p>
          <a:p>
            <a:pPr lvl="3" algn="just" rtl="1"/>
            <a:r>
              <a:rPr lang="en-US" sz="2000" dirty="0" smtClean="0">
                <a:cs typeface="B Nazanin" pitchFamily="2" charset="-78"/>
              </a:rPr>
              <a:t>“Islamic Revolution of Iran” AND </a:t>
            </a:r>
            <a:r>
              <a:rPr lang="en-US" sz="2000" dirty="0" err="1" smtClean="0">
                <a:cs typeface="B Nazanin" pitchFamily="2" charset="-78"/>
              </a:rPr>
              <a:t>domain:ir</a:t>
            </a:r>
            <a:endParaRPr lang="en-US" sz="2000" dirty="0" smtClean="0">
              <a:cs typeface="B Nazanin" pitchFamily="2" charset="-78"/>
            </a:endParaRPr>
          </a:p>
          <a:p>
            <a:pPr algn="just" rtl="1"/>
            <a:endParaRPr lang="en-US" sz="2800" dirty="0" smtClean="0">
              <a:cs typeface="B Nazanin" pitchFamily="2" charset="-78"/>
            </a:endParaRPr>
          </a:p>
          <a:p>
            <a:pPr lvl="1" algn="just" rtl="1"/>
            <a:r>
              <a:rPr lang="fa-IR" dirty="0" smtClean="0">
                <a:cs typeface="B Nazanin" pitchFamily="2" charset="-78"/>
              </a:rPr>
              <a:t>جستجو به دنبال مجلات الکترونیکی در خارج از حوزه وب سایت های دانشگاهی امریکا</a:t>
            </a:r>
            <a:endParaRPr lang="en-US" dirty="0" smtClean="0">
              <a:cs typeface="B Nazanin" pitchFamily="2" charset="-78"/>
            </a:endParaRPr>
          </a:p>
          <a:p>
            <a:pPr lvl="2" algn="just" rtl="1"/>
            <a:r>
              <a:rPr lang="en-US" sz="2000" dirty="0" smtClean="0">
                <a:cs typeface="B Nazanin" pitchFamily="2" charset="-78"/>
              </a:rPr>
              <a:t>" Electronic Journals" AND NOT </a:t>
            </a:r>
            <a:r>
              <a:rPr lang="en-US" sz="2000" dirty="0" err="1" smtClean="0">
                <a:cs typeface="B Nazanin" pitchFamily="2" charset="-78"/>
              </a:rPr>
              <a:t>domai</a:t>
            </a:r>
            <a:r>
              <a:rPr lang="en-US" dirty="0" err="1" smtClean="0">
                <a:cs typeface="B Nazanin" pitchFamily="2" charset="-78"/>
              </a:rPr>
              <a:t>n:edu</a:t>
            </a:r>
            <a:endParaRPr lang="en-US" dirty="0" smtClean="0">
              <a:cs typeface="B Nazanin" pitchFamily="2" charset="-78"/>
            </a:endParaRPr>
          </a:p>
          <a:p>
            <a:pPr algn="just" rtl="1">
              <a:buNone/>
            </a:pPr>
            <a:endParaRPr lang="en-US" dirty="0">
              <a:cs typeface="B Nazanin" pitchFamily="2" charset="-78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3200" b="1" dirty="0" smtClean="0">
                <a:solidFill>
                  <a:srgbClr val="FFFF00"/>
                </a:solidFill>
                <a:cs typeface="B Nazanin" pitchFamily="2" charset="-78"/>
              </a:rPr>
              <a:t>راهکارهای افزایش دقت جستجو در وب  (ادامه</a:t>
            </a:r>
            <a:r>
              <a:rPr sz="3200" b="1" smtClean="0">
                <a:solidFill>
                  <a:srgbClr val="FFFF00"/>
                </a:solidFill>
                <a:cs typeface="B Nazanin" pitchFamily="2" charset="-78"/>
              </a:rPr>
              <a:t>(</a:t>
            </a:r>
            <a:endParaRPr lang="en-US" sz="3200" b="1" dirty="0">
              <a:solidFill>
                <a:srgbClr val="FFFF00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1"/>
            <a:ext cx="8382000" cy="2954655"/>
          </a:xfrm>
        </p:spPr>
        <p:txBody>
          <a:bodyPr/>
          <a:lstStyle/>
          <a:p>
            <a:pPr algn="r" rtl="1"/>
            <a:r>
              <a:rPr lang="fa-IR" b="1" dirty="0" smtClean="0">
                <a:solidFill>
                  <a:srgbClr val="FFC000"/>
                </a:solidFill>
                <a:cs typeface="B Nazanin" pitchFamily="2" charset="-78"/>
              </a:rPr>
              <a:t>جستجوي در سايت ميزبان </a:t>
            </a:r>
            <a:r>
              <a:rPr lang="fa-IR" b="1" dirty="0" smtClean="0">
                <a:cs typeface="B Nazanin" pitchFamily="2" charset="-78"/>
              </a:rPr>
              <a:t/>
            </a:r>
            <a:br>
              <a:rPr lang="fa-IR" b="1" dirty="0" smtClean="0">
                <a:cs typeface="B Nazanin" pitchFamily="2" charset="-78"/>
              </a:rPr>
            </a:br>
            <a:endParaRPr lang="en-US" dirty="0" smtClean="0">
              <a:cs typeface="B Nazanin" pitchFamily="2" charset="-78"/>
            </a:endParaRPr>
          </a:p>
          <a:p>
            <a:pPr lvl="0" algn="just" rtl="1"/>
            <a:r>
              <a:rPr lang="fa-IR" sz="3200" dirty="0" smtClean="0">
                <a:cs typeface="B Nazanin" pitchFamily="2" charset="-78"/>
              </a:rPr>
              <a:t>با جستجو در سايت ميزبان ، مي توان جستجو را تنها به سايت دلخواه محدود کرد. مثال:</a:t>
            </a:r>
            <a:endParaRPr lang="en-US" sz="3200" dirty="0" smtClean="0">
              <a:cs typeface="B Nazanin" pitchFamily="2" charset="-78"/>
            </a:endParaRPr>
          </a:p>
          <a:p>
            <a:pPr algn="just" rtl="1"/>
            <a:r>
              <a:rPr lang="en-US" sz="3200" dirty="0" smtClean="0">
                <a:cs typeface="B Nazanin" pitchFamily="2" charset="-78"/>
              </a:rPr>
              <a:t>windows security AND </a:t>
            </a:r>
            <a:r>
              <a:rPr lang="en-US" sz="3200" dirty="0" err="1" smtClean="0">
                <a:cs typeface="B Nazanin" pitchFamily="2" charset="-78"/>
              </a:rPr>
              <a:t>site:microsoft.com</a:t>
            </a:r>
            <a:endParaRPr lang="en-US" sz="3200" dirty="0" smtClean="0">
              <a:cs typeface="B Nazanin" pitchFamily="2" charset="-78"/>
            </a:endParaRPr>
          </a:p>
          <a:p>
            <a:pPr algn="just" rtl="1"/>
            <a:endParaRPr lang="en-US" sz="3200" dirty="0">
              <a:cs typeface="B Nazanin" pitchFamily="2" charset="-78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329595"/>
          </a:xfrm>
        </p:spPr>
        <p:txBody>
          <a:bodyPr/>
          <a:lstStyle/>
          <a:p>
            <a:pPr algn="ctr"/>
            <a:r>
              <a:rPr lang="fa-IR" b="1" dirty="0">
                <a:solidFill>
                  <a:srgbClr val="FFFF00"/>
                </a:solidFill>
                <a:cs typeface="B Nazanin" pitchFamily="2" charset="-78"/>
              </a:rPr>
              <a:t>نکات</a:t>
            </a:r>
            <a:r>
              <a:rPr>
                <a:solidFill>
                  <a:srgbClr val="FFFF00"/>
                </a:solidFill>
                <a:cs typeface="B Nazanin" pitchFamily="2" charset="-78"/>
              </a:rPr>
              <a:t/>
            </a:r>
            <a:br>
              <a:rPr>
                <a:solidFill>
                  <a:srgbClr val="FFFF00"/>
                </a:solidFill>
                <a:cs typeface="B Nazanin" pitchFamily="2" charset="-78"/>
              </a:rPr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lvl="0" algn="just" rtl="1"/>
            <a:r>
              <a:rPr lang="fa-IR" sz="2800" dirty="0" smtClean="0">
                <a:cs typeface="B Nazanin" pitchFamily="2" charset="-78"/>
              </a:rPr>
              <a:t>استفاده از دستورات گوناگون در ابزارهاي کاوش مختلف </a:t>
            </a:r>
          </a:p>
          <a:p>
            <a:pPr lvl="1" algn="just" rtl="1"/>
            <a:r>
              <a:rPr lang="fa-IR" sz="2400" dirty="0" smtClean="0">
                <a:solidFill>
                  <a:srgbClr val="FFC000"/>
                </a:solidFill>
                <a:cs typeface="B Nazanin" pitchFamily="2" charset="-78"/>
              </a:rPr>
              <a:t>مثال موتور کاوش </a:t>
            </a:r>
            <a:r>
              <a:rPr lang="en-US" sz="2400" dirty="0" smtClean="0">
                <a:solidFill>
                  <a:srgbClr val="FFC000"/>
                </a:solidFill>
                <a:cs typeface="B Nazanin" pitchFamily="2" charset="-78"/>
              </a:rPr>
              <a:t>Alta Vista</a:t>
            </a:r>
            <a:r>
              <a:rPr lang="fa-IR" sz="2400" dirty="0" smtClean="0">
                <a:solidFill>
                  <a:srgbClr val="FFC000"/>
                </a:solidFill>
                <a:cs typeface="B Nazanin" pitchFamily="2" charset="-78"/>
              </a:rPr>
              <a:t> از فرمان “</a:t>
            </a:r>
            <a:r>
              <a:rPr lang="en-US" sz="2400" dirty="0" smtClean="0">
                <a:solidFill>
                  <a:srgbClr val="FFC000"/>
                </a:solidFill>
                <a:cs typeface="B Nazanin" pitchFamily="2" charset="-78"/>
              </a:rPr>
              <a:t>host:</a:t>
            </a:r>
            <a:r>
              <a:rPr lang="fa-IR" sz="2400" dirty="0" smtClean="0">
                <a:solidFill>
                  <a:srgbClr val="FFC000"/>
                </a:solidFill>
                <a:cs typeface="B Nazanin" pitchFamily="2" charset="-78"/>
              </a:rPr>
              <a:t>” و موتور کاوش </a:t>
            </a:r>
            <a:r>
              <a:rPr lang="en-US" sz="2400" dirty="0" smtClean="0">
                <a:solidFill>
                  <a:srgbClr val="FFC000"/>
                </a:solidFill>
                <a:cs typeface="B Nazanin" pitchFamily="2" charset="-78"/>
              </a:rPr>
              <a:t>Google</a:t>
            </a:r>
            <a:r>
              <a:rPr lang="fa-IR" sz="2400" dirty="0" smtClean="0">
                <a:solidFill>
                  <a:srgbClr val="FFC000"/>
                </a:solidFill>
                <a:cs typeface="B Nazanin" pitchFamily="2" charset="-78"/>
              </a:rPr>
              <a:t> از فرمان “</a:t>
            </a:r>
            <a:r>
              <a:rPr lang="en-US" sz="2400" dirty="0" smtClean="0">
                <a:solidFill>
                  <a:srgbClr val="FFC000"/>
                </a:solidFill>
                <a:cs typeface="B Nazanin" pitchFamily="2" charset="-78"/>
              </a:rPr>
              <a:t>site:</a:t>
            </a:r>
            <a:r>
              <a:rPr lang="fa-IR" sz="2400" dirty="0" smtClean="0">
                <a:solidFill>
                  <a:srgbClr val="FFC000"/>
                </a:solidFill>
                <a:cs typeface="B Nazanin" pitchFamily="2" charset="-78"/>
              </a:rPr>
              <a:t>” </a:t>
            </a:r>
            <a:endParaRPr lang="en-US" sz="2400" dirty="0" smtClean="0">
              <a:solidFill>
                <a:srgbClr val="FFC000"/>
              </a:solidFill>
              <a:cs typeface="B Nazanin" pitchFamily="2" charset="-78"/>
            </a:endParaRPr>
          </a:p>
          <a:p>
            <a:pPr lvl="0" algn="just" rtl="1"/>
            <a:r>
              <a:rPr lang="fa-IR" sz="2800" dirty="0" smtClean="0">
                <a:cs typeface="B Nazanin" pitchFamily="2" charset="-78"/>
              </a:rPr>
              <a:t>امکان ترکیب با عملگرهای بولی </a:t>
            </a:r>
          </a:p>
          <a:p>
            <a:pPr lvl="0" algn="just" rtl="1"/>
            <a:r>
              <a:rPr lang="fa-IR" sz="2800" dirty="0" smtClean="0">
                <a:cs typeface="B Nazanin" pitchFamily="2" charset="-78"/>
              </a:rPr>
              <a:t>مثال : </a:t>
            </a:r>
            <a:r>
              <a:rPr lang="en-US" sz="2800" dirty="0" smtClean="0">
                <a:cs typeface="B Nazanin" pitchFamily="2" charset="-78"/>
              </a:rPr>
              <a:t>windows security AND </a:t>
            </a:r>
            <a:r>
              <a:rPr lang="en-US" sz="2800" dirty="0" err="1" smtClean="0">
                <a:cs typeface="B Nazanin" pitchFamily="2" charset="-78"/>
              </a:rPr>
              <a:t>site:microsoft.com</a:t>
            </a:r>
            <a:endParaRPr lang="en-US" sz="2800" dirty="0" smtClean="0">
              <a:cs typeface="B Nazanin" pitchFamily="2" charset="-78"/>
            </a:endParaRPr>
          </a:p>
          <a:p>
            <a:pPr algn="just" rtl="1">
              <a:buNone/>
            </a:pPr>
            <a:r>
              <a:rPr lang="fa-IR" sz="3600" dirty="0" smtClean="0">
                <a:cs typeface="B Nazanin" pitchFamily="2" charset="-78"/>
              </a:rPr>
              <a:t/>
            </a:r>
            <a:br>
              <a:rPr lang="fa-IR" sz="3600" dirty="0" smtClean="0">
                <a:cs typeface="B Nazanin" pitchFamily="2" charset="-78"/>
              </a:rPr>
            </a:br>
            <a:endParaRPr lang="en-US" sz="3600" dirty="0">
              <a:cs typeface="B Nazanin" pitchFamily="2" charset="-78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4438138"/>
          </a:xfrm>
        </p:spPr>
        <p:txBody>
          <a:bodyPr/>
          <a:lstStyle/>
          <a:p>
            <a:pPr algn="just" rtl="1"/>
            <a:r>
              <a:rPr lang="fa-IR" sz="3200" b="1" dirty="0" smtClean="0">
                <a:cs typeface="B Nazanin" pitchFamily="2" charset="-78"/>
              </a:rPr>
              <a:t>معيارهاي جستجوي ويژه در ابزارهاي کاوش اينترنت</a:t>
            </a:r>
            <a:endParaRPr lang="en-US" sz="3200" dirty="0" smtClean="0">
              <a:cs typeface="B Nazanin" pitchFamily="2" charset="-78"/>
            </a:endParaRPr>
          </a:p>
          <a:p>
            <a:pPr lvl="1" algn="just" rtl="1"/>
            <a:r>
              <a:rPr lang="fa-IR" sz="2800" b="1" dirty="0" smtClean="0">
                <a:cs typeface="B Nazanin" pitchFamily="2" charset="-78"/>
              </a:rPr>
              <a:t>جستجوي کليدواژه در عنوان صفحات وب</a:t>
            </a:r>
            <a:r>
              <a:rPr lang="fa-IR" sz="2800" dirty="0" smtClean="0">
                <a:cs typeface="B Nazanin" pitchFamily="2" charset="-78"/>
              </a:rPr>
              <a:t> </a:t>
            </a:r>
            <a:endParaRPr lang="en-US" sz="2800" dirty="0" smtClean="0">
              <a:cs typeface="B Nazanin" pitchFamily="2" charset="-78"/>
            </a:endParaRPr>
          </a:p>
          <a:p>
            <a:pPr lvl="1" algn="just" rtl="1"/>
            <a:r>
              <a:rPr lang="fa-IR" sz="2800" b="1" dirty="0" smtClean="0">
                <a:cs typeface="B Nazanin" pitchFamily="2" charset="-78"/>
              </a:rPr>
              <a:t>جستجوي دامنه ها </a:t>
            </a:r>
            <a:r>
              <a:rPr lang="en-US" sz="2800" b="1" dirty="0" smtClean="0">
                <a:cs typeface="B Nazanin" pitchFamily="2" charset="-78"/>
              </a:rPr>
              <a:t>(domain)</a:t>
            </a:r>
            <a:r>
              <a:rPr lang="en-US" sz="2800" dirty="0" smtClean="0">
                <a:cs typeface="B Nazanin" pitchFamily="2" charset="-78"/>
              </a:rPr>
              <a:t> </a:t>
            </a:r>
          </a:p>
          <a:p>
            <a:pPr lvl="1" algn="just" rtl="1"/>
            <a:r>
              <a:rPr lang="fa-IR" sz="2800" b="1" dirty="0" smtClean="0">
                <a:cs typeface="B Nazanin" pitchFamily="2" charset="-78"/>
              </a:rPr>
              <a:t>جستجوي در سايت ميزبان </a:t>
            </a:r>
            <a:endParaRPr lang="en-US" sz="2800" dirty="0" smtClean="0">
              <a:cs typeface="B Nazanin" pitchFamily="2" charset="-78"/>
            </a:endParaRPr>
          </a:p>
          <a:p>
            <a:pPr lvl="1" algn="just" rtl="1"/>
            <a:r>
              <a:rPr lang="fa-IR" sz="2800" b="1" dirty="0" smtClean="0">
                <a:cs typeface="B Nazanin" pitchFamily="2" charset="-78"/>
              </a:rPr>
              <a:t>جستجوي کليدواژه ها در نشاني صفحات وب</a:t>
            </a:r>
            <a:r>
              <a:rPr lang="fa-IR" sz="2800" dirty="0" smtClean="0">
                <a:cs typeface="B Nazanin" pitchFamily="2" charset="-78"/>
              </a:rPr>
              <a:t> </a:t>
            </a:r>
          </a:p>
          <a:p>
            <a:pPr lvl="1" algn="just" rtl="1"/>
            <a:endParaRPr lang="en-US" sz="2800" dirty="0" smtClean="0">
              <a:cs typeface="B Nazanin" pitchFamily="2" charset="-78"/>
            </a:endParaRPr>
          </a:p>
          <a:p>
            <a:pPr algn="just" rtl="1"/>
            <a:r>
              <a:rPr lang="fa-IR" sz="3200" b="1" dirty="0" smtClean="0">
                <a:cs typeface="B Nazanin" pitchFamily="2" charset="-78"/>
              </a:rPr>
              <a:t>جمع بندي نکات جستجو</a:t>
            </a:r>
            <a:endParaRPr lang="en-US" sz="3200" dirty="0" smtClean="0">
              <a:cs typeface="B Nazanin" pitchFamily="2" charset="-78"/>
            </a:endParaRPr>
          </a:p>
          <a:p>
            <a:pPr algn="just" rtl="1">
              <a:buNone/>
            </a:pPr>
            <a:r>
              <a:rPr lang="en-US" sz="3200" dirty="0" smtClean="0">
                <a:cs typeface="B Nazanin" pitchFamily="2" charset="-78"/>
              </a:rPr>
              <a:t> </a:t>
            </a:r>
          </a:p>
          <a:p>
            <a:pPr algn="just" rtl="1"/>
            <a:endParaRPr lang="en-US" sz="3200" dirty="0">
              <a:cs typeface="B Nazanin" pitchFamily="2" charset="-78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82000" cy="685800"/>
          </a:xfrm>
        </p:spPr>
        <p:txBody>
          <a:bodyPr>
            <a:normAutofit fontScale="90000"/>
          </a:bodyPr>
          <a:lstStyle/>
          <a:p>
            <a:pPr algn="just" rtl="1"/>
            <a:r>
              <a:rPr lang="fa-IR" sz="3200" b="1" dirty="0" smtClean="0">
                <a:solidFill>
                  <a:srgbClr val="FFFF00"/>
                </a:solidFill>
                <a:cs typeface="B Nazanin" pitchFamily="2" charset="-78"/>
              </a:rPr>
              <a:t>مثال : جستجو در سایت مایکروسافت به دنبال راهکارهای امنیتی ویندوز</a:t>
            </a:r>
            <a:r>
              <a:rPr lang="en-US" sz="3200" dirty="0" smtClean="0">
                <a:solidFill>
                  <a:srgbClr val="FFFF00"/>
                </a:solidFill>
                <a:cs typeface="B Nazanin" pitchFamily="2" charset="-78"/>
              </a:rPr>
              <a:t/>
            </a:r>
            <a:br>
              <a:rPr lang="en-US" sz="3200" dirty="0" smtClean="0">
                <a:solidFill>
                  <a:srgbClr val="FFFF00"/>
                </a:solidFill>
                <a:cs typeface="B Nazanin" pitchFamily="2" charset="-78"/>
              </a:rPr>
            </a:br>
            <a:endParaRPr lang="en-US" sz="3200" dirty="0">
              <a:solidFill>
                <a:srgbClr val="FFFF00"/>
              </a:solidFill>
              <a:cs typeface="B Nazanin" pitchFamily="2" charset="-78"/>
            </a:endParaRPr>
          </a:p>
        </p:txBody>
      </p: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0" y="381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6321" name="Object 1"/>
          <p:cNvGraphicFramePr>
            <a:graphicFrameLocks noChangeAspect="1"/>
          </p:cNvGraphicFramePr>
          <p:nvPr/>
        </p:nvGraphicFramePr>
        <p:xfrm>
          <a:off x="990600" y="914400"/>
          <a:ext cx="6400800" cy="57072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51" name="Slide" r:id="rId4" imgW="4570654" imgH="3427618" progId="PowerPoint.Slide.12">
                  <p:embed/>
                </p:oleObj>
              </mc:Choice>
              <mc:Fallback>
                <p:oleObj name="Slide" r:id="rId4" imgW="4570654" imgH="3427618" progId="PowerPoint.Slide.12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914400"/>
                        <a:ext cx="6400800" cy="570721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3200" b="1" dirty="0" smtClean="0">
                <a:solidFill>
                  <a:srgbClr val="FFFF00"/>
                </a:solidFill>
                <a:cs typeface="B Nazanin" pitchFamily="2" charset="-78"/>
              </a:rPr>
              <a:t>راهکارهای افزایش دقت جستجو در وب  (ادامه)</a:t>
            </a:r>
            <a:endParaRPr lang="en-US" sz="3200" b="1" dirty="0">
              <a:solidFill>
                <a:srgbClr val="FFFF00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382000" cy="2556937"/>
          </a:xfrm>
        </p:spPr>
        <p:txBody>
          <a:bodyPr>
            <a:noAutofit/>
          </a:bodyPr>
          <a:lstStyle/>
          <a:p>
            <a:pPr algn="just" rtl="1"/>
            <a:r>
              <a:rPr lang="fa-IR" b="1" dirty="0" smtClean="0">
                <a:solidFill>
                  <a:srgbClr val="FFC000"/>
                </a:solidFill>
                <a:cs typeface="B Nazanin" pitchFamily="2" charset="-78"/>
              </a:rPr>
              <a:t>جستجوي کليدواژه ها در نشاني صفحات وب</a:t>
            </a:r>
            <a:endParaRPr lang="en-US" b="1" dirty="0" smtClean="0">
              <a:solidFill>
                <a:srgbClr val="FFC000"/>
              </a:solidFill>
              <a:cs typeface="B Nazanin" pitchFamily="2" charset="-78"/>
            </a:endParaRPr>
          </a:p>
          <a:p>
            <a:pPr algn="just" rtl="1">
              <a:buNone/>
            </a:pPr>
            <a:r>
              <a:rPr lang="fa-IR" dirty="0" smtClean="0">
                <a:cs typeface="B Nazanin" pitchFamily="2" charset="-78"/>
              </a:rPr>
              <a:t> </a:t>
            </a:r>
            <a:endParaRPr lang="en-US" dirty="0" smtClean="0">
              <a:cs typeface="B Nazanin" pitchFamily="2" charset="-78"/>
            </a:endParaRPr>
          </a:p>
          <a:p>
            <a:pPr lvl="0" algn="just" rtl="1"/>
            <a:r>
              <a:rPr lang="fa-IR" dirty="0" smtClean="0">
                <a:cs typeface="B Nazanin" pitchFamily="2" charset="-78"/>
              </a:rPr>
              <a:t>پیش بینی قابليت جستجوي کليدواژه ها در نشاني دقیق صفحات وب (</a:t>
            </a:r>
            <a:r>
              <a:rPr lang="en-US" dirty="0" smtClean="0">
                <a:cs typeface="B Nazanin" pitchFamily="2" charset="-78"/>
              </a:rPr>
              <a:t>URL</a:t>
            </a:r>
            <a:r>
              <a:rPr lang="fa-IR" dirty="0" smtClean="0">
                <a:cs typeface="B Nazanin" pitchFamily="2" charset="-78"/>
              </a:rPr>
              <a:t>) در اغلب موتورهاي کاوش </a:t>
            </a:r>
          </a:p>
          <a:p>
            <a:pPr lvl="0" algn="just" rtl="1"/>
            <a:endParaRPr lang="en-US" dirty="0" smtClean="0">
              <a:cs typeface="B Nazanin" pitchFamily="2" charset="-78"/>
            </a:endParaRPr>
          </a:p>
          <a:p>
            <a:pPr lvl="0" algn="just" rtl="1"/>
            <a:r>
              <a:rPr lang="fa-IR" dirty="0" smtClean="0">
                <a:cs typeface="B Nazanin" pitchFamily="2" charset="-78"/>
              </a:rPr>
              <a:t>تفاوت اصلي جستجوي کليدواژه ها در نشانی صفحات وب  با جستجوي حوزه سايت ها </a:t>
            </a:r>
          </a:p>
          <a:p>
            <a:pPr lvl="3" algn="just" rtl="1"/>
            <a:r>
              <a:rPr lang="fa-IR" dirty="0" smtClean="0">
                <a:cs typeface="B Nazanin" pitchFamily="2" charset="-78"/>
              </a:rPr>
              <a:t>این روش جستجو تنها به حوزه محدود نمی شود بلکه هر بخشی از نشانی حتی نام فایل مورد نظر را می توان جستجو و بازيابي کرد. </a:t>
            </a:r>
            <a:endParaRPr lang="en-US" dirty="0" smtClean="0">
              <a:cs typeface="B Nazanin" pitchFamily="2" charset="-78"/>
            </a:endParaRPr>
          </a:p>
          <a:p>
            <a:pPr algn="just" rtl="1">
              <a:buNone/>
            </a:pPr>
            <a:r>
              <a:rPr lang="fa-IR" dirty="0" smtClean="0">
                <a:cs typeface="B Nazanin" pitchFamily="2" charset="-78"/>
              </a:rPr>
              <a:t/>
            </a:r>
            <a:br>
              <a:rPr lang="fa-IR" dirty="0" smtClean="0">
                <a:cs typeface="B Nazanin" pitchFamily="2" charset="-78"/>
              </a:rPr>
            </a:br>
            <a:r>
              <a:rPr lang="fa-IR" dirty="0" smtClean="0">
                <a:cs typeface="B Nazanin" pitchFamily="2" charset="-78"/>
              </a:rPr>
              <a:t> </a:t>
            </a:r>
            <a:endParaRPr lang="en-US" dirty="0">
              <a:cs typeface="B Nazanin" pitchFamily="2" charset="-78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30189"/>
            <a:ext cx="8382000" cy="684212"/>
          </a:xfrm>
        </p:spPr>
        <p:txBody>
          <a:bodyPr/>
          <a:lstStyle/>
          <a:p>
            <a:pPr algn="ctr"/>
            <a:r>
              <a:rPr lang="fa-IR" b="1" dirty="0">
                <a:solidFill>
                  <a:schemeClr val="tx2"/>
                </a:solidFill>
                <a:cs typeface="B Nazanin" pitchFamily="2" charset="-78"/>
              </a:rPr>
              <a:t>نکات </a:t>
            </a:r>
            <a:r>
              <a:rPr b="1">
                <a:solidFill>
                  <a:schemeClr val="tx2"/>
                </a:solidFill>
                <a:cs typeface="B Nazanin" pitchFamily="2" charset="-78"/>
              </a:rPr>
              <a:t/>
            </a:r>
            <a:br>
              <a:rPr b="1">
                <a:solidFill>
                  <a:schemeClr val="tx2"/>
                </a:solidFill>
                <a:cs typeface="B Nazanin" pitchFamily="2" charset="-78"/>
              </a:rPr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lvl="0" algn="just" rtl="1"/>
            <a:r>
              <a:rPr lang="fa-IR" dirty="0" smtClean="0">
                <a:cs typeface="B Nazanin" pitchFamily="2" charset="-78"/>
              </a:rPr>
              <a:t>استفاده از شیوه های گوناگون ابزارهاي کاوش براي اجراي جستجو در سايت ميزبان </a:t>
            </a:r>
          </a:p>
          <a:p>
            <a:pPr lvl="1" algn="just" rtl="1"/>
            <a:r>
              <a:rPr lang="fa-IR" dirty="0" smtClean="0">
                <a:cs typeface="B Nazanin" pitchFamily="2" charset="-78"/>
              </a:rPr>
              <a:t>مثال موتور کاوش </a:t>
            </a:r>
            <a:r>
              <a:rPr lang="en-US" dirty="0" smtClean="0">
                <a:cs typeface="B Nazanin" pitchFamily="2" charset="-78"/>
              </a:rPr>
              <a:t>Google</a:t>
            </a:r>
            <a:r>
              <a:rPr lang="fa-IR" dirty="0" smtClean="0">
                <a:cs typeface="B Nazanin" pitchFamily="2" charset="-78"/>
              </a:rPr>
              <a:t>  از دستور </a:t>
            </a:r>
            <a:r>
              <a:rPr lang="en-US" dirty="0" err="1" smtClean="0">
                <a:cs typeface="B Nazanin" pitchFamily="2" charset="-78"/>
              </a:rPr>
              <a:t>inurl</a:t>
            </a:r>
            <a:r>
              <a:rPr lang="en-US" dirty="0" smtClean="0">
                <a:cs typeface="B Nazanin" pitchFamily="2" charset="-78"/>
              </a:rPr>
              <a:t>: </a:t>
            </a:r>
            <a:r>
              <a:rPr lang="fa-IR" dirty="0" smtClean="0">
                <a:cs typeface="B Nazanin" pitchFamily="2" charset="-78"/>
              </a:rPr>
              <a:t>يا </a:t>
            </a:r>
            <a:r>
              <a:rPr lang="en-US" dirty="0" err="1" smtClean="0">
                <a:cs typeface="B Nazanin" pitchFamily="2" charset="-78"/>
              </a:rPr>
              <a:t>allinurl</a:t>
            </a:r>
            <a:r>
              <a:rPr lang="en-US" dirty="0" smtClean="0">
                <a:cs typeface="B Nazanin" pitchFamily="2" charset="-78"/>
              </a:rPr>
              <a:t>:</a:t>
            </a:r>
            <a:endParaRPr lang="fa-IR" dirty="0" smtClean="0">
              <a:cs typeface="B Nazanin" pitchFamily="2" charset="-78"/>
            </a:endParaRPr>
          </a:p>
          <a:p>
            <a:pPr lvl="1" algn="just" rtl="1"/>
            <a:endParaRPr lang="en-US" dirty="0" smtClean="0">
              <a:cs typeface="B Nazanin" pitchFamily="2" charset="-78"/>
            </a:endParaRPr>
          </a:p>
          <a:p>
            <a:pPr algn="just" rtl="1">
              <a:buNone/>
            </a:pPr>
            <a:endParaRPr lang="en-US" dirty="0">
              <a:cs typeface="B Nazanin" pitchFamily="2" charset="-78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57200"/>
            <a:ext cx="8382000" cy="2210862"/>
          </a:xfrm>
        </p:spPr>
        <p:txBody>
          <a:bodyPr>
            <a:noAutofit/>
          </a:bodyPr>
          <a:lstStyle/>
          <a:p>
            <a:pPr lvl="0" algn="just" rtl="1"/>
            <a:r>
              <a:rPr lang="fa-IR" sz="2800" dirty="0" smtClean="0">
                <a:cs typeface="B Nazanin" pitchFamily="2" charset="-78"/>
              </a:rPr>
              <a:t>اگر  از </a:t>
            </a:r>
            <a:r>
              <a:rPr lang="en-US" sz="2800" dirty="0" err="1" smtClean="0">
                <a:solidFill>
                  <a:srgbClr val="FFC000"/>
                </a:solidFill>
                <a:cs typeface="B Nazanin" pitchFamily="2" charset="-78"/>
              </a:rPr>
              <a:t>allinurl</a:t>
            </a:r>
            <a:r>
              <a:rPr lang="fa-IR" sz="2800" dirty="0" smtClean="0">
                <a:cs typeface="B Nazanin" pitchFamily="2" charset="-78"/>
              </a:rPr>
              <a:t> استفاده شود ، نمي توان آن را با ساير عملگرها ترکيب کرد.  مثال : براي يافتن صفحاتي که در نام و نشاني آنها </a:t>
            </a:r>
            <a:r>
              <a:rPr lang="en-US" sz="2800" dirty="0" smtClean="0">
                <a:cs typeface="B Nazanin" pitchFamily="2" charset="-78"/>
              </a:rPr>
              <a:t>download</a:t>
            </a:r>
            <a:r>
              <a:rPr lang="fa-IR" sz="2800" dirty="0" smtClean="0">
                <a:cs typeface="B Nazanin" pitchFamily="2" charset="-78"/>
              </a:rPr>
              <a:t> و  </a:t>
            </a:r>
            <a:r>
              <a:rPr lang="en-US" sz="2800" dirty="0" smtClean="0">
                <a:cs typeface="B Nazanin" pitchFamily="2" charset="-78"/>
              </a:rPr>
              <a:t>sanjesh.org</a:t>
            </a:r>
            <a:r>
              <a:rPr lang="fa-IR" sz="2800" dirty="0" smtClean="0">
                <a:cs typeface="B Nazanin" pitchFamily="2" charset="-78"/>
              </a:rPr>
              <a:t> به کار رفته است مي توان به يکي از حالت هاي ذيل عمل کرد:</a:t>
            </a:r>
          </a:p>
          <a:p>
            <a:pPr algn="just" rtl="1"/>
            <a:r>
              <a:rPr lang="fa-IR" sz="2800" dirty="0" smtClean="0">
                <a:cs typeface="B Nazanin" pitchFamily="2" charset="-78"/>
              </a:rPr>
              <a:t>الف. درصورتي که ترتيب دقيق اجزاي نشاني را بدانيم:</a:t>
            </a:r>
            <a:endParaRPr lang="en-US" sz="2800" dirty="0" smtClean="0">
              <a:cs typeface="B Nazanin" pitchFamily="2" charset="-78"/>
            </a:endParaRPr>
          </a:p>
          <a:p>
            <a:pPr algn="just"/>
            <a:r>
              <a:rPr lang="en-US" sz="2800" dirty="0" err="1" smtClean="0">
                <a:cs typeface="B Nazanin" pitchFamily="2" charset="-78"/>
              </a:rPr>
              <a:t>inurl:sanjesh.org</a:t>
            </a:r>
            <a:r>
              <a:rPr lang="en-US" sz="2800" dirty="0" smtClean="0">
                <a:cs typeface="B Nazanin" pitchFamily="2" charset="-78"/>
              </a:rPr>
              <a:t>/download</a:t>
            </a:r>
          </a:p>
          <a:p>
            <a:pPr algn="just"/>
            <a:endParaRPr lang="en-US" sz="2800" dirty="0" smtClean="0">
              <a:cs typeface="B Nazanin" pitchFamily="2" charset="-78"/>
            </a:endParaRPr>
          </a:p>
          <a:p>
            <a:pPr algn="just" rtl="1"/>
            <a:r>
              <a:rPr lang="fa-IR" sz="2800" dirty="0" smtClean="0">
                <a:cs typeface="B Nazanin" pitchFamily="2" charset="-78"/>
              </a:rPr>
              <a:t>ب. درصورتي که ترتيب اجزاي نشاني را به طور دقيق ندانيم:</a:t>
            </a:r>
            <a:endParaRPr lang="en-US" sz="2800" dirty="0" smtClean="0">
              <a:cs typeface="B Nazanin" pitchFamily="2" charset="-78"/>
            </a:endParaRPr>
          </a:p>
          <a:p>
            <a:pPr algn="just"/>
            <a:r>
              <a:rPr lang="en-US" sz="2800" dirty="0" err="1" smtClean="0">
                <a:cs typeface="B Nazanin" pitchFamily="2" charset="-78"/>
              </a:rPr>
              <a:t>allinurl</a:t>
            </a:r>
            <a:r>
              <a:rPr lang="en-US" sz="2800" dirty="0" smtClean="0">
                <a:cs typeface="B Nazanin" pitchFamily="2" charset="-78"/>
              </a:rPr>
              <a:t>: </a:t>
            </a:r>
            <a:r>
              <a:rPr lang="en-US" sz="2800" dirty="0" err="1" smtClean="0">
                <a:cs typeface="B Nazanin" pitchFamily="2" charset="-78"/>
              </a:rPr>
              <a:t>sanjesh</a:t>
            </a:r>
            <a:r>
              <a:rPr lang="en-US" sz="2800" dirty="0" smtClean="0">
                <a:cs typeface="B Nazanin" pitchFamily="2" charset="-78"/>
              </a:rPr>
              <a:t> org download </a:t>
            </a:r>
          </a:p>
          <a:p>
            <a:pPr algn="just"/>
            <a:endParaRPr lang="en-US" sz="2800" dirty="0" smtClean="0">
              <a:cs typeface="B Nazanin" pitchFamily="2" charset="-78"/>
            </a:endParaRPr>
          </a:p>
          <a:p>
            <a:pPr algn="just" rtl="1"/>
            <a:r>
              <a:rPr lang="en-US" sz="2800" dirty="0" smtClean="0">
                <a:cs typeface="B Nazanin" pitchFamily="2" charset="-78"/>
              </a:rPr>
              <a:t>  </a:t>
            </a:r>
            <a:r>
              <a:rPr lang="fa-IR" sz="2800" dirty="0" smtClean="0">
                <a:cs typeface="B Nazanin" pitchFamily="2" charset="-78"/>
              </a:rPr>
              <a:t>ج. درصورتي که ترتيب اجزاي نشاني را بدانيم و بخواهيم صفحه اي حاوي واژه اي خاص (مثلا ثبت نام ) را در اين نشاني بيابيم:</a:t>
            </a:r>
            <a:endParaRPr lang="en-US" sz="2800" dirty="0" smtClean="0">
              <a:cs typeface="B Nazanin" pitchFamily="2" charset="-78"/>
            </a:endParaRPr>
          </a:p>
          <a:p>
            <a:pPr algn="just"/>
            <a:r>
              <a:rPr lang="en-US" sz="2800" dirty="0" err="1" smtClean="0">
                <a:cs typeface="B Nazanin" pitchFamily="2" charset="-78"/>
              </a:rPr>
              <a:t>inurl:sanjesh.org</a:t>
            </a:r>
            <a:r>
              <a:rPr lang="en-US" sz="2800" dirty="0" smtClean="0">
                <a:cs typeface="B Nazanin" pitchFamily="2" charset="-78"/>
              </a:rPr>
              <a:t>/download</a:t>
            </a:r>
            <a:r>
              <a:rPr lang="fa-IR" sz="2800" dirty="0" smtClean="0">
                <a:cs typeface="B Nazanin" pitchFamily="2" charset="-78"/>
              </a:rPr>
              <a:t>  ثبت نام</a:t>
            </a:r>
            <a:endParaRPr lang="en-US" sz="2800" dirty="0" smtClean="0">
              <a:cs typeface="B Nazanin" pitchFamily="2" charset="-78"/>
            </a:endParaRPr>
          </a:p>
          <a:p>
            <a:pPr algn="just" rtl="1">
              <a:buNone/>
            </a:pPr>
            <a:endParaRPr lang="en-US" sz="2800" dirty="0" smtClean="0">
              <a:cs typeface="B Nazanin" pitchFamily="2" charset="-78"/>
            </a:endParaRPr>
          </a:p>
          <a:p>
            <a:pPr algn="just" rtl="1"/>
            <a:endParaRPr lang="en-US" sz="2800" dirty="0">
              <a:cs typeface="B Nazanin" pitchFamily="2" charset="-78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1"/>
            <a:r>
              <a:rPr lang="fa-IR" sz="3200" b="1" dirty="0" smtClean="0">
                <a:solidFill>
                  <a:srgbClr val="FFFF00"/>
                </a:solidFill>
                <a:cs typeface="B Nazanin" pitchFamily="2" charset="-78"/>
              </a:rPr>
              <a:t>شکل زير  جستجوي مثال آخر را در موتور جستجوي گوگل را نشان مي دهد.</a:t>
            </a:r>
            <a:endParaRPr lang="en-US" sz="3200" b="1" dirty="0">
              <a:solidFill>
                <a:srgbClr val="FFFF00"/>
              </a:solidFill>
              <a:cs typeface="B Nazanin" pitchFamily="2" charset="-78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 r="34763" b="8876"/>
          <a:stretch>
            <a:fillRect/>
          </a:stretch>
        </p:blipFill>
        <p:spPr bwMode="auto">
          <a:xfrm>
            <a:off x="685800" y="914400"/>
            <a:ext cx="7772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5" name="Oval 1"/>
          <p:cNvSpPr>
            <a:spLocks noChangeArrowheads="1"/>
          </p:cNvSpPr>
          <p:nvPr/>
        </p:nvSpPr>
        <p:spPr bwMode="auto">
          <a:xfrm>
            <a:off x="1752600" y="2667000"/>
            <a:ext cx="2667000" cy="314325"/>
          </a:xfrm>
          <a:prstGeom prst="ellipse">
            <a:avLst/>
          </a:prstGeom>
          <a:noFill/>
          <a:ln w="38100">
            <a:solidFill>
              <a:srgbClr val="F79646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26" name="Oval 2"/>
          <p:cNvSpPr>
            <a:spLocks noChangeArrowheads="1"/>
          </p:cNvSpPr>
          <p:nvPr/>
        </p:nvSpPr>
        <p:spPr bwMode="auto">
          <a:xfrm>
            <a:off x="1905000" y="3886200"/>
            <a:ext cx="1657350" cy="314325"/>
          </a:xfrm>
          <a:prstGeom prst="ellipse">
            <a:avLst/>
          </a:prstGeom>
          <a:noFill/>
          <a:ln w="38100">
            <a:solidFill>
              <a:srgbClr val="F79646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27" name="Oval 3"/>
          <p:cNvSpPr>
            <a:spLocks noChangeArrowheads="1"/>
          </p:cNvSpPr>
          <p:nvPr/>
        </p:nvSpPr>
        <p:spPr bwMode="auto">
          <a:xfrm>
            <a:off x="2971800" y="5486400"/>
            <a:ext cx="1657350" cy="314325"/>
          </a:xfrm>
          <a:prstGeom prst="ellipse">
            <a:avLst/>
          </a:prstGeom>
          <a:noFill/>
          <a:ln w="38100">
            <a:solidFill>
              <a:srgbClr val="F79646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28" name="Oval 4"/>
          <p:cNvSpPr>
            <a:spLocks noChangeArrowheads="1"/>
          </p:cNvSpPr>
          <p:nvPr/>
        </p:nvSpPr>
        <p:spPr bwMode="auto">
          <a:xfrm>
            <a:off x="2209800" y="4648200"/>
            <a:ext cx="1657350" cy="314325"/>
          </a:xfrm>
          <a:prstGeom prst="ellipse">
            <a:avLst/>
          </a:prstGeom>
          <a:noFill/>
          <a:ln w="38100">
            <a:solidFill>
              <a:srgbClr val="F79646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29" name="Oval 5"/>
          <p:cNvSpPr>
            <a:spLocks noChangeArrowheads="1"/>
          </p:cNvSpPr>
          <p:nvPr/>
        </p:nvSpPr>
        <p:spPr bwMode="auto">
          <a:xfrm>
            <a:off x="4267200" y="3733800"/>
            <a:ext cx="752475" cy="314325"/>
          </a:xfrm>
          <a:prstGeom prst="ellipse">
            <a:avLst/>
          </a:prstGeom>
          <a:noFill/>
          <a:ln w="38100">
            <a:solidFill>
              <a:srgbClr val="F79646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rtl="1"/>
            <a:r>
              <a:rPr lang="fa-IR" sz="3600" b="1" dirty="0" smtClean="0">
                <a:solidFill>
                  <a:srgbClr val="FFFF00"/>
                </a:solidFill>
                <a:cs typeface="B Nazanin" pitchFamily="2" charset="-78"/>
              </a:rPr>
              <a:t>جمع بندي نکات جستجو</a:t>
            </a:r>
            <a:r>
              <a:rPr lang="en-US" sz="3600" dirty="0" smtClean="0">
                <a:solidFill>
                  <a:srgbClr val="FFFF00"/>
                </a:solidFill>
                <a:cs typeface="B Nazanin" pitchFamily="2" charset="-78"/>
              </a:rPr>
              <a:t/>
            </a:r>
            <a:br>
              <a:rPr lang="en-US" sz="3600" dirty="0" smtClean="0">
                <a:solidFill>
                  <a:srgbClr val="FFFF00"/>
                </a:solidFill>
                <a:cs typeface="B Nazanin" pitchFamily="2" charset="-78"/>
              </a:rPr>
            </a:br>
            <a:endParaRPr lang="en-US" sz="3600" dirty="0">
              <a:solidFill>
                <a:srgbClr val="FFFF00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382000" cy="1447800"/>
          </a:xfrm>
        </p:spPr>
        <p:txBody>
          <a:bodyPr>
            <a:noAutofit/>
          </a:bodyPr>
          <a:lstStyle/>
          <a:p>
            <a:pPr algn="just" rtl="1"/>
            <a:r>
              <a:rPr lang="fa-IR" sz="2800" dirty="0" smtClean="0">
                <a:cs typeface="B Nazanin" pitchFamily="2" charset="-78"/>
              </a:rPr>
              <a:t>مدل بولي را عليرغم </a:t>
            </a:r>
            <a:r>
              <a:rPr lang="fa-IR" sz="2800" dirty="0" err="1" smtClean="0">
                <a:cs typeface="B Nazanin" pitchFamily="2" charset="-78"/>
              </a:rPr>
              <a:t>سادگي</a:t>
            </a:r>
            <a:r>
              <a:rPr lang="fa-IR" sz="2800" dirty="0" smtClean="0">
                <a:cs typeface="B Nazanin" pitchFamily="2" charset="-78"/>
              </a:rPr>
              <a:t> </a:t>
            </a:r>
            <a:r>
              <a:rPr lang="fa-IR" sz="2800" dirty="0" err="1" smtClean="0">
                <a:cs typeface="B Nazanin" pitchFamily="2" charset="-78"/>
              </a:rPr>
              <a:t>بايد</a:t>
            </a:r>
            <a:r>
              <a:rPr lang="fa-IR" sz="2800" dirty="0" smtClean="0">
                <a:cs typeface="B Nazanin" pitchFamily="2" charset="-78"/>
              </a:rPr>
              <a:t> با احتياط بسيار به کار گرفت زيرا :</a:t>
            </a:r>
          </a:p>
          <a:p>
            <a:pPr algn="just" rtl="1"/>
            <a:endParaRPr lang="en-US" sz="2800" dirty="0" smtClean="0">
              <a:cs typeface="B Nazanin" pitchFamily="2" charset="-78"/>
            </a:endParaRPr>
          </a:p>
          <a:p>
            <a:pPr lvl="1" algn="just" rtl="1"/>
            <a:r>
              <a:rPr lang="fa-IR" sz="2400" dirty="0" smtClean="0">
                <a:cs typeface="B Nazanin" pitchFamily="2" charset="-78"/>
              </a:rPr>
              <a:t>احتمال بازيابي اطلاعات نامرتبط </a:t>
            </a:r>
            <a:r>
              <a:rPr lang="fa-IR" dirty="0" smtClean="0">
                <a:cs typeface="B Nazanin" pitchFamily="2" charset="-78"/>
              </a:rPr>
              <a:t>به دلیل رویداد کليدواژه ها در بخش های مختلف مدرک و نبود ارتباط مفهومي بین آنها </a:t>
            </a:r>
          </a:p>
          <a:p>
            <a:pPr lvl="0" algn="just" rtl="1"/>
            <a:endParaRPr lang="en-US" sz="2800" dirty="0" smtClean="0">
              <a:cs typeface="B Nazanin" pitchFamily="2" charset="-78"/>
            </a:endParaRPr>
          </a:p>
          <a:p>
            <a:pPr lvl="1" algn="just" rtl="1"/>
            <a:r>
              <a:rPr lang="fa-IR" sz="2400" dirty="0" smtClean="0">
                <a:cs typeface="B Nazanin" pitchFamily="2" charset="-78"/>
              </a:rPr>
              <a:t>وزن و ارزش یکسان همه واژگان به کار رفته در متن يک مدرک و در نتیجه عدم امکان رتبه بندي مرتبط ترين يا کم ربط ترين مدارک</a:t>
            </a:r>
          </a:p>
          <a:p>
            <a:pPr lvl="0" algn="just" rtl="1"/>
            <a:endParaRPr lang="en-US" sz="2800" dirty="0" smtClean="0">
              <a:cs typeface="B Nazanin" pitchFamily="2" charset="-78"/>
            </a:endParaRPr>
          </a:p>
          <a:p>
            <a:pPr lvl="1" algn="just" rtl="1"/>
            <a:r>
              <a:rPr lang="fa-IR" sz="2400" dirty="0" smtClean="0">
                <a:cs typeface="B Nazanin" pitchFamily="2" charset="-78"/>
              </a:rPr>
              <a:t>کاهش بخت کاربر براي دستيابي به مدرک مرتبط بخصوص در مورد عملگرهای </a:t>
            </a:r>
            <a:r>
              <a:rPr lang="en-US" sz="2400" dirty="0" smtClean="0">
                <a:cs typeface="B Nazanin" pitchFamily="2" charset="-78"/>
              </a:rPr>
              <a:t>AND</a:t>
            </a:r>
            <a:r>
              <a:rPr lang="fa-IR" sz="2400" dirty="0" smtClean="0">
                <a:cs typeface="B Nazanin" pitchFamily="2" charset="-78"/>
              </a:rPr>
              <a:t> و </a:t>
            </a:r>
            <a:r>
              <a:rPr lang="en-US" sz="2400" dirty="0" smtClean="0">
                <a:cs typeface="B Nazanin" pitchFamily="2" charset="-78"/>
              </a:rPr>
              <a:t>NOT</a:t>
            </a:r>
          </a:p>
          <a:p>
            <a:pPr algn="just" rtl="1"/>
            <a:endParaRPr lang="en-US" sz="2800" dirty="0">
              <a:cs typeface="B Nazanin" pitchFamily="2" charset="-78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rtl="1"/>
            <a:r>
              <a:rPr lang="fa-IR" sz="3600" b="1" dirty="0" smtClean="0">
                <a:solidFill>
                  <a:srgbClr val="FFFF00"/>
                </a:solidFill>
                <a:cs typeface="B Nazanin" pitchFamily="2" charset="-78"/>
              </a:rPr>
              <a:t>راهکارها برای کاهش معایب جستجوی بولی</a:t>
            </a:r>
            <a:r>
              <a:rPr lang="en-US" sz="3600" b="1" dirty="0" smtClean="0">
                <a:solidFill>
                  <a:srgbClr val="FFFF00"/>
                </a:solidFill>
                <a:cs typeface="B Nazanin" pitchFamily="2" charset="-78"/>
              </a:rPr>
              <a:t/>
            </a:r>
            <a:br>
              <a:rPr lang="en-US" sz="3600" b="1" dirty="0" smtClean="0">
                <a:solidFill>
                  <a:srgbClr val="FFFF00"/>
                </a:solidFill>
                <a:cs typeface="B Nazanin" pitchFamily="2" charset="-78"/>
              </a:rPr>
            </a:br>
            <a:endParaRPr lang="en-US" sz="3600" b="1" dirty="0">
              <a:solidFill>
                <a:srgbClr val="FFFF00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382000" cy="2556937"/>
          </a:xfrm>
        </p:spPr>
        <p:txBody>
          <a:bodyPr>
            <a:noAutofit/>
          </a:bodyPr>
          <a:lstStyle/>
          <a:p>
            <a:pPr algn="just" rtl="1"/>
            <a:r>
              <a:rPr lang="fa-IR" sz="2800" dirty="0" smtClean="0">
                <a:cs typeface="B Nazanin" pitchFamily="2" charset="-78"/>
              </a:rPr>
              <a:t>براي اجتناب از اين معايب لازم است راهبرد جستجو را به دقت و به روشي منعطف تعيين کنيد و صورت هاي مختلف ممکن واژه يا عبارت را به تصور درآوريد و امتحان کنيد. براي نمونه:</a:t>
            </a:r>
          </a:p>
          <a:p>
            <a:pPr algn="just" rtl="1"/>
            <a:endParaRPr lang="fa-IR" sz="2800" dirty="0" smtClean="0">
              <a:cs typeface="B Nazanin" pitchFamily="2" charset="-78"/>
            </a:endParaRPr>
          </a:p>
          <a:p>
            <a:pPr lvl="1" algn="just" rtl="1"/>
            <a:r>
              <a:rPr lang="fa-IR" dirty="0" smtClean="0">
                <a:cs typeface="B Nazanin" pitchFamily="2" charset="-78"/>
              </a:rPr>
              <a:t>اجتناب از به کارگیری عملگر </a:t>
            </a:r>
            <a:r>
              <a:rPr lang="en-US" dirty="0" smtClean="0">
                <a:cs typeface="B Nazanin" pitchFamily="2" charset="-78"/>
              </a:rPr>
              <a:t>NOT</a:t>
            </a:r>
            <a:endParaRPr lang="fa-IR" dirty="0" smtClean="0">
              <a:cs typeface="B Nazanin" pitchFamily="2" charset="-78"/>
            </a:endParaRPr>
          </a:p>
          <a:p>
            <a:pPr lvl="1" algn="just" rtl="1"/>
            <a:endParaRPr lang="fa-IR" dirty="0" smtClean="0">
              <a:cs typeface="B Nazanin" pitchFamily="2" charset="-78"/>
            </a:endParaRPr>
          </a:p>
          <a:p>
            <a:pPr lvl="1" algn="just" rtl="1"/>
            <a:r>
              <a:rPr lang="fa-IR" sz="2400" dirty="0" smtClean="0">
                <a:cs typeface="B Nazanin" pitchFamily="2" charset="-78"/>
              </a:rPr>
              <a:t>استفاده از عملگر </a:t>
            </a:r>
            <a:r>
              <a:rPr lang="en-US" sz="2400" dirty="0" smtClean="0">
                <a:cs typeface="B Nazanin" pitchFamily="2" charset="-78"/>
              </a:rPr>
              <a:t>OR</a:t>
            </a:r>
            <a:r>
              <a:rPr lang="fa-IR" sz="2400" dirty="0" smtClean="0">
                <a:cs typeface="B Nazanin" pitchFamily="2" charset="-78"/>
              </a:rPr>
              <a:t> در بین تمام مترادف های یک مفهوم در صورت بازیابی تعداد کمی از نتایج </a:t>
            </a:r>
          </a:p>
          <a:p>
            <a:pPr lvl="1" algn="just" rtl="1"/>
            <a:endParaRPr lang="fa-IR" sz="2400" dirty="0" smtClean="0">
              <a:cs typeface="B Nazanin" pitchFamily="2" charset="-78"/>
            </a:endParaRPr>
          </a:p>
          <a:p>
            <a:pPr algn="just" rtl="1"/>
            <a:endParaRPr lang="en-US" sz="2800" dirty="0" smtClean="0">
              <a:cs typeface="B Nazanin" pitchFamily="2" charset="-78"/>
            </a:endParaRPr>
          </a:p>
          <a:p>
            <a:pPr lvl="1" algn="just" rtl="1"/>
            <a:endParaRPr lang="en-US" dirty="0">
              <a:cs typeface="B Nazanin" pitchFamily="2" charset="-78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886397"/>
          </a:xfrm>
        </p:spPr>
        <p:txBody>
          <a:bodyPr/>
          <a:lstStyle/>
          <a:p>
            <a:pPr algn="ctr"/>
            <a:r>
              <a:rPr lang="fa-IR" sz="3200" b="1" dirty="0">
                <a:solidFill>
                  <a:srgbClr val="FFFF00"/>
                </a:solidFill>
                <a:cs typeface="B Nazanin" pitchFamily="2" charset="-78"/>
              </a:rPr>
              <a:t>راهکارها برای کاهش معایب جستجوی بولی</a:t>
            </a:r>
            <a:r>
              <a:rPr sz="3200" b="1">
                <a:solidFill>
                  <a:srgbClr val="FFFF00"/>
                </a:solidFill>
                <a:cs typeface="B Nazanin" pitchFamily="2" charset="-78"/>
              </a:rPr>
              <a:t/>
            </a:r>
            <a:br>
              <a:rPr sz="3200" b="1">
                <a:solidFill>
                  <a:srgbClr val="FFFF00"/>
                </a:solidFill>
                <a:cs typeface="B Nazanin" pitchFamily="2" charset="-78"/>
              </a:rPr>
            </a:br>
            <a:endParaRPr lang="fa-I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2133600"/>
            <a:ext cx="8382000" cy="4495800"/>
          </a:xfrm>
        </p:spPr>
        <p:txBody>
          <a:bodyPr>
            <a:noAutofit/>
          </a:bodyPr>
          <a:lstStyle/>
          <a:p>
            <a:pPr lvl="0" algn="just" rtl="1"/>
            <a:r>
              <a:rPr lang="fa-IR" sz="2400" dirty="0" smtClean="0">
                <a:cs typeface="B Nazanin" pitchFamily="2" charset="-78"/>
              </a:rPr>
              <a:t>افزایش دقت جستجو از طریق جستجوي فيلدي در موتورهاي کاوش وب مانند جستجو در عنوان، در نام نويسنده، در نشاني ، در دامنه</a:t>
            </a:r>
          </a:p>
          <a:p>
            <a:pPr lvl="0" algn="just" rtl="1"/>
            <a:endParaRPr lang="en-US" sz="2400" dirty="0" smtClean="0">
              <a:cs typeface="B Nazanin" pitchFamily="2" charset="-78"/>
            </a:endParaRPr>
          </a:p>
          <a:p>
            <a:pPr lvl="0" algn="just" rtl="1"/>
            <a:r>
              <a:rPr lang="fa-IR" sz="2400" dirty="0" smtClean="0">
                <a:cs typeface="B Nazanin" pitchFamily="2" charset="-78"/>
              </a:rPr>
              <a:t>استفاده از بخش </a:t>
            </a:r>
            <a:r>
              <a:rPr lang="en-US" sz="2400" dirty="0" smtClean="0">
                <a:cs typeface="B Nazanin" pitchFamily="2" charset="-78"/>
              </a:rPr>
              <a:t>Advanced search</a:t>
            </a:r>
            <a:r>
              <a:rPr lang="fa-IR" sz="2400" dirty="0" smtClean="0">
                <a:cs typeface="B Nazanin" pitchFamily="2" charset="-78"/>
              </a:rPr>
              <a:t> موتورهاي کاوش در صورت دشواری فرمول بندی جستجوی ترکیبی</a:t>
            </a:r>
          </a:p>
          <a:p>
            <a:pPr lvl="2" algn="just" rtl="1">
              <a:buNone/>
            </a:pPr>
            <a:endParaRPr lang="fa-IR" dirty="0" smtClean="0">
              <a:cs typeface="B Nazanin" pitchFamily="2" charset="-78"/>
            </a:endParaRPr>
          </a:p>
          <a:p>
            <a:pPr lvl="0" algn="just" rtl="1"/>
            <a:endParaRPr lang="en-US" sz="2400" dirty="0" smtClean="0">
              <a:cs typeface="B Nazanin" pitchFamily="2" charset="-78"/>
            </a:endParaRPr>
          </a:p>
          <a:p>
            <a:pPr algn="just" rtl="1"/>
            <a:endParaRPr lang="en-US" sz="2400" dirty="0" smtClean="0">
              <a:cs typeface="B Nazanin" pitchFamily="2" charset="-78"/>
            </a:endParaRPr>
          </a:p>
          <a:p>
            <a:pPr algn="just" rtl="1"/>
            <a:endParaRPr lang="en-US" sz="2400" dirty="0" smtClean="0">
              <a:cs typeface="B Nazanin" pitchFamily="2" charset="-78"/>
            </a:endParaRPr>
          </a:p>
          <a:p>
            <a:pPr lvl="0" algn="just" rtl="1"/>
            <a:endParaRPr lang="en-US" sz="2400" dirty="0" smtClean="0">
              <a:cs typeface="B Nazanin" pitchFamily="2" charset="-78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886397"/>
          </a:xfrm>
        </p:spPr>
        <p:txBody>
          <a:bodyPr/>
          <a:lstStyle/>
          <a:p>
            <a:pPr algn="ctr"/>
            <a:r>
              <a:rPr lang="fa-IR" sz="3200" b="1" dirty="0">
                <a:solidFill>
                  <a:srgbClr val="FFFF00"/>
                </a:solidFill>
                <a:cs typeface="B Nazanin" pitchFamily="2" charset="-78"/>
              </a:rPr>
              <a:t>راهکارها برای کاهش معایب جستجوی بولی</a:t>
            </a:r>
            <a:br>
              <a:rPr lang="fa-IR" sz="3200" b="1" dirty="0">
                <a:solidFill>
                  <a:srgbClr val="FFFF00"/>
                </a:solidFill>
                <a:cs typeface="B Nazanin" pitchFamily="2" charset="-78"/>
              </a:rPr>
            </a:br>
            <a:endParaRPr lang="fa-I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219200"/>
            <a:ext cx="8382000" cy="4800600"/>
          </a:xfrm>
        </p:spPr>
        <p:txBody>
          <a:bodyPr>
            <a:normAutofit fontScale="92500" lnSpcReduction="10000"/>
          </a:bodyPr>
          <a:lstStyle/>
          <a:p>
            <a:pPr lvl="0" algn="just" rtl="1"/>
            <a:r>
              <a:rPr lang="fa-IR" sz="3200" dirty="0" smtClean="0">
                <a:cs typeface="B Nazanin" pitchFamily="2" charset="-78"/>
              </a:rPr>
              <a:t> توجه به عملگرهاي مجاورتي يا </a:t>
            </a:r>
            <a:r>
              <a:rPr lang="fa-IR" dirty="0" smtClean="0">
                <a:cs typeface="B Nazanin" pitchFamily="2" charset="-78"/>
              </a:rPr>
              <a:t>همجواريابي براي کاهش کاستي هاي ناشي از جستجوي عبارتي دقيق</a:t>
            </a:r>
          </a:p>
          <a:p>
            <a:pPr lvl="0" algn="just" rtl="1"/>
            <a:endParaRPr lang="en-US" sz="3200" dirty="0" smtClean="0">
              <a:cs typeface="B Nazanin" pitchFamily="2" charset="-78"/>
            </a:endParaRPr>
          </a:p>
          <a:p>
            <a:pPr lvl="0" algn="just" rtl="1"/>
            <a:r>
              <a:rPr lang="fa-IR" sz="3200" dirty="0" smtClean="0">
                <a:cs typeface="B Nazanin" pitchFamily="2" charset="-78"/>
              </a:rPr>
              <a:t>آگاهی از تمام امکانات و روش های جستجو  در موتور کاوش یا پایگاه مورد نظر</a:t>
            </a:r>
          </a:p>
          <a:p>
            <a:pPr lvl="0" algn="just" rtl="1"/>
            <a:endParaRPr lang="fa-IR" sz="3200" dirty="0" smtClean="0">
              <a:cs typeface="B Nazanin" pitchFamily="2" charset="-78"/>
            </a:endParaRPr>
          </a:p>
          <a:p>
            <a:pPr algn="just" rtl="1"/>
            <a:r>
              <a:rPr lang="fa-IR" sz="2800" dirty="0" smtClean="0">
                <a:cs typeface="B Nazanin" pitchFamily="2" charset="-78"/>
              </a:rPr>
              <a:t>استفاده از جستجوي فيلدي به جاي جستجوي کليدواژه اي در جستجوهای با نتایج بازیابی بسیار زیاد.</a:t>
            </a:r>
          </a:p>
          <a:p>
            <a:pPr lvl="2" algn="just" rtl="1"/>
            <a:r>
              <a:rPr lang="fa-IR" dirty="0" smtClean="0">
                <a:cs typeface="B Nazanin" pitchFamily="2" charset="-78"/>
              </a:rPr>
              <a:t> افزایش دقت و کاهش نتایج </a:t>
            </a:r>
            <a:endParaRPr lang="en-US" dirty="0" smtClean="0">
              <a:cs typeface="B Nazanin" pitchFamily="2" charset="-78"/>
            </a:endParaRPr>
          </a:p>
          <a:p>
            <a:pPr lvl="0" algn="just" rtl="1"/>
            <a:endParaRPr lang="en-US" sz="3200" dirty="0" smtClean="0">
              <a:cs typeface="B Nazanin" pitchFamily="2" charset="-78"/>
            </a:endParaRPr>
          </a:p>
          <a:p>
            <a:pPr algn="just" rtl="1">
              <a:buNone/>
            </a:pPr>
            <a:r>
              <a:rPr lang="en-US" sz="3200" dirty="0" smtClean="0">
                <a:cs typeface="B Nazanin" pitchFamily="2" charset="-78"/>
              </a:rPr>
              <a:t> </a:t>
            </a:r>
            <a:endParaRPr lang="en-US" sz="3200" dirty="0">
              <a:cs typeface="B Nazanin" pitchFamily="2" charset="-78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69275"/>
            <a:ext cx="8382000" cy="626325"/>
          </a:xfrm>
        </p:spPr>
        <p:txBody>
          <a:bodyPr/>
          <a:lstStyle/>
          <a:p>
            <a:pPr algn="ctr" rtl="1">
              <a:buNone/>
            </a:pPr>
            <a:r>
              <a:rPr lang="fa-IR" sz="4400" dirty="0" smtClean="0">
                <a:solidFill>
                  <a:srgbClr val="FFC000"/>
                </a:solidFill>
                <a:cs typeface="B Nazanin" pitchFamily="2" charset="-78"/>
              </a:rPr>
              <a:t>تشکر از وقت و حوصله شما</a:t>
            </a:r>
          </a:p>
        </p:txBody>
      </p:sp>
    </p:spTree>
    <p:extLst>
      <p:ext uri="{BB962C8B-B14F-4D97-AF65-F5344CB8AC3E}">
        <p14:creationId xmlns:p14="http://schemas.microsoft.com/office/powerpoint/2010/main" val="23694478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455509"/>
          </a:xfrm>
        </p:spPr>
        <p:txBody>
          <a:bodyPr/>
          <a:lstStyle/>
          <a:p>
            <a:pPr algn="ctr" rtl="1" eaLnBrk="1" hangingPunct="1">
              <a:lnSpc>
                <a:spcPct val="90000"/>
              </a:lnSpc>
            </a:pPr>
            <a:r>
              <a:rPr lang="fa-IR" sz="3200" b="1" dirty="0" smtClean="0">
                <a:solidFill>
                  <a:srgbClr val="FFC000"/>
                </a:solidFill>
                <a:cs typeface="B Nazanin" pitchFamily="2" charset="-78"/>
              </a:rPr>
              <a:t>انواع ابزارهای جستجو در وب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 algn="r" rtl="1" eaLnBrk="1" hangingPunct="1">
              <a:buClr>
                <a:schemeClr val="tx1"/>
              </a:buClr>
              <a:buFont typeface="Arial Black" pitchFamily="34" charset="0"/>
              <a:buAutoNum type="arabicPeriod"/>
            </a:pPr>
            <a:r>
              <a:rPr lang="fa-IR" smtClean="0">
                <a:cs typeface="B Nazanin" pitchFamily="2" charset="-78"/>
              </a:rPr>
              <a:t>راهنماهای موضوعی (</a:t>
            </a:r>
            <a:r>
              <a:rPr lang="en-US" smtClean="0">
                <a:cs typeface="B Nazanin" pitchFamily="2" charset="-78"/>
              </a:rPr>
              <a:t>Subject Directories</a:t>
            </a:r>
            <a:r>
              <a:rPr lang="fa-IR" smtClean="0">
                <a:cs typeface="B Nazanin" pitchFamily="2" charset="-78"/>
              </a:rPr>
              <a:t>)</a:t>
            </a:r>
          </a:p>
          <a:p>
            <a:pPr marL="514350" indent="-514350" algn="r" rtl="1" eaLnBrk="1" hangingPunct="1">
              <a:buClr>
                <a:schemeClr val="tx1"/>
              </a:buClr>
              <a:buFont typeface="Arial Black" pitchFamily="34" charset="0"/>
              <a:buAutoNum type="arabicPeriod"/>
            </a:pPr>
            <a:r>
              <a:rPr lang="fa-IR" smtClean="0">
                <a:cs typeface="B Nazanin" pitchFamily="2" charset="-78"/>
              </a:rPr>
              <a:t>موتور های جستجو (</a:t>
            </a:r>
            <a:r>
              <a:rPr lang="en-US" smtClean="0">
                <a:cs typeface="B Nazanin" pitchFamily="2" charset="-78"/>
              </a:rPr>
              <a:t>Search Engines</a:t>
            </a:r>
            <a:r>
              <a:rPr lang="fa-IR" smtClean="0">
                <a:cs typeface="B Nazanin" pitchFamily="2" charset="-78"/>
              </a:rPr>
              <a:t>)</a:t>
            </a:r>
          </a:p>
          <a:p>
            <a:pPr marL="514350" indent="-514350" algn="r" rtl="1" eaLnBrk="1" hangingPunct="1">
              <a:buClr>
                <a:schemeClr val="tx1"/>
              </a:buClr>
              <a:buFont typeface="Arial Black" pitchFamily="34" charset="0"/>
              <a:buAutoNum type="arabicPeriod"/>
            </a:pPr>
            <a:r>
              <a:rPr lang="fa-IR" smtClean="0">
                <a:cs typeface="B Nazanin" pitchFamily="2" charset="-78"/>
              </a:rPr>
              <a:t>ابر موتورهای جستجو ( </a:t>
            </a:r>
            <a:r>
              <a:rPr lang="en-US" smtClean="0">
                <a:cs typeface="B Nazanin" pitchFamily="2" charset="-78"/>
              </a:rPr>
              <a:t>Meta Search Engines</a:t>
            </a:r>
            <a:r>
              <a:rPr lang="fa-IR" smtClean="0">
                <a:cs typeface="B Nazanin" pitchFamily="2" charset="-78"/>
              </a:rPr>
              <a:t>)</a:t>
            </a:r>
            <a:endParaRPr lang="en-US" smtClean="0">
              <a:cs typeface="B Nazanin" pitchFamily="2" charset="-7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455509"/>
          </a:xfrm>
        </p:spPr>
        <p:txBody>
          <a:bodyPr/>
          <a:lstStyle/>
          <a:p>
            <a:pPr algn="ctr" rtl="1" eaLnBrk="1" hangingPunct="1"/>
            <a:r>
              <a:rPr lang="fa-IR" sz="3200" b="1" dirty="0" smtClean="0">
                <a:solidFill>
                  <a:srgbClr val="FFC000"/>
                </a:solidFill>
                <a:cs typeface="B Nazanin" pitchFamily="2" charset="-78"/>
              </a:rPr>
              <a:t>انواع ابزارهای جستجو در وب (ادامه)</a:t>
            </a:r>
            <a:endParaRPr lang="en-US" sz="3200" dirty="0" smtClean="0">
              <a:solidFill>
                <a:srgbClr val="FFC000"/>
              </a:solidFill>
              <a:cs typeface="B Titr" pitchFamily="2" charset="-78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 algn="r" rtl="1" eaLnBrk="1" hangingPunct="1">
              <a:buClr>
                <a:schemeClr val="tx1"/>
              </a:buClr>
              <a:buSzTx/>
              <a:buFont typeface="+mj-lt"/>
              <a:buAutoNum type="arabicPeriod"/>
              <a:defRPr/>
            </a:pPr>
            <a:r>
              <a:rPr lang="fa-IR" b="1" dirty="0" smtClean="0"/>
              <a:t>راهنماهای موضوعی(</a:t>
            </a:r>
            <a:r>
              <a:rPr lang="en-US" b="1" dirty="0" smtClean="0"/>
              <a:t>Subject Directories</a:t>
            </a:r>
            <a:r>
              <a:rPr lang="fa-IR" b="1" dirty="0" smtClean="0"/>
              <a:t>)</a:t>
            </a:r>
          </a:p>
          <a:p>
            <a:pPr marL="514350" indent="-514350" algn="r" rtl="1" eaLnBrk="1" hangingPunct="1">
              <a:buClr>
                <a:schemeClr val="tx1"/>
              </a:buClr>
              <a:buSzTx/>
              <a:buFont typeface="Wingdings" pitchFamily="2" charset="2"/>
              <a:buNone/>
              <a:defRPr/>
            </a:pPr>
            <a:endParaRPr lang="fa-IR" b="1" dirty="0" smtClean="0"/>
          </a:p>
          <a:p>
            <a:pPr algn="r" rtl="1" eaLnBrk="1" hangingPunct="1">
              <a:buClr>
                <a:schemeClr val="tx1"/>
              </a:buClr>
              <a:buSzTx/>
              <a:buFont typeface="Wingdings" pitchFamily="2" charset="2"/>
              <a:buNone/>
              <a:defRPr/>
            </a:pPr>
            <a:r>
              <a:rPr lang="fa-IR" sz="2800" dirty="0" smtClean="0"/>
              <a:t>    - فهرستی سازماندهی شده از مطالب موجود در وب است ؛</a:t>
            </a:r>
          </a:p>
          <a:p>
            <a:pPr algn="r" rtl="1" eaLnBrk="1" hangingPunct="1">
              <a:buClr>
                <a:schemeClr val="tx1"/>
              </a:buClr>
              <a:buSzTx/>
              <a:buFont typeface="Wingdings" pitchFamily="2" charset="2"/>
              <a:buNone/>
              <a:defRPr/>
            </a:pPr>
            <a:r>
              <a:rPr lang="fa-IR" sz="2800" dirty="0" smtClean="0"/>
              <a:t>    - معمولا به صورت سلسله مراتبی است ؛</a:t>
            </a:r>
          </a:p>
          <a:p>
            <a:pPr algn="r" rtl="1" eaLnBrk="1" hangingPunct="1">
              <a:buClr>
                <a:schemeClr val="tx1"/>
              </a:buClr>
              <a:buSzTx/>
              <a:buFont typeface="Wingdings" pitchFamily="2" charset="2"/>
              <a:buNone/>
              <a:defRPr/>
            </a:pPr>
            <a:r>
              <a:rPr lang="fa-IR" sz="2800" dirty="0" smtClean="0"/>
              <a:t>    - توسط انسان تهیه می شود.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455509"/>
          </a:xfrm>
        </p:spPr>
        <p:txBody>
          <a:bodyPr/>
          <a:lstStyle/>
          <a:p>
            <a:pPr algn="ctr" eaLnBrk="1" hangingPunct="1"/>
            <a:r>
              <a:rPr lang="fa-IR" sz="3200" b="1" dirty="0" smtClean="0">
                <a:solidFill>
                  <a:srgbClr val="FFC000"/>
                </a:solidFill>
                <a:cs typeface="B Nazanin" pitchFamily="2" charset="-78"/>
              </a:rPr>
              <a:t>انواع ابزارهای جستجو در وب (ادامه)</a:t>
            </a:r>
            <a:endParaRPr lang="en-US" sz="3200" dirty="0" smtClean="0">
              <a:solidFill>
                <a:srgbClr val="FFC000"/>
              </a:solidFill>
              <a:cs typeface="B Titr" pitchFamily="2" charset="-78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 algn="r" rtl="1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b="1" smtClean="0">
                <a:cs typeface="Nazanin" pitchFamily="2" charset="-78"/>
              </a:rPr>
              <a:t>2</a:t>
            </a:r>
            <a:r>
              <a:rPr lang="fa-IR" b="1" smtClean="0">
                <a:cs typeface="Nazanin" pitchFamily="2" charset="-78"/>
              </a:rPr>
              <a:t> . موتورهای جستجو </a:t>
            </a:r>
          </a:p>
          <a:p>
            <a:pPr marL="514350" indent="-514350" algn="r" rtl="1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fa-IR" b="1" smtClean="0">
                <a:cs typeface="Nazanin" pitchFamily="2" charset="-78"/>
              </a:rPr>
              <a:t>   </a:t>
            </a:r>
            <a:r>
              <a:rPr lang="fa-IR" smtClean="0">
                <a:cs typeface="Nazanin" pitchFamily="2" charset="-78"/>
              </a:rPr>
              <a:t>- متشکل از 5 جزء</a:t>
            </a:r>
            <a:r>
              <a:rPr lang="en-US" smtClean="0">
                <a:cs typeface="Nazanin" pitchFamily="2" charset="-78"/>
              </a:rPr>
              <a:t> </a:t>
            </a:r>
            <a:r>
              <a:rPr lang="fa-IR" smtClean="0">
                <a:cs typeface="Nazanin" pitchFamily="2" charset="-78"/>
              </a:rPr>
              <a:t>اصلی(</a:t>
            </a:r>
            <a:r>
              <a:rPr lang="en-US" smtClean="0">
                <a:cs typeface="Nazanin" pitchFamily="2" charset="-78"/>
              </a:rPr>
              <a:t>Spider</a:t>
            </a:r>
            <a:r>
              <a:rPr lang="fa-IR" smtClean="0">
                <a:cs typeface="Nazanin" pitchFamily="2" charset="-78"/>
              </a:rPr>
              <a:t>،</a:t>
            </a:r>
            <a:r>
              <a:rPr lang="en-US" smtClean="0">
                <a:cs typeface="Nazanin" pitchFamily="2" charset="-78"/>
              </a:rPr>
              <a:t>Crawler</a:t>
            </a:r>
            <a:r>
              <a:rPr lang="fa-IR" smtClean="0">
                <a:cs typeface="Nazanin" pitchFamily="2" charset="-78"/>
              </a:rPr>
              <a:t>،</a:t>
            </a:r>
            <a:r>
              <a:rPr lang="en-US" smtClean="0">
                <a:cs typeface="Nazanin" pitchFamily="2" charset="-78"/>
              </a:rPr>
              <a:t> Database</a:t>
            </a:r>
            <a:r>
              <a:rPr lang="fa-IR" smtClean="0">
                <a:cs typeface="Nazanin" pitchFamily="2" charset="-78"/>
              </a:rPr>
              <a:t>،</a:t>
            </a:r>
            <a:r>
              <a:rPr lang="en-US" smtClean="0">
                <a:cs typeface="Nazanin" pitchFamily="2" charset="-78"/>
              </a:rPr>
              <a:t>Indexer</a:t>
            </a:r>
            <a:r>
              <a:rPr lang="fa-IR" smtClean="0">
                <a:cs typeface="Nazanin" pitchFamily="2" charset="-78"/>
              </a:rPr>
              <a:t>و</a:t>
            </a:r>
            <a:r>
              <a:rPr lang="en-US" smtClean="0">
                <a:cs typeface="Nazanin" pitchFamily="2" charset="-78"/>
              </a:rPr>
              <a:t>Ranker</a:t>
            </a:r>
            <a:r>
              <a:rPr lang="fa-IR" smtClean="0">
                <a:cs typeface="Nazanin" pitchFamily="2" charset="-78"/>
              </a:rPr>
              <a:t> </a:t>
            </a:r>
            <a:r>
              <a:rPr lang="en-US" smtClean="0">
                <a:cs typeface="Nazanin" pitchFamily="2" charset="-78"/>
              </a:rPr>
              <a:t> (</a:t>
            </a:r>
            <a:r>
              <a:rPr lang="fa-IR" smtClean="0">
                <a:cs typeface="Nazanin" pitchFamily="2" charset="-78"/>
              </a:rPr>
              <a:t>است ؛</a:t>
            </a:r>
            <a:endParaRPr lang="en-US" smtClean="0">
              <a:cs typeface="Nazanin" pitchFamily="2" charset="-78"/>
            </a:endParaRPr>
          </a:p>
          <a:p>
            <a:pPr marL="514350" indent="-514350" algn="r" rtl="1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mtClean="0">
                <a:cs typeface="Nazanin" pitchFamily="2" charset="-78"/>
              </a:rPr>
              <a:t>  </a:t>
            </a:r>
            <a:r>
              <a:rPr lang="fa-IR" smtClean="0">
                <a:cs typeface="Nazanin" pitchFamily="2" charset="-78"/>
              </a:rPr>
              <a:t>-</a:t>
            </a:r>
            <a:r>
              <a:rPr lang="en-US" smtClean="0">
                <a:cs typeface="Nazanin" pitchFamily="2" charset="-78"/>
              </a:rPr>
              <a:t>  </a:t>
            </a:r>
            <a:r>
              <a:rPr lang="fa-IR" smtClean="0">
                <a:cs typeface="Nazanin" pitchFamily="2" charset="-78"/>
              </a:rPr>
              <a:t>همه کارها توسط ماشین انجام می شود.</a:t>
            </a:r>
            <a:r>
              <a:rPr lang="en-US" b="1" smtClean="0">
                <a:cs typeface="Nazanin" pitchFamily="2" charset="-78"/>
              </a:rPr>
              <a:t> </a:t>
            </a:r>
          </a:p>
          <a:p>
            <a:pPr marL="514350" indent="-514350" algn="r" rtl="1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b="1" smtClean="0">
                <a:cs typeface="Nazanin" pitchFamily="2" charset="-78"/>
              </a:rPr>
              <a:t>    </a:t>
            </a:r>
            <a:endParaRPr lang="fa-IR" b="1" smtClean="0">
              <a:cs typeface="Nazanin" pitchFamily="2" charset="-78"/>
            </a:endParaRPr>
          </a:p>
          <a:p>
            <a:pPr marL="514350" indent="-514350" algn="r" rt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fa-IR" smtClean="0"/>
              <a:t>    </a:t>
            </a:r>
            <a:endParaRPr lang="en-US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 Segoe 4-3 template-template_April-17-2007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7-00134_MS_Qwest_template_Segoe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1_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TS010286713</Template>
  <TotalTime>1491</TotalTime>
  <Words>2605</Words>
  <Application>Microsoft Office PowerPoint</Application>
  <PresentationFormat>On-screen Show (4:3)</PresentationFormat>
  <Paragraphs>378</Paragraphs>
  <Slides>69</Slides>
  <Notes>0</Notes>
  <HiddenSlides>4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83" baseType="lpstr">
      <vt:lpstr>Arial</vt:lpstr>
      <vt:lpstr>Arial Black</vt:lpstr>
      <vt:lpstr>B Nazanin</vt:lpstr>
      <vt:lpstr>B Titr</vt:lpstr>
      <vt:lpstr>Calibri</vt:lpstr>
      <vt:lpstr>Courier New</vt:lpstr>
      <vt:lpstr>Nazanin</vt:lpstr>
      <vt:lpstr>Segoe</vt:lpstr>
      <vt:lpstr>Wingdings</vt:lpstr>
      <vt:lpstr>Blue Segoe 4-3 template-template_April-17-2007</vt:lpstr>
      <vt:lpstr>White with Courier font for code slides</vt:lpstr>
      <vt:lpstr>7-00134_MS_Qwest_template_Segoe</vt:lpstr>
      <vt:lpstr>1_White with Courier font for code slides</vt:lpstr>
      <vt:lpstr>Slide</vt:lpstr>
      <vt:lpstr>آَشنایی با اصول جستجو و دسترسی به اطلاعات علمی در اینترنت </vt:lpstr>
      <vt:lpstr>مقدمه </vt:lpstr>
      <vt:lpstr>مقدمه </vt:lpstr>
      <vt:lpstr>مقدمه( ادامه ) </vt:lpstr>
      <vt:lpstr>فهرست مطالب </vt:lpstr>
      <vt:lpstr>PowerPoint Presentation</vt:lpstr>
      <vt:lpstr>انواع ابزارهای جستجو در وب </vt:lpstr>
      <vt:lpstr>انواع ابزارهای جستجو در وب (ادامه)</vt:lpstr>
      <vt:lpstr>انواع ابزارهای جستجو در وب (ادامه)</vt:lpstr>
      <vt:lpstr>انواع ابزارهای جستجو در وب (ادامه)</vt:lpstr>
      <vt:lpstr>مزایا و محدودیتهای انواع ابزارهای جستجو </vt:lpstr>
      <vt:lpstr>مزایا و محدودیتهای انواع ابزارهای جستجو(ادامه ) </vt:lpstr>
      <vt:lpstr>راهنما ها و موتورهای جستجوی معروف:</vt:lpstr>
      <vt:lpstr>راهبردهای جستجو </vt:lpstr>
      <vt:lpstr>مقدمه </vt:lpstr>
      <vt:lpstr>راهبردهاي جستجو </vt:lpstr>
      <vt:lpstr>عملگر AND  يا "و“ </vt:lpstr>
      <vt:lpstr>PowerPoint Presentation</vt:lpstr>
      <vt:lpstr>مثال : Iran AND Geology</vt:lpstr>
      <vt:lpstr>نکات </vt:lpstr>
      <vt:lpstr>نکات </vt:lpstr>
      <vt:lpstr>عملگر OR </vt:lpstr>
      <vt:lpstr>مثال  Iran OR Persia </vt:lpstr>
      <vt:lpstr>نکات</vt:lpstr>
      <vt:lpstr>عملگر NOT </vt:lpstr>
      <vt:lpstr>مثال  : جستجو به دنبال صفحات حاوی heme iron  ، به یافتن صفحاتی حاوی non-heme iron نیز منجر می شود:  </vt:lpstr>
      <vt:lpstr>در صورتی که جستجوگر به دنبال حذف صفحات حاوی non-heme iron باشد باید فرمول ذیل را پیاده کند </vt:lpstr>
      <vt:lpstr>PowerPoint Presentation</vt:lpstr>
      <vt:lpstr>PowerPoint Presentation</vt:lpstr>
      <vt:lpstr>نکات</vt:lpstr>
      <vt:lpstr>نکات</vt:lpstr>
      <vt:lpstr>جستجوي ترکيبي  </vt:lpstr>
      <vt:lpstr>مثال : (Iranian OR Persian) AND (Geologist OR Scientists)  </vt:lpstr>
      <vt:lpstr>نکات  </vt:lpstr>
      <vt:lpstr>جستجوي عبارتي یا exact phrase </vt:lpstr>
      <vt:lpstr>مثال: جستجوي عبارت ” زندگی صحنه یکتای هنرمندی ماست“  در گوگل   </vt:lpstr>
      <vt:lpstr>PowerPoint Presentation</vt:lpstr>
      <vt:lpstr>جستجو از طريق عملگر نزديک يابي  یا مجاورتی (proximity search) </vt:lpstr>
      <vt:lpstr>انواع عملگر های مجاورتی </vt:lpstr>
      <vt:lpstr>PowerPoint Presentation</vt:lpstr>
      <vt:lpstr>انواع عملگر های مجاورتی </vt:lpstr>
      <vt:lpstr>PowerPoint Presentation</vt:lpstr>
      <vt:lpstr>PowerPoint Presentation</vt:lpstr>
      <vt:lpstr>نکات  </vt:lpstr>
      <vt:lpstr>مثال جستجو به دنبال مدارکی حاوی واژه be  با دو واژه فاصله از عبارت to be or   </vt:lpstr>
      <vt:lpstr>کوتاه سازي کليدواژه ها یا truncation </vt:lpstr>
      <vt:lpstr>روش های  کوتاه سازی </vt:lpstr>
      <vt:lpstr>نکته  </vt:lpstr>
      <vt:lpstr>مثال: کوتاه سازی خودکار در گوگل : جستجو به دنبال geologist در گوگل به بازیابی geology  نیز منجر می شود .  </vt:lpstr>
      <vt:lpstr>نکات </vt:lpstr>
      <vt:lpstr>PowerPoint Presentation</vt:lpstr>
      <vt:lpstr>دیگر راهکارهای افزایش دقت جستجو  </vt:lpstr>
      <vt:lpstr>راهکارهای افزایش دقت جستجو در وب</vt:lpstr>
      <vt:lpstr>نکات  </vt:lpstr>
      <vt:lpstr>راهکارهای افزایش دقت جستجو در وب  (ادامه(</vt:lpstr>
      <vt:lpstr>نکات  </vt:lpstr>
      <vt:lpstr>نکات  </vt:lpstr>
      <vt:lpstr>راهکارهای افزایش دقت جستجو در وب  (ادامه(</vt:lpstr>
      <vt:lpstr>نکات </vt:lpstr>
      <vt:lpstr>مثال : جستجو در سایت مایکروسافت به دنبال راهکارهای امنیتی ویندوز </vt:lpstr>
      <vt:lpstr>راهکارهای افزایش دقت جستجو در وب  (ادامه)</vt:lpstr>
      <vt:lpstr>نکات  </vt:lpstr>
      <vt:lpstr>PowerPoint Presentation</vt:lpstr>
      <vt:lpstr>شکل زير  جستجوي مثال آخر را در موتور جستجوي گوگل را نشان مي دهد.</vt:lpstr>
      <vt:lpstr>جمع بندي نکات جستجو </vt:lpstr>
      <vt:lpstr>راهکارها برای کاهش معایب جستجوی بولی </vt:lpstr>
      <vt:lpstr>راهکارها برای کاهش معایب جستجوی بولی </vt:lpstr>
      <vt:lpstr>راهکارها برای کاهش معایب جستجوی بولی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آَشنایی با اصول جستجو و بازیابی اطلاعات</dc:title>
  <dc:creator>مهدیه میرزابیگی</dc:creator>
  <cp:lastModifiedBy>HP5</cp:lastModifiedBy>
  <cp:revision>136</cp:revision>
  <dcterms:created xsi:type="dcterms:W3CDTF">2006-08-16T00:00:00Z</dcterms:created>
  <dcterms:modified xsi:type="dcterms:W3CDTF">2015-12-14T09:32:22Z</dcterms:modified>
</cp:coreProperties>
</file>