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8" r:id="rId2"/>
    <p:sldId id="256" r:id="rId3"/>
    <p:sldId id="261" r:id="rId4"/>
    <p:sldId id="257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3BFF4-510F-48D0-851E-317267653075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D1D60-C448-4B04-B46F-CC78A70C6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1752600"/>
            <a:ext cx="8458200" cy="1470025"/>
          </a:xfrm>
        </p:spPr>
        <p:txBody>
          <a:bodyPr/>
          <a:lstStyle/>
          <a:p>
            <a:pPr algn="ctr"/>
            <a:r>
              <a:rPr lang="fa-IR" dirty="0" smtClean="0"/>
              <a:t>به نام خدا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کارگاه اموزشی مدرسان کارورزی بهمن 93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04208"/>
            <a:ext cx="8305800" cy="1938992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just" rtl="1">
              <a:buClr>
                <a:schemeClr val="accent5">
                  <a:lumMod val="50000"/>
                </a:schemeClr>
              </a:buClr>
              <a:buSzPct val="150000"/>
              <a:buFont typeface="Arial" pitchFamily="34" charset="0"/>
              <a:buChar char="•"/>
              <a:defRPr/>
            </a:pPr>
            <a:r>
              <a:rPr lang="fa-IR" sz="2400" b="1" dirty="0">
                <a:cs typeface="B Mitra" pitchFamily="2" charset="-78"/>
              </a:rPr>
              <a:t>از مجموعه ارزش هاي زير 5 ارزش را كه تصور مي‌كنيد </a:t>
            </a:r>
            <a:r>
              <a:rPr lang="fa-IR" sz="2400" b="1" dirty="0" smtClean="0">
                <a:cs typeface="B Mitra" pitchFamily="2" charset="-78"/>
              </a:rPr>
              <a:t>معلمان آینده بايد </a:t>
            </a:r>
            <a:r>
              <a:rPr lang="fa-IR" sz="2400" b="1" dirty="0">
                <a:cs typeface="B Mitra" pitchFamily="2" charset="-78"/>
              </a:rPr>
              <a:t>براي </a:t>
            </a:r>
            <a:r>
              <a:rPr lang="fa-IR" sz="2400" b="1" dirty="0" smtClean="0">
                <a:cs typeface="B Mitra" pitchFamily="2" charset="-78"/>
              </a:rPr>
              <a:t>داشتن عملکرد حرفه‏ای و پاسخ به نیاز های دانش آموزان در آینده باید دارا باشند را انتخاب </a:t>
            </a:r>
            <a:r>
              <a:rPr lang="fa-IR" sz="2400" b="1" dirty="0">
                <a:cs typeface="B Mitra" pitchFamily="2" charset="-78"/>
              </a:rPr>
              <a:t>نماييد. </a:t>
            </a:r>
          </a:p>
          <a:p>
            <a:pPr algn="just" rtl="1">
              <a:buClr>
                <a:schemeClr val="accent5">
                  <a:lumMod val="50000"/>
                </a:schemeClr>
              </a:buClr>
              <a:buSzPct val="150000"/>
              <a:buFont typeface="Arial" pitchFamily="34" charset="0"/>
              <a:buChar char="•"/>
              <a:defRPr/>
            </a:pPr>
            <a:r>
              <a:rPr lang="fa-IR" sz="2400" b="1" dirty="0">
                <a:cs typeface="B Mitra" pitchFamily="2" charset="-78"/>
              </a:rPr>
              <a:t>در گروه بر سر 5 ارزش انتخاب شده به توافق برسيد و گزارش آن را به كلاس ارائه نماييد. براي هر يك از عبارت ها توضيح مختصري ارائه نماييد.</a:t>
            </a:r>
          </a:p>
          <a:p>
            <a:pPr algn="just" rtl="1">
              <a:buClr>
                <a:schemeClr val="accent5">
                  <a:lumMod val="50000"/>
                </a:schemeClr>
              </a:buClr>
              <a:buSzPct val="150000"/>
              <a:buFont typeface="Arial" pitchFamily="34" charset="0"/>
              <a:buChar char="•"/>
              <a:defRPr/>
            </a:pPr>
            <a:r>
              <a:rPr lang="fa-IR" sz="2400" b="1" dirty="0">
                <a:cs typeface="B Mitra" pitchFamily="2" charset="-78"/>
              </a:rPr>
              <a:t> در صورت تمايل مي‌توانيد عبارت هايي به </a:t>
            </a:r>
            <a:r>
              <a:rPr lang="fa-IR" sz="2400" b="1" dirty="0" smtClean="0">
                <a:cs typeface="B Mitra" pitchFamily="2" charset="-78"/>
              </a:rPr>
              <a:t>فهرست زير </a:t>
            </a:r>
            <a:r>
              <a:rPr lang="fa-IR" sz="2400" b="1" dirty="0">
                <a:cs typeface="B Mitra" pitchFamily="2" charset="-78"/>
              </a:rPr>
              <a:t>اضافه نماييد</a:t>
            </a:r>
            <a:endParaRPr lang="en-US" sz="2400" b="1" dirty="0">
              <a:cs typeface="B Mitra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3352800"/>
            <a:ext cx="7010400" cy="3170099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پشتكار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خلاقيت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اعتماد به نفس</a:t>
            </a:r>
          </a:p>
          <a:p>
            <a:pPr algn="r" rtl="1">
              <a:defRPr/>
            </a:pPr>
            <a:r>
              <a:rPr lang="fa-IR" sz="2000" b="1" dirty="0" smtClean="0">
                <a:cs typeface="B Nazanin" pitchFamily="2" charset="-78"/>
              </a:rPr>
              <a:t>واقع بين</a:t>
            </a:r>
            <a:endParaRPr lang="fa-IR" sz="2000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همدلي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برخورد مسالمت آميز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احساس مسئوليت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صداقت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..............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...............</a:t>
            </a:r>
          </a:p>
          <a:p>
            <a:pPr algn="r" rtl="1">
              <a:defRPr/>
            </a:pPr>
            <a:r>
              <a:rPr lang="fa-IR" sz="2000" b="1" dirty="0">
                <a:cs typeface="B Nazanin" pitchFamily="2" charset="-78"/>
              </a:rPr>
              <a:t>نو</a:t>
            </a:r>
            <a:r>
              <a:rPr lang="fa-IR" b="1" dirty="0">
                <a:cs typeface="B Nazanin" pitchFamily="2" charset="-78"/>
              </a:rPr>
              <a:t>ع دوستي</a:t>
            </a:r>
            <a:endParaRPr lang="en-US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توانايي كار با ديگران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حل مسئله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يادگيري عميق و معنادار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خود كنترلي</a:t>
            </a:r>
          </a:p>
          <a:p>
            <a:pPr algn="r" rtl="1">
              <a:defRPr/>
            </a:pPr>
            <a:r>
              <a:rPr lang="fa-IR" b="1" dirty="0" smtClean="0">
                <a:cs typeface="B Nazanin" pitchFamily="2" charset="-78"/>
              </a:rPr>
              <a:t>انصاف</a:t>
            </a:r>
            <a:endParaRPr lang="fa-IR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برنامه ريزي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يادگيري مادام العمر</a:t>
            </a:r>
          </a:p>
          <a:p>
            <a:pPr algn="r" rtl="1">
              <a:defRPr/>
            </a:pPr>
            <a:r>
              <a:rPr lang="fa-IR" b="1" dirty="0">
                <a:cs typeface="B Nazanin" pitchFamily="2" charset="-78"/>
              </a:rPr>
              <a:t>نظم و </a:t>
            </a:r>
            <a:r>
              <a:rPr lang="fa-IR" b="1" dirty="0" smtClean="0">
                <a:cs typeface="B Nazanin" pitchFamily="2" charset="-78"/>
              </a:rPr>
              <a:t>دقت</a:t>
            </a:r>
          </a:p>
          <a:p>
            <a:pPr algn="r" rtl="1">
              <a:defRPr/>
            </a:pPr>
            <a:r>
              <a:rPr lang="fa-IR" b="1" smtClean="0">
                <a:cs typeface="B Nazanin" pitchFamily="2" charset="-78"/>
              </a:rPr>
              <a:t>تفکر تأملی</a:t>
            </a:r>
            <a:endParaRPr lang="fa-IR" b="1" dirty="0">
              <a:cs typeface="B Nazanin" pitchFamily="2" charset="-78"/>
            </a:endParaRPr>
          </a:p>
          <a:p>
            <a:pPr algn="r" rtl="1">
              <a:defRPr/>
            </a:pPr>
            <a:r>
              <a:rPr lang="fa-IR" b="1" dirty="0" smtClean="0">
                <a:cs typeface="B Nazanin" pitchFamily="2" charset="-78"/>
              </a:rPr>
              <a:t>تواضع</a:t>
            </a:r>
            <a:endParaRPr lang="en-US" b="1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90600"/>
            <a:ext cx="7772400" cy="1362075"/>
          </a:xfrm>
        </p:spPr>
        <p:txBody>
          <a:bodyPr/>
          <a:lstStyle/>
          <a:p>
            <a:r>
              <a:rPr lang="fa-IR" dirty="0" smtClean="0"/>
              <a:t>انواع فعالیت  های یادگیری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90800"/>
            <a:ext cx="7772400" cy="4038600"/>
          </a:xfrm>
        </p:spPr>
        <p:txBody>
          <a:bodyPr>
            <a:normAutofit/>
          </a:bodyPr>
          <a:lstStyle/>
          <a:p>
            <a:pPr algn="just" rtl="1"/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فعالیت یادگیری: فرصتی برای کسب تجربیات مستقیم، ارزیابی و باز اندیشی درباره یادگیری است. </a:t>
            </a:r>
          </a:p>
          <a:p>
            <a:pPr algn="just" rtl="1"/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انواع  فعالیتهای یادگیری 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درگیری / برانگیختگی 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مرور مباحث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سنجش آموخته ها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یادگیری مشارکتی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مهارتهای تفکر، طراحی تکلیف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رفع بدفهمی، رفع عقب ماندگی تحصیلی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ارزشیابی از آموخته های دانش آموزان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..........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فعالیت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3109912"/>
          </a:xfrm>
        </p:spPr>
        <p:txBody>
          <a:bodyPr>
            <a:normAutofit fontScale="62500" lnSpcReduction="20000"/>
          </a:bodyPr>
          <a:lstStyle/>
          <a:p>
            <a:pPr lvl="0" algn="r" rtl="1"/>
            <a:r>
              <a:rPr lang="fa-IR" sz="6400" b="1" i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Nazanin" pitchFamily="2" charset="-78"/>
              </a:rPr>
              <a:t>تحلیل فعالیت</a:t>
            </a: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هدف/ پیامد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مراحل/گام های فعالیت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مواد/ منابع آموزشی مورد نیاز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روش بازخورد دادن به دانش آموزان در فرایند اجرا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سنجش آموخته ها/ سنجش عملکرد</a:t>
            </a:r>
            <a:endParaRPr lang="en-US" sz="5900" b="1" dirty="0" smtClean="0">
              <a:cs typeface="B Nazanin" pitchFamily="2" charset="-78"/>
            </a:endParaRPr>
          </a:p>
          <a:p>
            <a:endParaRPr lang="fa-I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362075"/>
          </a:xfrm>
        </p:spPr>
        <p:txBody>
          <a:bodyPr/>
          <a:lstStyle/>
          <a:p>
            <a:r>
              <a:rPr lang="fa-IR" dirty="0" smtClean="0"/>
              <a:t>مراحل فعالیت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4648200"/>
          </a:xfrm>
          <a:ln w="57150">
            <a:solidFill>
              <a:schemeClr val="accent2">
                <a:lumMod val="75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 fontScale="47500" lnSpcReduction="20000"/>
          </a:bodyPr>
          <a:lstStyle/>
          <a:p>
            <a:pPr lvl="0" algn="r" rtl="1"/>
            <a:r>
              <a:rPr lang="fa-IR" sz="6400" b="1" i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Nazanin" pitchFamily="2" charset="-78"/>
              </a:rPr>
              <a:t>تحلیل فعالیت</a:t>
            </a: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پیامد: توانایی بررسی و تعیین ارزش های تأثیر گذار بر عملکرد حرفه‏ای معلم‏ و نقش آن در آینده زندگی دانش آموزان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B Nazanin" pitchFamily="2" charset="-78"/>
              </a:rPr>
              <a:t>مراحل/گام های فعالیت</a:t>
            </a:r>
          </a:p>
          <a:p>
            <a:pPr lvl="0" algn="r" rtl="1">
              <a:buFontTx/>
              <a:buChar char="-"/>
            </a:pPr>
            <a:r>
              <a:rPr lang="fa-IR" sz="5900" b="1" dirty="0" smtClean="0">
                <a:cs typeface="B Nazanin" pitchFamily="2" charset="-78"/>
              </a:rPr>
              <a:t>مطالعه فهرست ارزش ها و انتخاب به صورت فردی</a:t>
            </a:r>
          </a:p>
          <a:p>
            <a:pPr lvl="0" algn="r" rtl="1">
              <a:buFontTx/>
              <a:buChar char="-"/>
            </a:pPr>
            <a:r>
              <a:rPr lang="fa-IR" sz="5900" b="1" dirty="0" smtClean="0">
                <a:cs typeface="B Nazanin" pitchFamily="2" charset="-78"/>
              </a:rPr>
              <a:t>به توافق رسیدن در گروه/ جمع بر سر ارزش های تأثیر گذار </a:t>
            </a:r>
          </a:p>
          <a:p>
            <a:pPr lvl="0" algn="r" rtl="1">
              <a:buFontTx/>
              <a:buChar char="-"/>
            </a:pPr>
            <a:r>
              <a:rPr lang="fa-IR" sz="5900" b="1" dirty="0" smtClean="0">
                <a:cs typeface="B Nazanin" pitchFamily="2" charset="-78"/>
              </a:rPr>
              <a:t>تبیین چشم‏انداز معلم حرفه‏ای در آینده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مواد/ منابع آموزشی مورد نیاز: کاربرگ ارزش ها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روش بازخورد دادن: مشارکت در فرآیند کارگروهی و طرح پرسش هایی برای تأمل مجدد بر روی گزینه ها و به توافق رسیدن</a:t>
            </a:r>
            <a:endParaRPr lang="en-US" sz="5900" b="1" dirty="0" smtClean="0">
              <a:cs typeface="B Nazanin" pitchFamily="2" charset="-78"/>
            </a:endParaRPr>
          </a:p>
          <a:p>
            <a:pPr lvl="0" algn="r" rtl="1"/>
            <a:r>
              <a:rPr lang="fa-IR" sz="5900" b="1" dirty="0" smtClean="0">
                <a:cs typeface="B Nazanin" pitchFamily="2" charset="-78"/>
              </a:rPr>
              <a:t>سنجش آموخته ها/ سنجش عملکرد: ارزیابی بیانیه تدوین شده</a:t>
            </a:r>
            <a:endParaRPr lang="en-US" sz="5900" b="1" dirty="0" smtClean="0">
              <a:cs typeface="B Nazanin" pitchFamily="2" charset="-78"/>
            </a:endParaRPr>
          </a:p>
          <a:p>
            <a:endParaRPr lang="fa-I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676400"/>
            <a:ext cx="7772400" cy="1362075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fa-IR" dirty="0" smtClean="0"/>
              <a:t>به صورت گروهی یک فعالیت یادگیری طراحی نمایید.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3033712"/>
          </a:xfrm>
        </p:spPr>
        <p:txBody>
          <a:bodyPr>
            <a:normAutofit/>
          </a:bodyPr>
          <a:lstStyle/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درگیری / برانگیختگی 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مرور مباحث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سنجش آموخته ها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 یادگیری مشارکتی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مهارتهای تفکر، طراحی تکلیف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رفع بدفهمی، رفع عقب ماندگی تحصیلی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ارزشیابی از آموخته های دانش آموزان</a:t>
            </a:r>
          </a:p>
          <a:p>
            <a:pPr algn="just" rtl="1">
              <a:buFontTx/>
              <a:buChar char="-"/>
            </a:pPr>
            <a:r>
              <a:rPr lang="fa-I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..........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245</TotalTime>
  <Words>368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به نام خدا</vt:lpstr>
      <vt:lpstr>Slide 2</vt:lpstr>
      <vt:lpstr>انواع فعالیت  های یادگیری</vt:lpstr>
      <vt:lpstr>مراحل فعالیت </vt:lpstr>
      <vt:lpstr>مراحل فعالیت </vt:lpstr>
      <vt:lpstr>به صورت گروهی یک فعالیت یادگیری طراحی نمایید.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amene</dc:creator>
  <cp:lastModifiedBy>Ameneh Ahmadi</cp:lastModifiedBy>
  <cp:revision>16</cp:revision>
  <dcterms:created xsi:type="dcterms:W3CDTF">2006-08-16T00:00:00Z</dcterms:created>
  <dcterms:modified xsi:type="dcterms:W3CDTF">2015-01-31T15:44:20Z</dcterms:modified>
</cp:coreProperties>
</file>